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2"/>
  </p:notesMasterIdLst>
  <p:sldIdLst>
    <p:sldId id="628" r:id="rId2"/>
    <p:sldId id="279" r:id="rId3"/>
    <p:sldId id="630" r:id="rId4"/>
    <p:sldId id="635" r:id="rId5"/>
    <p:sldId id="629" r:id="rId6"/>
    <p:sldId id="634" r:id="rId7"/>
    <p:sldId id="631" r:id="rId8"/>
    <p:sldId id="636" r:id="rId9"/>
    <p:sldId id="632" r:id="rId10"/>
    <p:sldId id="633"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autoAdjust="0"/>
  </p:normalViewPr>
  <p:slideViewPr>
    <p:cSldViewPr>
      <p:cViewPr varScale="1">
        <p:scale>
          <a:sx n="116" d="100"/>
          <a:sy n="116" d="100"/>
        </p:scale>
        <p:origin x="102" y="3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5EAF795-4E5A-4591-AB61-3F927A5355FE}" type="slidenum">
              <a:rPr kumimoji="1" lang="ja-JP" altLang="en-US" smtClean="0"/>
              <a:t>0</a:t>
            </a:fld>
            <a:endParaRPr kumimoji="1" lang="ja-JP" altLang="en-US"/>
          </a:p>
        </p:txBody>
      </p:sp>
    </p:spTree>
    <p:extLst>
      <p:ext uri="{BB962C8B-B14F-4D97-AF65-F5344CB8AC3E}">
        <p14:creationId xmlns:p14="http://schemas.microsoft.com/office/powerpoint/2010/main" val="101351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231">
              <a:defRPr/>
            </a:pPr>
            <a:fld id="{943A9751-F612-4CCA-8F45-19D44A4FF2C1}" type="slidenum">
              <a:rPr lang="ja-JP" altLang="en-US">
                <a:solidFill>
                  <a:prstClr val="black"/>
                </a:solidFill>
                <a:latin typeface="Calibri"/>
                <a:ea typeface="ＭＳ Ｐゴシック" panose="020B0600070205080204" pitchFamily="50" charset="-128"/>
              </a:rPr>
              <a:pPr defTabSz="922231">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1681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ED4FBF-C134-483E-A1AE-DFA87817A90E}"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982473-F0E3-43B3-A7B1-85C767340126}"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FC1DE-C514-4735-831C-2A617EDF60C1}"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32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C1FC9D-DEF2-4EF2-B91C-6425EC029DBC}"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13008D5-EDCB-4CE8-A294-66A6291FA390}"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F7D6C96-9793-4402-B134-1946FB5D35B6}"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AA9F377-72A0-473D-B050-7C132937BD8A}" type="datetime1">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F999C2-D0C5-426E-8B9F-CA93A6FB1042}" type="datetime1">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AF37EF-D2C3-4038-A100-98F80053B462}" type="datetime1">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F4ECE4-3BF7-43D9-84C3-3604BFF4BDE3}"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D9CCB9-1291-46A4-8949-F83F8E9591B9}"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C83FC-3037-4AED-BCA4-04D853F532E1}" type="datetime1">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テーマ③　様々な働き方</a:t>
            </a:r>
          </a:p>
        </p:txBody>
      </p:sp>
      <p:sp>
        <p:nvSpPr>
          <p:cNvPr id="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t>39</a:t>
            </a:r>
            <a:endParaRPr lang="ja-JP" altLang="en-US" sz="1200" b="1" dirty="0"/>
          </a:p>
        </p:txBody>
      </p:sp>
    </p:spTree>
    <p:extLst>
      <p:ext uri="{BB962C8B-B14F-4D97-AF65-F5344CB8AC3E}">
        <p14:creationId xmlns:p14="http://schemas.microsoft.com/office/powerpoint/2010/main" val="28738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99455" y="1124744"/>
            <a:ext cx="10183069" cy="4585871"/>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　　非正規雇用労働者は、正社員との待遇差の内容や理由などについて、使用者（企業）に対して説明を求めることができる。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algn="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中小企業における適用は</a:t>
            </a:r>
            <a:r>
              <a:rPr lang="en-US" altLang="ja-JP" sz="1600" dirty="0">
                <a:latin typeface="HG丸ｺﾞｼｯｸM-PRO" panose="020F0600000000000000" pitchFamily="50" charset="-128"/>
                <a:ea typeface="HG丸ｺﾞｼｯｸM-PRO" panose="020F0600000000000000" pitchFamily="50" charset="-128"/>
              </a:rPr>
              <a:t>2021</a:t>
            </a:r>
            <a:r>
              <a:rPr lang="ja-JP" altLang="en-US" sz="1600" dirty="0">
                <a:latin typeface="HG丸ｺﾞｼｯｸM-PRO" panose="020F0600000000000000" pitchFamily="50" charset="-128"/>
                <a:ea typeface="HG丸ｺﾞｼｯｸM-PRO" panose="020F0600000000000000" pitchFamily="50" charset="-128"/>
              </a:rPr>
              <a:t>年４月１日</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　雇入れ時の説明義務</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非正規雇用労働者を雇い入れた際に、雇用管理上の措置の内容（賃金、教育訓練、</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福利厚生施設の利用、正社員転換の措置等）に関する説明をしなければならない</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　労働者から説明の求めがあった場合の説明義務</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非正規雇用労働者から求めがあった場合、正社員との間の待遇差の内容・理由等</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に関する説明をしなければならない</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　不利益取扱いの禁止</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説明を求めた労働者に対する不利益取扱いを禁止</a:t>
            </a:r>
          </a:p>
        </p:txBody>
      </p:sp>
      <p:sp>
        <p:nvSpPr>
          <p:cNvPr id="4" name="正方形/長方形 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19336" y="0"/>
            <a:ext cx="11181266" cy="553998"/>
          </a:xfrm>
          <a:prstGeom prst="rect">
            <a:avLst/>
          </a:prstGeom>
        </p:spPr>
        <p:txBody>
          <a:bodyPr wrap="none">
            <a:spAutoFit/>
          </a:bodyPr>
          <a:lstStyle/>
          <a:p>
            <a:pPr>
              <a:lnSpc>
                <a:spcPts val="3600"/>
              </a:lnSpc>
              <a:defRPr/>
            </a:pPr>
            <a:r>
              <a:rPr lang="ja-JP" altLang="en-US" sz="2400" dirty="0">
                <a:latin typeface="HG丸ｺﾞｼｯｸM-PRO" panose="020F0600000000000000" pitchFamily="50" charset="-128"/>
                <a:ea typeface="HG丸ｺﾞｼｯｸM-PRO" panose="020F0600000000000000" pitchFamily="50" charset="-128"/>
              </a:rPr>
              <a:t>労働者への待遇に関する説明義務</a:t>
            </a:r>
            <a:r>
              <a:rPr lang="ja-JP" altLang="en-US" dirty="0">
                <a:latin typeface="HG丸ｺﾞｼｯｸM-PRO" panose="020F0600000000000000" pitchFamily="50" charset="-128"/>
                <a:ea typeface="HG丸ｺﾞｼｯｸM-PRO" panose="020F0600000000000000" pitchFamily="50" charset="-128"/>
              </a:rPr>
              <a:t>（パートタイム・有期雇用労働法　</a:t>
            </a:r>
            <a:r>
              <a:rPr lang="en-US" altLang="ja-JP" dirty="0">
                <a:latin typeface="HG丸ｺﾞｼｯｸM-PRO" panose="020F0600000000000000" pitchFamily="50" charset="-128"/>
                <a:ea typeface="HG丸ｺﾞｼｯｸM-PRO" panose="020F0600000000000000" pitchFamily="50" charset="-128"/>
              </a:rPr>
              <a:t>2020</a:t>
            </a:r>
            <a:r>
              <a:rPr lang="ja-JP" altLang="en-US" dirty="0">
                <a:latin typeface="HG丸ｺﾞｼｯｸM-PRO" panose="020F0600000000000000" pitchFamily="50" charset="-128"/>
                <a:ea typeface="HG丸ｺﾞｼｯｸM-PRO" panose="020F0600000000000000" pitchFamily="50" charset="-128"/>
              </a:rPr>
              <a:t>年４月１日施行</a:t>
            </a:r>
            <a:r>
              <a:rPr lang="en-US" altLang="ja-JP" baseline="300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t>48</a:t>
            </a:r>
            <a:endParaRPr lang="ja-JP" altLang="en-US" sz="1200" b="1" dirty="0"/>
          </a:p>
        </p:txBody>
      </p:sp>
    </p:spTree>
    <p:extLst>
      <p:ext uri="{BB962C8B-B14F-4D97-AF65-F5344CB8AC3E}">
        <p14:creationId xmlns:p14="http://schemas.microsoft.com/office/powerpoint/2010/main" val="414454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1344" y="94137"/>
            <a:ext cx="11593288"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a:solidFill>
                  <a:schemeClr val="tx1"/>
                </a:solidFill>
                <a:latin typeface="HG丸ｺﾞｼｯｸM-PRO" panose="020F0600000000000000" pitchFamily="50" charset="-128"/>
                <a:ea typeface="HG丸ｺﾞｼｯｸM-PRO" panose="020F0600000000000000" pitchFamily="50" charset="-128"/>
              </a:rPr>
              <a:t>月の初日に上司から、思いがけず月末での契約終了を告げられ、驚き、当惑してしまったフルタイムで働く契約社員。上司の言うことに従うしかないのでしょうか？</a:t>
            </a:r>
          </a:p>
        </p:txBody>
      </p:sp>
      <p:sp>
        <p:nvSpPr>
          <p:cNvPr id="6" name="角丸四角形吹き出し 5"/>
          <p:cNvSpPr/>
          <p:nvPr/>
        </p:nvSpPr>
        <p:spPr>
          <a:xfrm>
            <a:off x="479376" y="988912"/>
            <a:ext cx="2952000" cy="720000"/>
          </a:xfrm>
          <a:prstGeom prst="wedgeRoundRectCallout">
            <a:avLst>
              <a:gd name="adj1" fmla="val 67988"/>
              <a:gd name="adj2" fmla="val 13760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君～。残念だけど、今回は更新ないからね。もう４年を超えたかな？ご苦労様でした。</a:t>
            </a:r>
          </a:p>
        </p:txBody>
      </p:sp>
      <p:sp>
        <p:nvSpPr>
          <p:cNvPr id="8" name="角丸四角形吹き出し 7"/>
          <p:cNvSpPr/>
          <p:nvPr/>
        </p:nvSpPr>
        <p:spPr>
          <a:xfrm>
            <a:off x="9062952" y="972990"/>
            <a:ext cx="2628000" cy="1008112"/>
          </a:xfrm>
          <a:prstGeom prst="wedgeRoundRectCallout">
            <a:avLst>
              <a:gd name="adj1" fmla="val -77446"/>
              <a:gd name="adj2" fmla="val 1343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雲形吹き出し 4">
            <a:extLst>
              <a:ext uri="{FF2B5EF4-FFF2-40B4-BE49-F238E27FC236}">
                <a16:creationId xmlns:a16="http://schemas.microsoft.com/office/drawing/2014/main" id="{5CCA114C-00FA-4112-965D-AEA8279200F3}"/>
              </a:ext>
            </a:extLst>
          </p:cNvPr>
          <p:cNvSpPr/>
          <p:nvPr/>
        </p:nvSpPr>
        <p:spPr>
          <a:xfrm>
            <a:off x="1067919" y="3475645"/>
            <a:ext cx="2520000" cy="1260000"/>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雲形吹き出し 2">
            <a:extLst>
              <a:ext uri="{FF2B5EF4-FFF2-40B4-BE49-F238E27FC236}">
                <a16:creationId xmlns:a16="http://schemas.microsoft.com/office/drawing/2014/main" id="{9F4A92FA-9D5B-44D0-A517-CAAE39BC9EC7}"/>
              </a:ext>
            </a:extLst>
          </p:cNvPr>
          <p:cNvSpPr/>
          <p:nvPr/>
        </p:nvSpPr>
        <p:spPr>
          <a:xfrm>
            <a:off x="1382283" y="3655645"/>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ECB023BE-C834-4D84-913B-45E2C1779514}"/>
              </a:ext>
            </a:extLst>
          </p:cNvPr>
          <p:cNvGrpSpPr/>
          <p:nvPr/>
        </p:nvGrpSpPr>
        <p:grpSpPr>
          <a:xfrm>
            <a:off x="9264238" y="2816952"/>
            <a:ext cx="2520000" cy="1260000"/>
            <a:chOff x="8976240" y="1916832"/>
            <a:chExt cx="2520000" cy="1260000"/>
          </a:xfrm>
        </p:grpSpPr>
        <p:sp>
          <p:nvSpPr>
            <p:cNvPr id="7" name="雲形吹き出し 6"/>
            <p:cNvSpPr/>
            <p:nvPr/>
          </p:nvSpPr>
          <p:spPr>
            <a:xfrm>
              <a:off x="8976240" y="1916832"/>
              <a:ext cx="2520000" cy="1260000"/>
            </a:xfrm>
            <a:prstGeom prst="cloudCallout">
              <a:avLst>
                <a:gd name="adj1" fmla="val -77286"/>
                <a:gd name="adj2" fmla="val 415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雲形吹き出し 2">
              <a:extLst>
                <a:ext uri="{FF2B5EF4-FFF2-40B4-BE49-F238E27FC236}">
                  <a16:creationId xmlns:a16="http://schemas.microsoft.com/office/drawing/2014/main" id="{961BF0A4-7A8D-49B9-B102-4F71B5A3A8FD}"/>
                </a:ext>
              </a:extLst>
            </p:cNvPr>
            <p:cNvSpPr/>
            <p:nvPr/>
          </p:nvSpPr>
          <p:spPr>
            <a:xfrm>
              <a:off x="9264352" y="2088558"/>
              <a:ext cx="194415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grpSp>
      <p:sp>
        <p:nvSpPr>
          <p:cNvPr id="13" name="正方形/長方形 12"/>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9347200" y="6492875"/>
            <a:ext cx="2844800" cy="365125"/>
          </a:xfrm>
        </p:spPr>
        <p:txBody>
          <a:bodyPr/>
          <a:lstStyle/>
          <a:p>
            <a:pPr algn="r"/>
            <a:r>
              <a:rPr lang="en-US" altLang="ja-JP" sz="1200" b="1" dirty="0"/>
              <a:t>40</a:t>
            </a:r>
            <a:endParaRPr lang="ja-JP" altLang="en-US" sz="1200" b="1" dirty="0"/>
          </a:p>
        </p:txBody>
      </p:sp>
    </p:spTree>
    <p:extLst>
      <p:ext uri="{BB962C8B-B14F-4D97-AF65-F5344CB8AC3E}">
        <p14:creationId xmlns:p14="http://schemas.microsoft.com/office/powerpoint/2010/main" val="3579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1344" y="94137"/>
            <a:ext cx="11593288"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a:solidFill>
                  <a:schemeClr val="tx1"/>
                </a:solidFill>
                <a:latin typeface="HG丸ｺﾞｼｯｸM-PRO" panose="020F0600000000000000" pitchFamily="50" charset="-128"/>
                <a:ea typeface="HG丸ｺﾞｼｯｸM-PRO" panose="020F0600000000000000" pitchFamily="50" charset="-128"/>
              </a:rPr>
              <a:t>月の初日に上司から、思いがけず月末での契約終了を告げられ、驚き、当惑してしまったフルタイムで働く契約社員。上司の言うことに従うしかないのでしょうか？</a:t>
            </a:r>
          </a:p>
        </p:txBody>
      </p:sp>
      <p:sp>
        <p:nvSpPr>
          <p:cNvPr id="6" name="角丸四角形吹き出し 5"/>
          <p:cNvSpPr/>
          <p:nvPr/>
        </p:nvSpPr>
        <p:spPr>
          <a:xfrm>
            <a:off x="479376" y="988912"/>
            <a:ext cx="2952000" cy="720000"/>
          </a:xfrm>
          <a:prstGeom prst="wedgeRoundRectCallout">
            <a:avLst>
              <a:gd name="adj1" fmla="val 67988"/>
              <a:gd name="adj2" fmla="val 13760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君～。残念だけど、今回は更新ないからね。もう４年を超えたかな？ご苦労様でした。</a:t>
            </a:r>
          </a:p>
        </p:txBody>
      </p:sp>
      <p:sp>
        <p:nvSpPr>
          <p:cNvPr id="8" name="角丸四角形吹き出し 7"/>
          <p:cNvSpPr/>
          <p:nvPr/>
        </p:nvSpPr>
        <p:spPr>
          <a:xfrm>
            <a:off x="9062952" y="972990"/>
            <a:ext cx="2628000" cy="1008112"/>
          </a:xfrm>
          <a:prstGeom prst="wedgeRoundRectCallout">
            <a:avLst>
              <a:gd name="adj1" fmla="val -77446"/>
              <a:gd name="adj2" fmla="val 1343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えっ</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そんなあ</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聞いてません</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半年ごとにもう８回も更新してきたでしょう</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ひど過ぎます</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a:t>
            </a:r>
          </a:p>
        </p:txBody>
      </p:sp>
      <p:sp>
        <p:nvSpPr>
          <p:cNvPr id="9" name="雲形吹き出し 4">
            <a:extLst>
              <a:ext uri="{FF2B5EF4-FFF2-40B4-BE49-F238E27FC236}">
                <a16:creationId xmlns:a16="http://schemas.microsoft.com/office/drawing/2014/main" id="{5CCA114C-00FA-4112-965D-AEA8279200F3}"/>
              </a:ext>
            </a:extLst>
          </p:cNvPr>
          <p:cNvSpPr/>
          <p:nvPr/>
        </p:nvSpPr>
        <p:spPr>
          <a:xfrm>
            <a:off x="1067919" y="3356992"/>
            <a:ext cx="2520000" cy="1450661"/>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雲形吹き出し 2">
            <a:extLst>
              <a:ext uri="{FF2B5EF4-FFF2-40B4-BE49-F238E27FC236}">
                <a16:creationId xmlns:a16="http://schemas.microsoft.com/office/drawing/2014/main" id="{9F4A92FA-9D5B-44D0-A517-CAAE39BC9EC7}"/>
              </a:ext>
            </a:extLst>
          </p:cNvPr>
          <p:cNvSpPr/>
          <p:nvPr/>
        </p:nvSpPr>
        <p:spPr>
          <a:xfrm>
            <a:off x="1235392" y="3626952"/>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正社員になれば人件費が増えてしまう。</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7" name="雲形吹き出し 6"/>
          <p:cNvSpPr/>
          <p:nvPr/>
        </p:nvSpPr>
        <p:spPr>
          <a:xfrm>
            <a:off x="9264238" y="2516885"/>
            <a:ext cx="2751042" cy="1560067"/>
          </a:xfrm>
          <a:prstGeom prst="cloudCallout">
            <a:avLst>
              <a:gd name="adj1" fmla="val -77286"/>
              <a:gd name="adj2" fmla="val 415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雲形吹き出し 2">
            <a:extLst>
              <a:ext uri="{FF2B5EF4-FFF2-40B4-BE49-F238E27FC236}">
                <a16:creationId xmlns:a16="http://schemas.microsoft.com/office/drawing/2014/main" id="{961BF0A4-7A8D-49B9-B102-4F71B5A3A8FD}"/>
              </a:ext>
            </a:extLst>
          </p:cNvPr>
          <p:cNvSpPr/>
          <p:nvPr/>
        </p:nvSpPr>
        <p:spPr>
          <a:xfrm>
            <a:off x="9567040" y="2846918"/>
            <a:ext cx="194415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冗談よしてよ</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ついこの前まで、</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また頼むね</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なんて調子良いこと言ってたくせに。</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2" name="雲形吹き出し 2">
            <a:extLst>
              <a:ext uri="{FF2B5EF4-FFF2-40B4-BE49-F238E27FC236}">
                <a16:creationId xmlns:a16="http://schemas.microsoft.com/office/drawing/2014/main" id="{401D8AB3-6116-446B-BEFC-E85B44D991EA}"/>
              </a:ext>
            </a:extLst>
          </p:cNvPr>
          <p:cNvSpPr/>
          <p:nvPr/>
        </p:nvSpPr>
        <p:spPr>
          <a:xfrm>
            <a:off x="8293054" y="2516885"/>
            <a:ext cx="3240359" cy="15841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nSpc>
                <a:spcPts val="1800"/>
              </a:lnSpc>
            </a:pPr>
            <a:endPar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91344" y="103236"/>
            <a:ext cx="11737304" cy="69802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雲形吹き出し 2">
            <a:extLst>
              <a:ext uri="{FF2B5EF4-FFF2-40B4-BE49-F238E27FC236}">
                <a16:creationId xmlns:a16="http://schemas.microsoft.com/office/drawing/2014/main" id="{16908B25-6691-4ADD-8F87-F243132F57E2}"/>
              </a:ext>
            </a:extLst>
          </p:cNvPr>
          <p:cNvSpPr/>
          <p:nvPr/>
        </p:nvSpPr>
        <p:spPr>
          <a:xfrm>
            <a:off x="9062952" y="4116055"/>
            <a:ext cx="2952328" cy="2601234"/>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16000" indent="-216000">
              <a:lnSpc>
                <a:spcPts val="1800"/>
              </a:lnSpc>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■このシートからは、様々な雇用形態</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いわゆる正社員などの無期契約とパート・アルバイト・契約社員・嘱託社員などの有期契約、直接雇用と派遣・請負など</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があること、それぞれの問題点等について解説を展開させていきます。</a:t>
            </a:r>
          </a:p>
        </p:txBody>
      </p:sp>
      <p:sp>
        <p:nvSpPr>
          <p:cNvPr id="2" name="スライド番号プレースホルダー 1"/>
          <p:cNvSpPr>
            <a:spLocks noGrp="1"/>
          </p:cNvSpPr>
          <p:nvPr>
            <p:ph type="sldNum" sz="quarter" idx="12"/>
          </p:nvPr>
        </p:nvSpPr>
        <p:spPr>
          <a:xfrm>
            <a:off x="9347200" y="6490387"/>
            <a:ext cx="2844800" cy="365125"/>
          </a:xfrm>
        </p:spPr>
        <p:txBody>
          <a:bodyPr/>
          <a:lstStyle/>
          <a:p>
            <a:pPr algn="r"/>
            <a:r>
              <a:rPr lang="en-US" altLang="ja-JP" sz="1200" b="1" dirty="0"/>
              <a:t>41</a:t>
            </a:r>
            <a:endParaRPr lang="ja-JP" altLang="en-US" sz="1200" b="1" dirty="0"/>
          </a:p>
        </p:txBody>
      </p:sp>
    </p:spTree>
    <p:extLst>
      <p:ext uri="{BB962C8B-B14F-4D97-AF65-F5344CB8AC3E}">
        <p14:creationId xmlns:p14="http://schemas.microsoft.com/office/powerpoint/2010/main" val="280536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7406" y="84829"/>
            <a:ext cx="3318537" cy="461665"/>
          </a:xfrm>
          <a:prstGeom prst="rect">
            <a:avLst/>
          </a:prstGeom>
        </p:spPr>
        <p:txBody>
          <a:bodyPr wrap="none">
            <a:spAutoFit/>
          </a:bodyPr>
          <a:lstStyle/>
          <a:p>
            <a:r>
              <a:rPr lang="ja-JP" altLang="en-US" sz="2400" dirty="0"/>
              <a:t>「正社員」って何だろう？</a:t>
            </a:r>
          </a:p>
        </p:txBody>
      </p:sp>
      <p:sp>
        <p:nvSpPr>
          <p:cNvPr id="3" name="テキスト ボックス 2"/>
          <p:cNvSpPr txBox="1"/>
          <p:nvPr/>
        </p:nvSpPr>
        <p:spPr>
          <a:xfrm>
            <a:off x="695400" y="1268760"/>
            <a:ext cx="6340197" cy="1200329"/>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「正しい」社員？</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「正規」の社員？</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では、非正規雇用は「正しくない」の？</a:t>
            </a:r>
          </a:p>
        </p:txBody>
      </p:sp>
      <p:sp>
        <p:nvSpPr>
          <p:cNvPr id="27" name="テキスト ボックス 26"/>
          <p:cNvSpPr txBox="1"/>
          <p:nvPr/>
        </p:nvSpPr>
        <p:spPr>
          <a:xfrm>
            <a:off x="695401" y="4221088"/>
            <a:ext cx="10801200" cy="1569660"/>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実は「正社員」という言葉は、法律などに定義があるものではありません。</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多くの場合、その会社に直接雇用されており、基幹的な役割を果たすことが期待されていて、契約期間の定めなく（一般的には定年まで）フルタイムで働くことが想定されているような人を「正社員」と呼んでいます。</a:t>
            </a:r>
          </a:p>
        </p:txBody>
      </p:sp>
      <p:sp>
        <p:nvSpPr>
          <p:cNvPr id="5" name="下矢印 4"/>
          <p:cNvSpPr/>
          <p:nvPr/>
        </p:nvSpPr>
        <p:spPr>
          <a:xfrm>
            <a:off x="4943872" y="2864268"/>
            <a:ext cx="1872208"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347200" y="6492875"/>
            <a:ext cx="2844800" cy="365125"/>
          </a:xfrm>
        </p:spPr>
        <p:txBody>
          <a:bodyPr/>
          <a:lstStyle/>
          <a:p>
            <a:pPr algn="r"/>
            <a:r>
              <a:rPr lang="en-US" altLang="ja-JP" sz="1200" b="1" dirty="0"/>
              <a:t>42</a:t>
            </a:r>
            <a:endParaRPr lang="ja-JP" altLang="en-US" sz="1200" b="1" dirty="0"/>
          </a:p>
        </p:txBody>
      </p:sp>
    </p:spTree>
    <p:extLst>
      <p:ext uri="{BB962C8B-B14F-4D97-AF65-F5344CB8AC3E}">
        <p14:creationId xmlns:p14="http://schemas.microsoft.com/office/powerpoint/2010/main" val="107764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96000" y="3333109"/>
            <a:ext cx="5833296"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14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労働者が派遣会社（派遣元）との間で労働契約を結んだうえで、派遣会社が労働者派遣契約を結んでいる会社（派遣先）に労働者を派遣し、労働者は派遣先の指揮命令を受けて働く。派遣は、労働者に賃金を支払う会社と指揮命令をする会社が異なることから、労働者派遣法において細かいルールを定めてい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096000" y="924138"/>
            <a:ext cx="5833296" cy="772842"/>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14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労働者と会社の合意に基づき労働契約に契約期間を定めた場合、契約期間の満了によって労働契約は自動的に終了する（更新の場合もある）。１回の契約期間は、一定の場合を除いて最長３年間。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3178743" y="3333108"/>
            <a:ext cx="2724009"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派遣労働者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184428" y="923287"/>
            <a:ext cx="2724009" cy="776966"/>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有期雇用労働者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（契約社員等）</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3178743" y="1981290"/>
            <a:ext cx="2724009" cy="1234628"/>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パートタイム労働者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6096000" y="1969039"/>
            <a:ext cx="5833296" cy="1234628"/>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14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１週間の所定労働時間が同一の事業所に雇用されている通常の労働者と比べて短い労働者。パートタイム労働者も労働者であることに変わりないので、要件を満たしていれば、年次有給休暇の取得や雇用保険や健康保険、厚生年金保険の適用もあ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1400"/>
              </a:lnSpc>
              <a:defRPr/>
            </a:pP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実態としては、所定労働時間が正社員と同じなのに、その会社では「パート」と</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呼ば</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nSpc>
                <a:spcPts val="1400"/>
              </a:lnSpc>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れて</a:t>
            </a:r>
            <a:r>
              <a:rPr lang="ja-JP" altLang="en-US" sz="1100" dirty="0">
                <a:solidFill>
                  <a:prstClr val="black"/>
                </a:solidFill>
                <a:latin typeface="HG丸ｺﾞｼｯｸM-PRO" panose="020F0600000000000000" pitchFamily="50" charset="-128"/>
                <a:ea typeface="HG丸ｺﾞｼｯｸM-PRO" panose="020F0600000000000000" pitchFamily="50" charset="-128"/>
              </a:rPr>
              <a:t>いる働き方も見られます。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352" y="4219626"/>
            <a:ext cx="2521944" cy="930379"/>
          </a:xfrm>
          <a:prstGeom prst="rect">
            <a:avLst/>
          </a:prstGeom>
        </p:spPr>
      </p:pic>
      <p:sp>
        <p:nvSpPr>
          <p:cNvPr id="16" name="正方形/長方形 1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9336" y="33079"/>
            <a:ext cx="8186857" cy="553998"/>
          </a:xfrm>
          <a:prstGeom prst="rect">
            <a:avLst/>
          </a:prstGeom>
        </p:spPr>
        <p:txBody>
          <a:bodyPr wrap="none">
            <a:spAutoFit/>
          </a:bodyPr>
          <a:lstStyle/>
          <a:p>
            <a:pPr>
              <a:lnSpc>
                <a:spcPts val="3600"/>
              </a:lnSpc>
              <a:defRPr/>
            </a:pPr>
            <a:r>
              <a:rPr lang="ja-JP" altLang="en-US" sz="2400" dirty="0">
                <a:latin typeface="HG丸ｺﾞｼｯｸM-PRO" panose="020F0600000000000000" pitchFamily="50" charset="-128"/>
                <a:ea typeface="HG丸ｺﾞｼｯｸM-PRO" panose="020F0600000000000000" pitchFamily="50" charset="-128"/>
              </a:rPr>
              <a:t>正社員以外の働き方には、どのようなものがあるのだろう</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1199456" y="5833638"/>
            <a:ext cx="9417963"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☆「アルバイト」は、主として学生を対象に募集をかける職種で用いられることが多い。</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（上記の整理だと有期雇用労働者、またはパートタイム労働者に該当することが多い）</a:t>
            </a:r>
          </a:p>
        </p:txBody>
      </p:sp>
      <p:sp>
        <p:nvSpPr>
          <p:cNvPr id="10" name="正方形/長方形 9"/>
          <p:cNvSpPr/>
          <p:nvPr/>
        </p:nvSpPr>
        <p:spPr>
          <a:xfrm>
            <a:off x="1848386" y="894145"/>
            <a:ext cx="1148479"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契約期間の定めがある</a:t>
            </a:r>
          </a:p>
        </p:txBody>
      </p:sp>
      <p:sp>
        <p:nvSpPr>
          <p:cNvPr id="17" name="正方形/長方形 16"/>
          <p:cNvSpPr/>
          <p:nvPr/>
        </p:nvSpPr>
        <p:spPr>
          <a:xfrm>
            <a:off x="1855851" y="1940960"/>
            <a:ext cx="1148479" cy="25254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契約期間の定めがある場合が多い</a:t>
            </a:r>
          </a:p>
        </p:txBody>
      </p:sp>
      <p:sp>
        <p:nvSpPr>
          <p:cNvPr id="15" name="角丸四角形 14"/>
          <p:cNvSpPr/>
          <p:nvPr/>
        </p:nvSpPr>
        <p:spPr>
          <a:xfrm>
            <a:off x="3169285" y="4513692"/>
            <a:ext cx="6073112"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14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フリーランスなど、業務委託（請負）契約で働く人、会社社長、役員、芸能人、プロ野球選手、個人事業主、</a:t>
            </a:r>
            <a:r>
              <a:rPr lang="en-US" altLang="ja-JP" sz="1400" dirty="0">
                <a:solidFill>
                  <a:prstClr val="black"/>
                </a:solidFill>
                <a:latin typeface="HG丸ｺﾞｼｯｸM-PRO" panose="020F0600000000000000" pitchFamily="50" charset="-128"/>
                <a:ea typeface="HG丸ｺﾞｼｯｸM-PRO" panose="020F0600000000000000" pitchFamily="50" charset="-128"/>
              </a:rPr>
              <a:t>You Tuber</a:t>
            </a:r>
            <a:r>
              <a:rPr lang="ja-JP" altLang="en-US" sz="1400" dirty="0">
                <a:solidFill>
                  <a:prstClr val="black"/>
                </a:solidFill>
                <a:latin typeface="HG丸ｺﾞｼｯｸM-PRO" panose="020F0600000000000000" pitchFamily="50" charset="-128"/>
                <a:ea typeface="HG丸ｺﾞｼｯｸM-PRO" panose="020F0600000000000000" pitchFamily="50" charset="-128"/>
              </a:rPr>
              <a:t>など。</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085806" y="906706"/>
            <a:ext cx="689713" cy="35459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労働者（雇用される人）</a:t>
            </a:r>
          </a:p>
        </p:txBody>
      </p:sp>
      <p:sp>
        <p:nvSpPr>
          <p:cNvPr id="19" name="正方形/長方形 18"/>
          <p:cNvSpPr/>
          <p:nvPr/>
        </p:nvSpPr>
        <p:spPr>
          <a:xfrm>
            <a:off x="1095106" y="4525910"/>
            <a:ext cx="1909224" cy="10707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t>雇用されない人</a:t>
            </a:r>
          </a:p>
        </p:txBody>
      </p:sp>
      <p:sp>
        <p:nvSpPr>
          <p:cNvPr id="5" name="スライド番号プレースホルダー 4"/>
          <p:cNvSpPr>
            <a:spLocks noGrp="1"/>
          </p:cNvSpPr>
          <p:nvPr>
            <p:ph type="sldNum" sz="quarter" idx="12"/>
          </p:nvPr>
        </p:nvSpPr>
        <p:spPr>
          <a:xfrm>
            <a:off x="9347200" y="6479969"/>
            <a:ext cx="2844800" cy="365125"/>
          </a:xfrm>
        </p:spPr>
        <p:txBody>
          <a:bodyPr/>
          <a:lstStyle/>
          <a:p>
            <a:pPr algn="r"/>
            <a:r>
              <a:rPr lang="en-US" altLang="ja-JP" sz="1200" b="1" dirty="0"/>
              <a:t>43</a:t>
            </a:r>
            <a:endParaRPr lang="ja-JP" altLang="en-US" sz="1200" b="1" dirty="0"/>
          </a:p>
        </p:txBody>
      </p:sp>
    </p:spTree>
    <p:extLst>
      <p:ext uri="{BB962C8B-B14F-4D97-AF65-F5344CB8AC3E}">
        <p14:creationId xmlns:p14="http://schemas.microsoft.com/office/powerpoint/2010/main" val="145291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4163AAA8-5D55-9C4E-825B-7B6625AB8E59}"/>
              </a:ext>
            </a:extLst>
          </p:cNvPr>
          <p:cNvSpPr txBox="1">
            <a:spLocks/>
          </p:cNvSpPr>
          <p:nvPr/>
        </p:nvSpPr>
        <p:spPr>
          <a:xfrm>
            <a:off x="0" y="127124"/>
            <a:ext cx="4517098" cy="384456"/>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a:lnSpc>
                <a:spcPct val="100000"/>
              </a:lnSpc>
              <a:spcBef>
                <a:spcPts val="118"/>
              </a:spcBef>
            </a:pPr>
            <a:r>
              <a:rPr lang="ja-JP" altLang="en-US" sz="2400" b="1" dirty="0">
                <a:latin typeface="HGMaruGothicMPRO" panose="020F0600000000000000" pitchFamily="34" charset="-128"/>
                <a:ea typeface="HGMaruGothicMPRO" panose="020F0600000000000000" pitchFamily="34" charset="-128"/>
              </a:rPr>
              <a:t>「 労働契約法 」とは</a:t>
            </a:r>
          </a:p>
        </p:txBody>
      </p:sp>
      <p:sp>
        <p:nvSpPr>
          <p:cNvPr id="15" name="object 5">
            <a:extLst>
              <a:ext uri="{FF2B5EF4-FFF2-40B4-BE49-F238E27FC236}">
                <a16:creationId xmlns:a16="http://schemas.microsoft.com/office/drawing/2014/main" id="{A67CFEE6-9BFE-E14C-BB65-1E6415433533}"/>
              </a:ext>
            </a:extLst>
          </p:cNvPr>
          <p:cNvSpPr txBox="1"/>
          <p:nvPr/>
        </p:nvSpPr>
        <p:spPr>
          <a:xfrm>
            <a:off x="695400" y="1371002"/>
            <a:ext cx="10657183" cy="3310610"/>
          </a:xfrm>
          <a:prstGeom prst="rect">
            <a:avLst/>
          </a:prstGeom>
        </p:spPr>
        <p:txBody>
          <a:bodyPr vert="horz" wrap="square" lIns="0" tIns="10945" rIns="0" bIns="0" rtlCol="0">
            <a:spAutoFit/>
          </a:bodyPr>
          <a:lstStyle/>
          <a:p>
            <a:pPr marL="11521">
              <a:spcBef>
                <a:spcPts val="86"/>
              </a:spcBef>
            </a:pPr>
            <a:r>
              <a:rPr sz="3039" dirty="0">
                <a:solidFill>
                  <a:srgbClr val="231F20"/>
                </a:solidFill>
                <a:latin typeface="HGMaruGothicMPRO" panose="020F0600000000000000" pitchFamily="34" charset="-128"/>
                <a:ea typeface="HGMaruGothicMPRO" panose="020F0600000000000000" pitchFamily="34" charset="-128"/>
                <a:cs typeface="A-OTF Shin Maru Go Pro"/>
              </a:rPr>
              <a:t>　働き方が多様化し、個別の労働トラブルが増加</a:t>
            </a:r>
            <a:endParaRPr sz="3039" dirty="0">
              <a:latin typeface="HGMaruGothicMPRO" panose="020F0600000000000000" pitchFamily="34" charset="-128"/>
              <a:ea typeface="HGMaruGothicMPRO" panose="020F0600000000000000" pitchFamily="34" charset="-128"/>
              <a:cs typeface="A-OTF Shin Maru Go Pro"/>
            </a:endParaRPr>
          </a:p>
          <a:p>
            <a:pPr>
              <a:spcBef>
                <a:spcPts val="23"/>
              </a:spcBef>
            </a:pPr>
            <a:endParaRPr sz="3402" dirty="0">
              <a:latin typeface="HGMaruGothicMPRO" panose="020F0600000000000000" pitchFamily="34" charset="-128"/>
              <a:ea typeface="HGMaruGothicMPRO" panose="020F0600000000000000" pitchFamily="34" charset="-128"/>
              <a:cs typeface="Times New Roman"/>
            </a:endParaRPr>
          </a:p>
          <a:p>
            <a:pPr marL="11521" marR="4609">
              <a:lnSpc>
                <a:spcPts val="3602"/>
              </a:lnSpc>
            </a:pPr>
            <a:r>
              <a:rPr sz="3039" dirty="0">
                <a:solidFill>
                  <a:srgbClr val="231F20"/>
                </a:solidFill>
                <a:latin typeface="HGMaruGothicMPRO" panose="020F0600000000000000" pitchFamily="34" charset="-128"/>
                <a:ea typeface="HGMaruGothicMPRO" panose="020F0600000000000000" pitchFamily="34" charset="-128"/>
                <a:cs typeface="A-OTF Shin Maru Go Pro"/>
              </a:rPr>
              <a:t>　</a:t>
            </a:r>
            <a:r>
              <a:rPr sz="3039" dirty="0" err="1">
                <a:solidFill>
                  <a:srgbClr val="231F20"/>
                </a:solidFill>
                <a:latin typeface="HGMaruGothicMPRO" panose="020F0600000000000000" pitchFamily="34" charset="-128"/>
                <a:ea typeface="HGMaruGothicMPRO" panose="020F0600000000000000" pitchFamily="34" charset="-128"/>
                <a:cs typeface="A-OTF Shin Maru Go Pro"/>
              </a:rPr>
              <a:t>使用者と労働者にとって、法によって示された民事的なルールに沿った合理的な行動をとることができるように</a:t>
            </a:r>
            <a:endParaRPr lang="en-US" sz="3039"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marR="4609">
              <a:lnSpc>
                <a:spcPts val="3602"/>
              </a:lnSpc>
            </a:pPr>
            <a:endParaRPr lang="en-US" sz="3400"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marR="4609">
              <a:lnSpc>
                <a:spcPts val="3602"/>
              </a:lnSpc>
            </a:pPr>
            <a:r>
              <a:rPr sz="3039" dirty="0" err="1">
                <a:solidFill>
                  <a:srgbClr val="231F20"/>
                </a:solidFill>
                <a:latin typeface="HGMaruGothicMPRO" panose="020F0600000000000000" pitchFamily="34" charset="-128"/>
                <a:ea typeface="HGMaruGothicMPRO" panose="020F0600000000000000" pitchFamily="34" charset="-128"/>
                <a:cs typeface="A-OTF Shin Maru Go Pro"/>
              </a:rPr>
              <a:t>労働契約の</a:t>
            </a:r>
            <a:r>
              <a:rPr sz="3039" b="1" dirty="0" err="1">
                <a:solidFill>
                  <a:srgbClr val="00AEEF"/>
                </a:solidFill>
                <a:latin typeface="HGMaruGothicMPRO" panose="020F0600000000000000" pitchFamily="34" charset="-128"/>
                <a:ea typeface="HGMaruGothicMPRO" panose="020F0600000000000000" pitchFamily="34" charset="-128"/>
                <a:cs typeface="ShinMGoPro-Medium"/>
              </a:rPr>
              <a:t>締結・変更・継続・終了</a:t>
            </a:r>
            <a:r>
              <a:rPr sz="3039" dirty="0" err="1">
                <a:solidFill>
                  <a:srgbClr val="231F20"/>
                </a:solidFill>
                <a:latin typeface="HGMaruGothicMPRO" panose="020F0600000000000000" pitchFamily="34" charset="-128"/>
                <a:ea typeface="HGMaruGothicMPRO" panose="020F0600000000000000" pitchFamily="34" charset="-128"/>
                <a:cs typeface="A-OTF Shin Maru Go Pro"/>
              </a:rPr>
              <a:t>等について基本的なルールができました</a:t>
            </a:r>
            <a:r>
              <a:rPr sz="3039" dirty="0">
                <a:solidFill>
                  <a:srgbClr val="231F20"/>
                </a:solidFill>
                <a:latin typeface="HGMaruGothicMPRO" panose="020F0600000000000000" pitchFamily="34" charset="-128"/>
                <a:ea typeface="HGMaruGothicMPRO" panose="020F0600000000000000" pitchFamily="34" charset="-128"/>
                <a:cs typeface="A-OTF Shin Maru Go Pro"/>
              </a:rPr>
              <a:t>。</a:t>
            </a:r>
            <a:endParaRPr sz="3039" dirty="0">
              <a:latin typeface="HGMaruGothicMPRO" panose="020F0600000000000000" pitchFamily="34" charset="-128"/>
              <a:ea typeface="HGMaruGothicMPRO" panose="020F0600000000000000" pitchFamily="34" charset="-128"/>
              <a:cs typeface="A-OTF Shin Maru Go Pro"/>
            </a:endParaRPr>
          </a:p>
        </p:txBody>
      </p:sp>
      <p:sp>
        <p:nvSpPr>
          <p:cNvPr id="16" name="object 6">
            <a:extLst>
              <a:ext uri="{FF2B5EF4-FFF2-40B4-BE49-F238E27FC236}">
                <a16:creationId xmlns:a16="http://schemas.microsoft.com/office/drawing/2014/main" id="{1D5F0A9F-DCE6-4D44-AE71-6A846B15F2F3}"/>
              </a:ext>
            </a:extLst>
          </p:cNvPr>
          <p:cNvSpPr txBox="1"/>
          <p:nvPr/>
        </p:nvSpPr>
        <p:spPr>
          <a:xfrm>
            <a:off x="4084218" y="5164213"/>
            <a:ext cx="6584624" cy="954342"/>
          </a:xfrm>
          <a:prstGeom prst="rect">
            <a:avLst/>
          </a:prstGeom>
        </p:spPr>
        <p:txBody>
          <a:bodyPr vert="horz" wrap="square" lIns="0" tIns="5185" rIns="0" bIns="0" rtlCol="0">
            <a:spAutoFit/>
          </a:bodyPr>
          <a:lstStyle/>
          <a:p>
            <a:pPr marL="11521" marR="4609">
              <a:lnSpc>
                <a:spcPct val="103299"/>
              </a:lnSpc>
              <a:spcBef>
                <a:spcPts val="41"/>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使用者の指揮・命令のもとに働き、その報酬として賃金を受けている場合には「労働者」として労働契約法の対象になります。アルバイト、パートも「労働者」です。</a:t>
            </a:r>
            <a:endParaRPr sz="1996" dirty="0">
              <a:latin typeface="HGMaruGothicMPRO" panose="020F0600000000000000" pitchFamily="34" charset="-128"/>
              <a:ea typeface="HGMaruGothicMPRO" panose="020F0600000000000000" pitchFamily="34" charset="-128"/>
              <a:cs typeface="A-OTF Shin Maru Go Pro"/>
            </a:endParaRPr>
          </a:p>
        </p:txBody>
      </p:sp>
      <p:sp>
        <p:nvSpPr>
          <p:cNvPr id="17" name="object 7">
            <a:extLst>
              <a:ext uri="{FF2B5EF4-FFF2-40B4-BE49-F238E27FC236}">
                <a16:creationId xmlns:a16="http://schemas.microsoft.com/office/drawing/2014/main" id="{42BF2655-53DA-E94D-B04A-AF21E6779581}"/>
              </a:ext>
            </a:extLst>
          </p:cNvPr>
          <p:cNvSpPr txBox="1"/>
          <p:nvPr/>
        </p:nvSpPr>
        <p:spPr>
          <a:xfrm>
            <a:off x="1798093" y="5164212"/>
            <a:ext cx="2286124" cy="322260"/>
          </a:xfrm>
          <a:prstGeom prst="rect">
            <a:avLst/>
          </a:prstGeom>
        </p:spPr>
        <p:txBody>
          <a:bodyPr vert="horz" wrap="square" lIns="0" tIns="14978" rIns="0" bIns="0" rtlCol="0">
            <a:spAutoFit/>
          </a:bodyPr>
          <a:lstStyle/>
          <a:p>
            <a:pPr marL="11521">
              <a:spcBef>
                <a:spcPts val="118"/>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労働者とは・・・</a:t>
            </a:r>
            <a:endParaRPr sz="1996" dirty="0">
              <a:latin typeface="HGMaruGothicMPRO" panose="020F0600000000000000" pitchFamily="34" charset="-128"/>
              <a:ea typeface="HGMaruGothicMPRO" panose="020F0600000000000000" pitchFamily="34" charset="-128"/>
              <a:cs typeface="A-OTF Shin Maru Go Pro"/>
            </a:endParaRPr>
          </a:p>
        </p:txBody>
      </p:sp>
      <p:grpSp>
        <p:nvGrpSpPr>
          <p:cNvPr id="22" name="グループ化 21">
            <a:extLst>
              <a:ext uri="{FF2B5EF4-FFF2-40B4-BE49-F238E27FC236}">
                <a16:creationId xmlns:a16="http://schemas.microsoft.com/office/drawing/2014/main" id="{A854F1DD-2635-6C4F-97F7-A5E35DA999E4}"/>
              </a:ext>
            </a:extLst>
          </p:cNvPr>
          <p:cNvGrpSpPr/>
          <p:nvPr/>
        </p:nvGrpSpPr>
        <p:grpSpPr>
          <a:xfrm>
            <a:off x="5810319" y="1928905"/>
            <a:ext cx="572028" cy="307724"/>
            <a:chOff x="5030995" y="2126259"/>
            <a:chExt cx="630555" cy="339209"/>
          </a:xfrm>
        </p:grpSpPr>
        <p:sp>
          <p:nvSpPr>
            <p:cNvPr id="18" name="object 8">
              <a:extLst>
                <a:ext uri="{FF2B5EF4-FFF2-40B4-BE49-F238E27FC236}">
                  <a16:creationId xmlns:a16="http://schemas.microsoft.com/office/drawing/2014/main" id="{764BC7D6-0C2E-BF45-B961-AB8A80BD9473}"/>
                </a:ext>
              </a:extLst>
            </p:cNvPr>
            <p:cNvSpPr/>
            <p:nvPr/>
          </p:nvSpPr>
          <p:spPr>
            <a:xfrm>
              <a:off x="5030995" y="2292748"/>
              <a:ext cx="630555" cy="172720"/>
            </a:xfrm>
            <a:custGeom>
              <a:avLst/>
              <a:gdLst/>
              <a:ahLst/>
              <a:cxnLst/>
              <a:rect l="l" t="t" r="r" b="b"/>
              <a:pathLst>
                <a:path w="630554" h="172719">
                  <a:moveTo>
                    <a:pt x="629996" y="0"/>
                  </a:moveTo>
                  <a:lnTo>
                    <a:pt x="0" y="0"/>
                  </a:lnTo>
                  <a:lnTo>
                    <a:pt x="314998" y="172186"/>
                  </a:lnTo>
                  <a:lnTo>
                    <a:pt x="629996" y="0"/>
                  </a:lnTo>
                  <a:close/>
                </a:path>
              </a:pathLst>
            </a:custGeom>
            <a:solidFill>
              <a:srgbClr val="00C0F3"/>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9" name="object 9">
              <a:extLst>
                <a:ext uri="{FF2B5EF4-FFF2-40B4-BE49-F238E27FC236}">
                  <a16:creationId xmlns:a16="http://schemas.microsoft.com/office/drawing/2014/main" id="{5B9C5824-AE2F-514B-8962-9AC00A4A8400}"/>
                </a:ext>
              </a:extLst>
            </p:cNvPr>
            <p:cNvSpPr/>
            <p:nvPr/>
          </p:nvSpPr>
          <p:spPr>
            <a:xfrm>
              <a:off x="5216397" y="2126259"/>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05F08AB7-13D5-C140-B23B-10362A171E31}"/>
              </a:ext>
            </a:extLst>
          </p:cNvPr>
          <p:cNvGrpSpPr/>
          <p:nvPr/>
        </p:nvGrpSpPr>
        <p:grpSpPr>
          <a:xfrm>
            <a:off x="5809986" y="3429000"/>
            <a:ext cx="572028" cy="307732"/>
            <a:chOff x="5030995" y="3984752"/>
            <a:chExt cx="630555" cy="339218"/>
          </a:xfrm>
        </p:grpSpPr>
        <p:sp>
          <p:nvSpPr>
            <p:cNvPr id="20" name="object 10">
              <a:extLst>
                <a:ext uri="{FF2B5EF4-FFF2-40B4-BE49-F238E27FC236}">
                  <a16:creationId xmlns:a16="http://schemas.microsoft.com/office/drawing/2014/main" id="{88BCEC8D-398A-C84C-98A6-FA147EACDAD9}"/>
                </a:ext>
              </a:extLst>
            </p:cNvPr>
            <p:cNvSpPr/>
            <p:nvPr/>
          </p:nvSpPr>
          <p:spPr>
            <a:xfrm>
              <a:off x="5030995" y="4151250"/>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1" name="object 11">
              <a:extLst>
                <a:ext uri="{FF2B5EF4-FFF2-40B4-BE49-F238E27FC236}">
                  <a16:creationId xmlns:a16="http://schemas.microsoft.com/office/drawing/2014/main" id="{EE05C646-6EDA-5242-A2C3-099ABB968601}"/>
                </a:ext>
              </a:extLst>
            </p:cNvPr>
            <p:cNvSpPr/>
            <p:nvPr/>
          </p:nvSpPr>
          <p:spPr>
            <a:xfrm>
              <a:off x="5216397" y="3984752"/>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sp>
        <p:nvSpPr>
          <p:cNvPr id="24" name="正方形/長方形 2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4"/>
          <p:cNvSpPr txBox="1">
            <a:spLocks/>
          </p:cNvSpPr>
          <p:nvPr/>
        </p:nvSpPr>
        <p:spPr>
          <a:xfrm>
            <a:off x="9347200" y="647996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44</a:t>
            </a:r>
            <a:endParaRPr lang="ja-JP" altLang="en-US" sz="1200" b="1" dirty="0"/>
          </a:p>
        </p:txBody>
      </p:sp>
    </p:spTree>
    <p:extLst>
      <p:ext uri="{BB962C8B-B14F-4D97-AF65-F5344CB8AC3E}">
        <p14:creationId xmlns:p14="http://schemas.microsoft.com/office/powerpoint/2010/main" val="23450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04000" y="1316104"/>
            <a:ext cx="8816082" cy="1569886"/>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457200" indent="-457200">
              <a:lnSpc>
                <a:spcPts val="2800"/>
              </a:lnSpc>
              <a:buFontTx/>
              <a:buAutoNum type="arabicParenBoth"/>
              <a:defRPr/>
            </a:pPr>
            <a:r>
              <a:rPr lang="ja-JP" altLang="en-US" sz="2200" dirty="0">
                <a:solidFill>
                  <a:prstClr val="black"/>
                </a:solidFill>
                <a:latin typeface="HG丸ｺﾞｼｯｸM-PRO" pitchFamily="50" charset="-128"/>
                <a:ea typeface="HG丸ｺﾞｼｯｸM-PRO" pitchFamily="50" charset="-128"/>
              </a:rPr>
              <a:t>契約期間を定めた労働契約</a:t>
            </a:r>
            <a:r>
              <a:rPr lang="en-US" altLang="ja-JP" sz="2200" dirty="0">
                <a:solidFill>
                  <a:prstClr val="black"/>
                </a:solidFill>
                <a:latin typeface="HG丸ｺﾞｼｯｸM-PRO" pitchFamily="50" charset="-128"/>
                <a:ea typeface="HG丸ｺﾞｼｯｸM-PRO" pitchFamily="50" charset="-128"/>
              </a:rPr>
              <a:t>(</a:t>
            </a:r>
            <a:r>
              <a:rPr lang="ja-JP" altLang="en-US" sz="2200" dirty="0">
                <a:solidFill>
                  <a:prstClr val="black"/>
                </a:solidFill>
                <a:latin typeface="HG丸ｺﾞｼｯｸM-PRO" pitchFamily="50" charset="-128"/>
                <a:ea typeface="HG丸ｺﾞｼｯｸM-PRO" pitchFamily="50" charset="-128"/>
              </a:rPr>
              <a:t>有期労働契約</a:t>
            </a:r>
            <a:r>
              <a:rPr lang="en-US" altLang="ja-JP" sz="2200" dirty="0">
                <a:solidFill>
                  <a:prstClr val="black"/>
                </a:solidFill>
                <a:latin typeface="HG丸ｺﾞｼｯｸM-PRO" pitchFamily="50" charset="-128"/>
                <a:ea typeface="HG丸ｺﾞｼｯｸM-PRO" pitchFamily="50" charset="-128"/>
              </a:rPr>
              <a:t>)</a:t>
            </a:r>
            <a:r>
              <a:rPr lang="ja-JP" altLang="en-US" sz="2200" dirty="0">
                <a:solidFill>
                  <a:prstClr val="black"/>
                </a:solidFill>
                <a:latin typeface="HG丸ｺﾞｼｯｸM-PRO" pitchFamily="50" charset="-128"/>
                <a:ea typeface="HG丸ｺﾞｼｯｸM-PRO" pitchFamily="50" charset="-128"/>
              </a:rPr>
              <a:t>を繰り返し更新して通</a:t>
            </a:r>
            <a:endParaRPr lang="en-US" altLang="ja-JP" sz="2200" dirty="0">
              <a:solidFill>
                <a:prstClr val="black"/>
              </a:solidFill>
              <a:latin typeface="HG丸ｺﾞｼｯｸM-PRO" pitchFamily="50" charset="-128"/>
              <a:ea typeface="HG丸ｺﾞｼｯｸM-PRO" pitchFamily="50" charset="-128"/>
            </a:endParaRPr>
          </a:p>
          <a:p>
            <a:pPr>
              <a:lnSpc>
                <a:spcPts val="2800"/>
              </a:lnSpc>
              <a:defRPr/>
            </a:pPr>
            <a:r>
              <a:rPr lang="ja-JP" altLang="en-US" sz="2200" dirty="0">
                <a:solidFill>
                  <a:prstClr val="black"/>
                </a:solidFill>
                <a:latin typeface="HG丸ｺﾞｼｯｸM-PRO" pitchFamily="50" charset="-128"/>
                <a:ea typeface="HG丸ｺﾞｼｯｸM-PRO" pitchFamily="50" charset="-128"/>
              </a:rPr>
              <a:t>算</a:t>
            </a:r>
            <a:r>
              <a:rPr lang="en-US" altLang="ja-JP" sz="2200" dirty="0">
                <a:solidFill>
                  <a:prstClr val="black"/>
                </a:solidFill>
                <a:latin typeface="HG丸ｺﾞｼｯｸM-PRO" pitchFamily="50" charset="-128"/>
                <a:ea typeface="HG丸ｺﾞｼｯｸM-PRO" pitchFamily="50" charset="-128"/>
              </a:rPr>
              <a:t>5</a:t>
            </a:r>
            <a:r>
              <a:rPr lang="ja-JP" altLang="en-US" sz="2200" dirty="0">
                <a:solidFill>
                  <a:prstClr val="black"/>
                </a:solidFill>
                <a:latin typeface="HG丸ｺﾞｼｯｸM-PRO" pitchFamily="50" charset="-128"/>
                <a:ea typeface="HG丸ｺﾞｼｯｸM-PRO" pitchFamily="50" charset="-128"/>
              </a:rPr>
              <a:t>年を超えた者</a:t>
            </a:r>
            <a:r>
              <a:rPr lang="ja-JP" altLang="en-US" sz="2200" dirty="0">
                <a:solidFill>
                  <a:srgbClr val="FF0000"/>
                </a:solidFill>
                <a:latin typeface="HG丸ｺﾞｼｯｸM-PRO" pitchFamily="50" charset="-128"/>
                <a:ea typeface="HG丸ｺﾞｼｯｸM-PRO" pitchFamily="50" charset="-128"/>
              </a:rPr>
              <a:t>*</a:t>
            </a:r>
            <a:r>
              <a:rPr lang="ja-JP" altLang="en-US" sz="2200" dirty="0">
                <a:solidFill>
                  <a:prstClr val="black"/>
                </a:solidFill>
                <a:latin typeface="HG丸ｺﾞｼｯｸM-PRO" pitchFamily="50" charset="-128"/>
                <a:ea typeface="HG丸ｺﾞｼｯｸM-PRO" pitchFamily="50" charset="-128"/>
              </a:rPr>
              <a:t>は、使用者（企業）に申し込みをすることにより、次の契約から期間の定めのない労働契約（無期労働契約）に転換することができる。</a:t>
            </a:r>
            <a:endParaRPr lang="en-US" altLang="ja-JP" sz="2200" dirty="0">
              <a:solidFill>
                <a:prstClr val="black"/>
              </a:solidFill>
              <a:latin typeface="HG丸ｺﾞｼｯｸM-PRO" pitchFamily="50" charset="-128"/>
              <a:ea typeface="HG丸ｺﾞｼｯｸM-PRO" pitchFamily="50" charset="-128"/>
            </a:endParaRPr>
          </a:p>
        </p:txBody>
      </p:sp>
      <p:sp>
        <p:nvSpPr>
          <p:cNvPr id="22" name="角丸四角形 21"/>
          <p:cNvSpPr/>
          <p:nvPr/>
        </p:nvSpPr>
        <p:spPr>
          <a:xfrm>
            <a:off x="1704001" y="2996953"/>
            <a:ext cx="8829529" cy="816867"/>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a:lnSpc>
                <a:spcPts val="2800"/>
              </a:lnSpc>
              <a:defRPr/>
            </a:pPr>
            <a:r>
              <a:rPr lang="en-US" altLang="ja-JP" sz="2200" dirty="0">
                <a:solidFill>
                  <a:prstClr val="black"/>
                </a:solidFill>
                <a:latin typeface="HG丸ｺﾞｼｯｸM-PRO" pitchFamily="50" charset="-128"/>
                <a:ea typeface="HG丸ｺﾞｼｯｸM-PRO" pitchFamily="50" charset="-128"/>
              </a:rPr>
              <a:t>(2) </a:t>
            </a:r>
            <a:r>
              <a:rPr lang="ja-JP" altLang="en-US" sz="2200" dirty="0">
                <a:solidFill>
                  <a:prstClr val="black"/>
                </a:solidFill>
                <a:latin typeface="HG丸ｺﾞｼｯｸM-PRO" pitchFamily="50" charset="-128"/>
                <a:ea typeface="HG丸ｺﾞｼｯｸM-PRO" pitchFamily="50" charset="-128"/>
              </a:rPr>
              <a:t>無期契約に変わった後の労働条件</a:t>
            </a:r>
            <a:r>
              <a:rPr lang="en-US" altLang="ja-JP" sz="2200" dirty="0">
                <a:solidFill>
                  <a:prstClr val="black"/>
                </a:solidFill>
                <a:latin typeface="HG丸ｺﾞｼｯｸM-PRO" pitchFamily="50" charset="-128"/>
                <a:ea typeface="HG丸ｺﾞｼｯｸM-PRO" pitchFamily="50" charset="-128"/>
              </a:rPr>
              <a:t>(</a:t>
            </a:r>
            <a:r>
              <a:rPr lang="ja-JP" altLang="en-US" sz="2200" dirty="0">
                <a:solidFill>
                  <a:prstClr val="black"/>
                </a:solidFill>
                <a:latin typeface="HG丸ｺﾞｼｯｸM-PRO" pitchFamily="50" charset="-128"/>
                <a:ea typeface="HG丸ｺﾞｼｯｸM-PRO" pitchFamily="50" charset="-128"/>
              </a:rPr>
              <a:t>職務・勤務地・賃金・労働時間</a:t>
            </a:r>
            <a:endParaRPr lang="en-US" altLang="ja-JP" sz="2200" dirty="0">
              <a:solidFill>
                <a:prstClr val="black"/>
              </a:solidFill>
              <a:latin typeface="HG丸ｺﾞｼｯｸM-PRO" pitchFamily="50" charset="-128"/>
              <a:ea typeface="HG丸ｺﾞｼｯｸM-PRO" pitchFamily="50" charset="-128"/>
            </a:endParaRPr>
          </a:p>
          <a:p>
            <a:pPr>
              <a:lnSpc>
                <a:spcPts val="2800"/>
              </a:lnSpc>
              <a:defRPr/>
            </a:pPr>
            <a:r>
              <a:rPr lang="ja-JP" altLang="en-US" sz="2200" dirty="0">
                <a:solidFill>
                  <a:prstClr val="black"/>
                </a:solidFill>
                <a:latin typeface="HG丸ｺﾞｼｯｸM-PRO" pitchFamily="50" charset="-128"/>
                <a:ea typeface="HG丸ｺﾞｼｯｸM-PRO" pitchFamily="50" charset="-128"/>
              </a:rPr>
              <a:t>など</a:t>
            </a:r>
            <a:r>
              <a:rPr lang="en-US" altLang="ja-JP" sz="2200" dirty="0">
                <a:solidFill>
                  <a:prstClr val="black"/>
                </a:solidFill>
                <a:latin typeface="HG丸ｺﾞｼｯｸM-PRO" pitchFamily="50" charset="-128"/>
                <a:ea typeface="HG丸ｺﾞｼｯｸM-PRO" pitchFamily="50" charset="-128"/>
              </a:rPr>
              <a:t>)</a:t>
            </a:r>
            <a:r>
              <a:rPr lang="ja-JP" altLang="en-US" sz="2200" dirty="0">
                <a:solidFill>
                  <a:prstClr val="black"/>
                </a:solidFill>
                <a:latin typeface="HG丸ｺﾞｼｯｸM-PRO" pitchFamily="50" charset="-128"/>
                <a:ea typeface="HG丸ｺﾞｼｯｸM-PRO" pitchFamily="50" charset="-128"/>
              </a:rPr>
              <a:t>は、原則としてそれまでと同じ</a:t>
            </a:r>
            <a:r>
              <a:rPr lang="ja-JP" altLang="en-US" sz="2200" dirty="0">
                <a:solidFill>
                  <a:srgbClr val="FF0000"/>
                </a:solidFill>
                <a:latin typeface="HG丸ｺﾞｼｯｸM-PRO" pitchFamily="50" charset="-128"/>
                <a:ea typeface="HG丸ｺﾞｼｯｸM-PRO" pitchFamily="50" charset="-128"/>
              </a:rPr>
              <a:t>*</a:t>
            </a:r>
            <a:r>
              <a:rPr lang="ja-JP" altLang="en-US" sz="2200" dirty="0">
                <a:solidFill>
                  <a:schemeClr val="tx1"/>
                </a:solidFill>
                <a:latin typeface="HG丸ｺﾞｼｯｸM-PRO" pitchFamily="50" charset="-128"/>
                <a:ea typeface="HG丸ｺﾞｼｯｸM-PRO" pitchFamily="50" charset="-128"/>
              </a:rPr>
              <a:t>。</a:t>
            </a:r>
            <a:endParaRPr lang="en-US" altLang="ja-JP" sz="2200" dirty="0">
              <a:solidFill>
                <a:schemeClr val="tx1"/>
              </a:solidFill>
              <a:latin typeface="HG丸ｺﾞｼｯｸM-PRO" pitchFamily="50" charset="-128"/>
              <a:ea typeface="HG丸ｺﾞｼｯｸM-PRO" pitchFamily="50" charset="-128"/>
            </a:endParaRPr>
          </a:p>
        </p:txBody>
      </p:sp>
      <p:sp>
        <p:nvSpPr>
          <p:cNvPr id="8" name="角丸四角形 5">
            <a:extLst>
              <a:ext uri="{FF2B5EF4-FFF2-40B4-BE49-F238E27FC236}">
                <a16:creationId xmlns:a16="http://schemas.microsoft.com/office/drawing/2014/main" id="{80F56CCC-61EE-422A-A73C-41CB8763F8E4}"/>
              </a:ext>
            </a:extLst>
          </p:cNvPr>
          <p:cNvSpPr/>
          <p:nvPr/>
        </p:nvSpPr>
        <p:spPr>
          <a:xfrm>
            <a:off x="3647728" y="2502757"/>
            <a:ext cx="6890288" cy="343686"/>
          </a:xfrm>
          <a:prstGeom prst="roundRect">
            <a:avLst>
              <a:gd name="adj" fmla="val 2136"/>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algn="r">
              <a:lnSpc>
                <a:spcPts val="1600"/>
              </a:lnSpc>
              <a:defRPr/>
            </a:pPr>
            <a:r>
              <a:rPr lang="ja-JP" altLang="en-US" sz="1200" dirty="0">
                <a:solidFill>
                  <a:srgbClr val="FF0000"/>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契約社員・パートタイㇺ労働者・アルバイト・派遣社員・嘱託社員などその呼称の如何を問わない。</a:t>
            </a:r>
            <a:endParaRPr lang="en-US" altLang="ja-JP" sz="1200" dirty="0">
              <a:solidFill>
                <a:prstClr val="black"/>
              </a:solidFill>
              <a:latin typeface="HG丸ｺﾞｼｯｸM-PRO" pitchFamily="50" charset="-128"/>
              <a:ea typeface="HG丸ｺﾞｼｯｸM-PRO" pitchFamily="50" charset="-128"/>
            </a:endParaRPr>
          </a:p>
        </p:txBody>
      </p:sp>
      <p:sp>
        <p:nvSpPr>
          <p:cNvPr id="9" name="角丸四角形 21">
            <a:extLst>
              <a:ext uri="{FF2B5EF4-FFF2-40B4-BE49-F238E27FC236}">
                <a16:creationId xmlns:a16="http://schemas.microsoft.com/office/drawing/2014/main" id="{A61B9E17-F811-41E3-94D4-F28D85CA0382}"/>
              </a:ext>
            </a:extLst>
          </p:cNvPr>
          <p:cNvSpPr/>
          <p:nvPr/>
        </p:nvSpPr>
        <p:spPr>
          <a:xfrm>
            <a:off x="6672064" y="3356993"/>
            <a:ext cx="3996000" cy="431933"/>
          </a:xfrm>
          <a:prstGeom prst="roundRect">
            <a:avLst>
              <a:gd name="adj" fmla="val 2136"/>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a:lnSpc>
                <a:spcPts val="1600"/>
              </a:lnSpc>
              <a:defRPr/>
            </a:pPr>
            <a:r>
              <a:rPr lang="ja-JP" altLang="en-US" sz="1400" dirty="0">
                <a:solidFill>
                  <a:srgbClr val="FF0000"/>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労働協約や就業規則、それぞれの労働契約で</a:t>
            </a:r>
            <a:endParaRPr lang="en-US" altLang="ja-JP" sz="1400" dirty="0">
              <a:solidFill>
                <a:prstClr val="black"/>
              </a:solidFill>
              <a:latin typeface="HG丸ｺﾞｼｯｸM-PRO" pitchFamily="50" charset="-128"/>
              <a:ea typeface="HG丸ｺﾞｼｯｸM-PRO" pitchFamily="50" charset="-128"/>
            </a:endParaRPr>
          </a:p>
          <a:p>
            <a:pPr algn="r">
              <a:lnSpc>
                <a:spcPts val="1600"/>
              </a:lnSpc>
              <a:defRPr/>
            </a:pPr>
            <a:r>
              <a:rPr lang="ja-JP" altLang="en-US" sz="1400" dirty="0">
                <a:solidFill>
                  <a:prstClr val="black"/>
                </a:solidFill>
                <a:latin typeface="HG丸ｺﾞｼｯｸM-PRO" pitchFamily="50" charset="-128"/>
                <a:ea typeface="HG丸ｺﾞｼｯｸM-PRO" pitchFamily="50" charset="-128"/>
              </a:rPr>
              <a:t>別段の定めをすれば、その定めに従う。</a:t>
            </a:r>
            <a:endParaRPr lang="en-US" altLang="ja-JP" sz="1400" dirty="0">
              <a:solidFill>
                <a:prstClr val="black"/>
              </a:solidFill>
              <a:latin typeface="HG丸ｺﾞｼｯｸM-PRO" pitchFamily="50" charset="-128"/>
              <a:ea typeface="HG丸ｺﾞｼｯｸM-PRO" pitchFamily="50" charset="-128"/>
            </a:endParaRPr>
          </a:p>
        </p:txBody>
      </p:sp>
      <p:sp>
        <p:nvSpPr>
          <p:cNvPr id="10" name="角丸四角形 21">
            <a:extLst>
              <a:ext uri="{FF2B5EF4-FFF2-40B4-BE49-F238E27FC236}">
                <a16:creationId xmlns:a16="http://schemas.microsoft.com/office/drawing/2014/main" id="{DC356CB7-0DAA-47D8-9CD6-A8D780371DCE}"/>
              </a:ext>
            </a:extLst>
          </p:cNvPr>
          <p:cNvSpPr/>
          <p:nvPr/>
        </p:nvSpPr>
        <p:spPr>
          <a:xfrm>
            <a:off x="1705600" y="3933056"/>
            <a:ext cx="8829529" cy="1104784"/>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a:lnSpc>
                <a:spcPts val="2800"/>
              </a:lnSpc>
              <a:defRPr/>
            </a:pPr>
            <a:r>
              <a:rPr lang="en-US" altLang="ja-JP" sz="2200" dirty="0">
                <a:solidFill>
                  <a:prstClr val="black"/>
                </a:solidFill>
                <a:latin typeface="HG丸ｺﾞｼｯｸM-PRO" pitchFamily="50" charset="-128"/>
                <a:ea typeface="HG丸ｺﾞｼｯｸM-PRO" pitchFamily="50" charset="-128"/>
              </a:rPr>
              <a:t>(3)</a:t>
            </a:r>
            <a:r>
              <a:rPr lang="ja-JP" altLang="en-US" sz="2200" dirty="0">
                <a:solidFill>
                  <a:prstClr val="black"/>
                </a:solidFill>
                <a:latin typeface="HG丸ｺﾞｼｯｸM-PRO" pitchFamily="50" charset="-128"/>
                <a:ea typeface="HG丸ｺﾞｼｯｸM-PRO" pitchFamily="50" charset="-128"/>
              </a:rPr>
              <a:t> </a:t>
            </a:r>
            <a:r>
              <a:rPr lang="ja-JP" altLang="en-US" sz="2200" dirty="0">
                <a:solidFill>
                  <a:schemeClr val="tx1"/>
                </a:solidFill>
                <a:latin typeface="HG丸ｺﾞｼｯｸM-PRO" pitchFamily="50" charset="-128"/>
                <a:ea typeface="HG丸ｺﾞｼｯｸM-PRO" pitchFamily="50" charset="-128"/>
              </a:rPr>
              <a:t>無期契約に変われば、雇い止めの不安は解消され、安定的かつ意欲的に働くことができる、長期的なキャリア形成を図ることができるメリットがある。</a:t>
            </a:r>
            <a:endParaRPr lang="en-US" altLang="ja-JP" sz="2200" dirty="0">
              <a:solidFill>
                <a:schemeClr val="tx1"/>
              </a:solidFill>
              <a:latin typeface="HG丸ｺﾞｼｯｸM-PRO" pitchFamily="50" charset="-128"/>
              <a:ea typeface="HG丸ｺﾞｼｯｸM-PRO" pitchFamily="50" charset="-128"/>
            </a:endParaRPr>
          </a:p>
        </p:txBody>
      </p:sp>
      <p:sp>
        <p:nvSpPr>
          <p:cNvPr id="2" name="矢印: 右 1">
            <a:extLst>
              <a:ext uri="{FF2B5EF4-FFF2-40B4-BE49-F238E27FC236}">
                <a16:creationId xmlns:a16="http://schemas.microsoft.com/office/drawing/2014/main" id="{1C1E6436-62B6-4B5F-9081-07CFF53D52A2}"/>
              </a:ext>
            </a:extLst>
          </p:cNvPr>
          <p:cNvSpPr/>
          <p:nvPr/>
        </p:nvSpPr>
        <p:spPr>
          <a:xfrm>
            <a:off x="1917103" y="5347933"/>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年</a:t>
            </a:r>
          </a:p>
        </p:txBody>
      </p:sp>
      <p:sp>
        <p:nvSpPr>
          <p:cNvPr id="12" name="矢印: 右 11">
            <a:extLst>
              <a:ext uri="{FF2B5EF4-FFF2-40B4-BE49-F238E27FC236}">
                <a16:creationId xmlns:a16="http://schemas.microsoft.com/office/drawing/2014/main" id="{E918B4E4-A303-4087-84A3-94B0D3ACE0B5}"/>
              </a:ext>
            </a:extLst>
          </p:cNvPr>
          <p:cNvSpPr/>
          <p:nvPr/>
        </p:nvSpPr>
        <p:spPr>
          <a:xfrm>
            <a:off x="3071784" y="5352826"/>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年</a:t>
            </a:r>
          </a:p>
        </p:txBody>
      </p:sp>
      <p:sp>
        <p:nvSpPr>
          <p:cNvPr id="13" name="矢印: 右 12">
            <a:extLst>
              <a:ext uri="{FF2B5EF4-FFF2-40B4-BE49-F238E27FC236}">
                <a16:creationId xmlns:a16="http://schemas.microsoft.com/office/drawing/2014/main" id="{95BC4F01-BBEB-4D2A-AE4E-DD60D5A06A26}"/>
              </a:ext>
            </a:extLst>
          </p:cNvPr>
          <p:cNvSpPr/>
          <p:nvPr/>
        </p:nvSpPr>
        <p:spPr>
          <a:xfrm>
            <a:off x="4223912" y="5352208"/>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年</a:t>
            </a:r>
          </a:p>
        </p:txBody>
      </p:sp>
      <p:sp>
        <p:nvSpPr>
          <p:cNvPr id="14" name="矢印: 右 13">
            <a:extLst>
              <a:ext uri="{FF2B5EF4-FFF2-40B4-BE49-F238E27FC236}">
                <a16:creationId xmlns:a16="http://schemas.microsoft.com/office/drawing/2014/main" id="{EAF626EE-7997-41A2-84C8-F38693C0FA3A}"/>
              </a:ext>
            </a:extLst>
          </p:cNvPr>
          <p:cNvSpPr/>
          <p:nvPr/>
        </p:nvSpPr>
        <p:spPr>
          <a:xfrm>
            <a:off x="6528168" y="5363497"/>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年</a:t>
            </a:r>
          </a:p>
        </p:txBody>
      </p:sp>
      <p:sp>
        <p:nvSpPr>
          <p:cNvPr id="15" name="矢印: 右 14">
            <a:extLst>
              <a:ext uri="{FF2B5EF4-FFF2-40B4-BE49-F238E27FC236}">
                <a16:creationId xmlns:a16="http://schemas.microsoft.com/office/drawing/2014/main" id="{28BCDE18-2ECB-4BAF-B684-68992FDE1F5A}"/>
              </a:ext>
            </a:extLst>
          </p:cNvPr>
          <p:cNvSpPr/>
          <p:nvPr/>
        </p:nvSpPr>
        <p:spPr>
          <a:xfrm>
            <a:off x="5376040" y="5363497"/>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年</a:t>
            </a:r>
          </a:p>
        </p:txBody>
      </p:sp>
      <p:sp>
        <p:nvSpPr>
          <p:cNvPr id="16" name="矢印: 右 15">
            <a:extLst>
              <a:ext uri="{FF2B5EF4-FFF2-40B4-BE49-F238E27FC236}">
                <a16:creationId xmlns:a16="http://schemas.microsoft.com/office/drawing/2014/main" id="{923E6B70-9D22-4546-8981-7318F192B60D}"/>
              </a:ext>
            </a:extLst>
          </p:cNvPr>
          <p:cNvSpPr/>
          <p:nvPr/>
        </p:nvSpPr>
        <p:spPr>
          <a:xfrm>
            <a:off x="8832424" y="5362879"/>
            <a:ext cx="1679591"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latin typeface="HG丸ｺﾞｼｯｸM-PRO" panose="020F0600000000000000" pitchFamily="50" charset="-128"/>
                <a:ea typeface="HG丸ｺﾞｼｯｸM-PRO" panose="020F0600000000000000" pitchFamily="50" charset="-128"/>
              </a:rPr>
              <a:t>無期労働契約</a:t>
            </a:r>
          </a:p>
        </p:txBody>
      </p:sp>
      <p:sp>
        <p:nvSpPr>
          <p:cNvPr id="17" name="矢印: 右 16">
            <a:extLst>
              <a:ext uri="{FF2B5EF4-FFF2-40B4-BE49-F238E27FC236}">
                <a16:creationId xmlns:a16="http://schemas.microsoft.com/office/drawing/2014/main" id="{21C42377-5A31-4047-981E-F8829359AA4D}"/>
              </a:ext>
            </a:extLst>
          </p:cNvPr>
          <p:cNvSpPr/>
          <p:nvPr/>
        </p:nvSpPr>
        <p:spPr>
          <a:xfrm>
            <a:off x="7680295" y="5373888"/>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a:t>
            </a:r>
            <a:r>
              <a:rPr lang="ja-JP" altLang="en-US" dirty="0">
                <a:solidFill>
                  <a:schemeClr val="tx1"/>
                </a:solidFill>
              </a:rPr>
              <a:t>年</a:t>
            </a:r>
          </a:p>
        </p:txBody>
      </p:sp>
      <p:sp>
        <p:nvSpPr>
          <p:cNvPr id="3" name="正方形/長方形 2">
            <a:extLst>
              <a:ext uri="{FF2B5EF4-FFF2-40B4-BE49-F238E27FC236}">
                <a16:creationId xmlns:a16="http://schemas.microsoft.com/office/drawing/2014/main" id="{7F3A5CBF-E0A5-498B-9854-3C0AC77FD478}"/>
              </a:ext>
            </a:extLst>
          </p:cNvPr>
          <p:cNvSpPr/>
          <p:nvPr/>
        </p:nvSpPr>
        <p:spPr>
          <a:xfrm>
            <a:off x="1743077" y="5758022"/>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←締結</a:t>
            </a:r>
          </a:p>
        </p:txBody>
      </p:sp>
      <p:sp>
        <p:nvSpPr>
          <p:cNvPr id="19" name="正方形/長方形 18">
            <a:extLst>
              <a:ext uri="{FF2B5EF4-FFF2-40B4-BE49-F238E27FC236}">
                <a16:creationId xmlns:a16="http://schemas.microsoft.com/office/drawing/2014/main" id="{72CD6A81-46C6-4F01-9F84-D08A8D50B4C6}"/>
              </a:ext>
            </a:extLst>
          </p:cNvPr>
          <p:cNvSpPr/>
          <p:nvPr/>
        </p:nvSpPr>
        <p:spPr>
          <a:xfrm>
            <a:off x="2894457" y="5777227"/>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更新①</a:t>
            </a:r>
          </a:p>
        </p:txBody>
      </p:sp>
      <p:sp>
        <p:nvSpPr>
          <p:cNvPr id="23" name="正方形/長方形 22">
            <a:extLst>
              <a:ext uri="{FF2B5EF4-FFF2-40B4-BE49-F238E27FC236}">
                <a16:creationId xmlns:a16="http://schemas.microsoft.com/office/drawing/2014/main" id="{B57B588F-792B-4E51-A5E3-576B98104AA6}"/>
              </a:ext>
            </a:extLst>
          </p:cNvPr>
          <p:cNvSpPr/>
          <p:nvPr/>
        </p:nvSpPr>
        <p:spPr>
          <a:xfrm>
            <a:off x="7486731" y="5780600"/>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←更新⑤</a:t>
            </a:r>
          </a:p>
        </p:txBody>
      </p:sp>
      <p:sp>
        <p:nvSpPr>
          <p:cNvPr id="27" name="正方形/長方形 26">
            <a:extLst>
              <a:ext uri="{FF2B5EF4-FFF2-40B4-BE49-F238E27FC236}">
                <a16:creationId xmlns:a16="http://schemas.microsoft.com/office/drawing/2014/main" id="{06445F43-F6B9-4D7A-9DC0-B1C3DEFDD98B}"/>
              </a:ext>
            </a:extLst>
          </p:cNvPr>
          <p:cNvSpPr/>
          <p:nvPr/>
        </p:nvSpPr>
        <p:spPr>
          <a:xfrm>
            <a:off x="6343826"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←更新④</a:t>
            </a:r>
          </a:p>
        </p:txBody>
      </p:sp>
      <p:sp>
        <p:nvSpPr>
          <p:cNvPr id="28" name="正方形/長方形 27">
            <a:extLst>
              <a:ext uri="{FF2B5EF4-FFF2-40B4-BE49-F238E27FC236}">
                <a16:creationId xmlns:a16="http://schemas.microsoft.com/office/drawing/2014/main" id="{2D413E40-F000-4F6F-A84E-880C84BDA768}"/>
              </a:ext>
            </a:extLst>
          </p:cNvPr>
          <p:cNvSpPr/>
          <p:nvPr/>
        </p:nvSpPr>
        <p:spPr>
          <a:xfrm>
            <a:off x="5180409"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←更新③</a:t>
            </a:r>
          </a:p>
        </p:txBody>
      </p:sp>
      <p:sp>
        <p:nvSpPr>
          <p:cNvPr id="29" name="正方形/長方形 28">
            <a:extLst>
              <a:ext uri="{FF2B5EF4-FFF2-40B4-BE49-F238E27FC236}">
                <a16:creationId xmlns:a16="http://schemas.microsoft.com/office/drawing/2014/main" id="{50DFA61A-4808-4F2D-AA95-8D82B239F7A8}"/>
              </a:ext>
            </a:extLst>
          </p:cNvPr>
          <p:cNvSpPr/>
          <p:nvPr/>
        </p:nvSpPr>
        <p:spPr>
          <a:xfrm>
            <a:off x="4042415"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←更新②</a:t>
            </a:r>
          </a:p>
        </p:txBody>
      </p:sp>
      <p:sp>
        <p:nvSpPr>
          <p:cNvPr id="30" name="正方形/長方形 29">
            <a:extLst>
              <a:ext uri="{FF2B5EF4-FFF2-40B4-BE49-F238E27FC236}">
                <a16:creationId xmlns:a16="http://schemas.microsoft.com/office/drawing/2014/main" id="{50DBD4D6-BD95-40E1-B678-2F69AC53DEB3}"/>
              </a:ext>
            </a:extLst>
          </p:cNvPr>
          <p:cNvSpPr/>
          <p:nvPr/>
        </p:nvSpPr>
        <p:spPr>
          <a:xfrm>
            <a:off x="8636793" y="5780600"/>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←転換</a:t>
            </a:r>
          </a:p>
        </p:txBody>
      </p:sp>
      <p:cxnSp>
        <p:nvCxnSpPr>
          <p:cNvPr id="5" name="直線矢印コネクタ 4">
            <a:extLst>
              <a:ext uri="{FF2B5EF4-FFF2-40B4-BE49-F238E27FC236}">
                <a16:creationId xmlns:a16="http://schemas.microsoft.com/office/drawing/2014/main" id="{A900EDE5-67F6-4CF0-9676-ADDD0F97B560}"/>
              </a:ext>
            </a:extLst>
          </p:cNvPr>
          <p:cNvCxnSpPr>
            <a:cxnSpLocks/>
          </p:cNvCxnSpPr>
          <p:nvPr/>
        </p:nvCxnSpPr>
        <p:spPr>
          <a:xfrm>
            <a:off x="7841822" y="6423779"/>
            <a:ext cx="79497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102048E1-6030-4023-BAFA-A378836DA517}"/>
              </a:ext>
            </a:extLst>
          </p:cNvPr>
          <p:cNvSpPr/>
          <p:nvPr/>
        </p:nvSpPr>
        <p:spPr>
          <a:xfrm>
            <a:off x="8148255" y="6029053"/>
            <a:ext cx="180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転換申込</a:t>
            </a:r>
          </a:p>
        </p:txBody>
      </p:sp>
      <p:cxnSp>
        <p:nvCxnSpPr>
          <p:cNvPr id="32" name="直線矢印コネクタ 31">
            <a:extLst>
              <a:ext uri="{FF2B5EF4-FFF2-40B4-BE49-F238E27FC236}">
                <a16:creationId xmlns:a16="http://schemas.microsoft.com/office/drawing/2014/main" id="{6C7B4302-4664-4015-972B-3BD238397A45}"/>
              </a:ext>
            </a:extLst>
          </p:cNvPr>
          <p:cNvCxnSpPr>
            <a:cxnSpLocks/>
          </p:cNvCxnSpPr>
          <p:nvPr/>
        </p:nvCxnSpPr>
        <p:spPr>
          <a:xfrm>
            <a:off x="1919535" y="5256052"/>
            <a:ext cx="5724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1B2657E2-3D0C-4759-91A3-ED285A70F9E0}"/>
              </a:ext>
            </a:extLst>
          </p:cNvPr>
          <p:cNvSpPr/>
          <p:nvPr/>
        </p:nvSpPr>
        <p:spPr>
          <a:xfrm>
            <a:off x="4511896" y="5157192"/>
            <a:ext cx="648000" cy="216000"/>
          </a:xfrm>
          <a:prstGeom prst="rect">
            <a:avLst/>
          </a:prstGeom>
          <a:solidFill>
            <a:schemeClr val="bg1"/>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５年</a:t>
            </a:r>
          </a:p>
        </p:txBody>
      </p:sp>
      <p:sp>
        <p:nvSpPr>
          <p:cNvPr id="26" name="正方形/長方形 2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4592" y="50282"/>
            <a:ext cx="4801314" cy="509755"/>
          </a:xfrm>
          <a:prstGeom prst="rect">
            <a:avLst/>
          </a:prstGeom>
        </p:spPr>
        <p:txBody>
          <a:bodyPr wrap="none">
            <a:spAutoFit/>
          </a:bodyPr>
          <a:lstStyle/>
          <a:p>
            <a:pPr>
              <a:lnSpc>
                <a:spcPts val="3800"/>
              </a:lnSpc>
              <a:defRPr/>
            </a:pPr>
            <a:r>
              <a:rPr lang="ja-JP" altLang="en-US" sz="2400" dirty="0">
                <a:latin typeface="HG丸ｺﾞｼｯｸM-PRO" panose="020F0600000000000000" pitchFamily="50" charset="-128"/>
                <a:ea typeface="HG丸ｺﾞｼｯｸM-PRO" panose="020F0600000000000000" pitchFamily="50" charset="-128"/>
              </a:rPr>
              <a:t>無期転換ルールを知っていますか</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a:xfrm>
            <a:off x="9358731" y="6508970"/>
            <a:ext cx="2844800" cy="365125"/>
          </a:xfrm>
        </p:spPr>
        <p:txBody>
          <a:bodyPr/>
          <a:lstStyle/>
          <a:p>
            <a:pPr algn="r"/>
            <a:r>
              <a:rPr lang="en-US" altLang="ja-JP" sz="1200" b="1" dirty="0"/>
              <a:t>45</a:t>
            </a:r>
            <a:endParaRPr lang="ja-JP" altLang="en-US" sz="1200" b="1" dirty="0"/>
          </a:p>
        </p:txBody>
      </p:sp>
    </p:spTree>
    <p:extLst>
      <p:ext uri="{BB962C8B-B14F-4D97-AF65-F5344CB8AC3E}">
        <p14:creationId xmlns:p14="http://schemas.microsoft.com/office/powerpoint/2010/main" val="11427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Effect transition="in" filter="wipe(left)">
                                      <p:cBhvr>
                                        <p:cTn id="27" dur="500"/>
                                        <p:tgtEl>
                                          <p:spTgt spid="22">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wipe(left)">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left)">
                                      <p:cBhvr>
                                        <p:cTn id="37" dur="500"/>
                                        <p:tgtEl>
                                          <p:spTgt spid="2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Effect transition="in" filter="wipe(left)">
                                      <p:cBhvr>
                                        <p:cTn id="42" dur="500"/>
                                        <p:tgtEl>
                                          <p:spTgt spid="9">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left)">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wipe(left)">
                                      <p:cBhvr>
                                        <p:cTn id="52" dur="5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bg/>
                                          </p:spTgt>
                                        </p:tgtEl>
                                        <p:attrNameLst>
                                          <p:attrName>style.visibility</p:attrName>
                                        </p:attrNameLst>
                                      </p:cBhvr>
                                      <p:to>
                                        <p:strVal val="visible"/>
                                      </p:to>
                                    </p:set>
                                    <p:animEffect transition="in" filter="wipe(left)">
                                      <p:cBhvr>
                                        <p:cTn id="57" dur="500"/>
                                        <p:tgtEl>
                                          <p:spTgt spid="10">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wipe(left)">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left)">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left)">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down)">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37"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arn(outVertic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37"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barn(outVertical)">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wipe(left)">
                                      <p:cBhvr>
                                        <p:cTn id="132" dur="5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nodeType="click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barn(outVertical)">
                                      <p:cBhvr>
                                        <p:cTn id="137" dur="5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wipe(down)">
                                      <p:cBhvr>
                                        <p:cTn id="146" dur="500"/>
                                        <p:tgtEl>
                                          <p:spTgt spid="3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left)">
                                      <p:cBhvr>
                                        <p:cTn id="1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2" grpId="0" build="p" animBg="1"/>
      <p:bldP spid="8" grpId="0" build="p"/>
      <p:bldP spid="9" grpId="0" build="p" animBg="1"/>
      <p:bldP spid="10" grpId="0" build="p" animBg="1"/>
      <p:bldP spid="2" grpId="0" animBg="1"/>
      <p:bldP spid="12" grpId="0" animBg="1"/>
      <p:bldP spid="13" grpId="0" animBg="1"/>
      <p:bldP spid="14" grpId="0" animBg="1"/>
      <p:bldP spid="15" grpId="0" animBg="1"/>
      <p:bldP spid="16" grpId="0" animBg="1"/>
      <p:bldP spid="17" grpId="0" animBg="1"/>
      <p:bldP spid="3" grpId="0"/>
      <p:bldP spid="19" grpId="0"/>
      <p:bldP spid="23" grpId="0"/>
      <p:bldP spid="27" grpId="0"/>
      <p:bldP spid="28" grpId="0"/>
      <p:bldP spid="29" grpId="0"/>
      <p:bldP spid="30" grpId="0"/>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63" y="193337"/>
            <a:ext cx="10972800" cy="490066"/>
          </a:xfrm>
        </p:spPr>
        <p:txBody>
          <a:bodyPr>
            <a:normAutofit fontScale="90000"/>
          </a:bodyPr>
          <a:lstStyle/>
          <a:p>
            <a:pPr algn="l"/>
            <a:r>
              <a:rPr kumimoji="1" lang="ja-JP" altLang="en-US" sz="2400" b="1" dirty="0">
                <a:latin typeface="HG丸ｺﾞｼｯｸM-PRO" panose="020F0600000000000000" pitchFamily="50" charset="-128"/>
                <a:ea typeface="HG丸ｺﾞｼｯｸM-PRO" panose="020F0600000000000000" pitchFamily="50" charset="-128"/>
              </a:rPr>
              <a:t>「パートタイム労働法」とは</a:t>
            </a:r>
            <a:r>
              <a:rPr kumimoji="1" lang="en-US" altLang="ja-JP" sz="2400" b="1" dirty="0">
                <a:latin typeface="HG丸ｺﾞｼｯｸM-PRO" panose="020F0600000000000000" pitchFamily="50" charset="-128"/>
                <a:ea typeface="HG丸ｺﾞｼｯｸM-PRO" panose="020F0600000000000000" pitchFamily="50" charset="-128"/>
              </a:rPr>
              <a:t/>
            </a:r>
            <a:br>
              <a:rPr kumimoji="1" lang="en-US" altLang="ja-JP" sz="2400" b="1" dirty="0">
                <a:latin typeface="HG丸ｺﾞｼｯｸM-PRO" panose="020F0600000000000000" pitchFamily="50" charset="-128"/>
                <a:ea typeface="HG丸ｺﾞｼｯｸM-PRO" panose="020F0600000000000000" pitchFamily="50" charset="-128"/>
              </a:rPr>
            </a:b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51384" y="836711"/>
            <a:ext cx="11161240" cy="4586447"/>
          </a:xfrm>
        </p:spPr>
        <p:txBody>
          <a:bodyPr>
            <a:noAutofit/>
          </a:bodyPr>
          <a:lstStyle/>
          <a:p>
            <a:pPr marL="0" marR="95885" indent="0" algn="just">
              <a:lnSpc>
                <a:spcPct val="106000"/>
              </a:lnSpc>
              <a:spcBef>
                <a:spcPts val="580"/>
              </a:spcBef>
              <a:buNone/>
            </a:pPr>
            <a:r>
              <a:rPr lang="ja-JP" altLang="en-US" sz="1400" dirty="0">
                <a:latin typeface="HGMaruGothicMPRO" panose="020F0600000000000000" pitchFamily="34" charset="-128"/>
                <a:ea typeface="HGMaruGothicMPRO" panose="020F0600000000000000" pitchFamily="34" charset="-128"/>
                <a:cs typeface="A-OTF Shin Maru Go Pro"/>
              </a:rPr>
              <a:t>　パートタイム労働者の能力を一層有効に発揮することができる雇用環境を整備するとともに、多様な就業形態で働く人々がそれぞれの意欲や能力を十分に発揮でき、その働きや貢献に応じた待遇を得ることのできる「公正な待遇の実現」を目指す法律です。</a:t>
            </a:r>
          </a:p>
          <a:p>
            <a:pPr marL="0" indent="0">
              <a:buNone/>
            </a:pPr>
            <a:endParaRPr lang="en-US" altLang="ja-JP" sz="1050" dirty="0">
              <a:latin typeface="HG丸ｺﾞｼｯｸM-PRO" panose="020F0600000000000000" pitchFamily="50" charset="-128"/>
              <a:ea typeface="HG丸ｺﾞｼｯｸM-PRO" panose="020F0600000000000000" pitchFamily="50" charset="-128"/>
            </a:endParaRPr>
          </a:p>
          <a:p>
            <a:pPr marL="0" indent="0">
              <a:buNone/>
            </a:pPr>
            <a:r>
              <a:rPr lang="ja-JP" altLang="en-US" sz="1400" b="1" dirty="0">
                <a:latin typeface="HG丸ｺﾞｼｯｸM-PRO" panose="020F0600000000000000" pitchFamily="50" charset="-128"/>
                <a:ea typeface="HG丸ｺﾞｼｯｸM-PRO" panose="020F0600000000000000" pitchFamily="50" charset="-128"/>
              </a:rPr>
              <a:t>＜パートタイム労働法のポイント＞</a:t>
            </a:r>
          </a:p>
          <a:p>
            <a:pPr marL="0" indent="0">
              <a:spcBef>
                <a:spcPts val="0"/>
              </a:spcBef>
              <a:buNone/>
            </a:pPr>
            <a:endParaRPr lang="en-US" altLang="ja-JP" sz="800" dirty="0">
              <a:latin typeface="HG丸ｺﾞｼｯｸM-PRO" panose="020F0600000000000000" pitchFamily="50" charset="-128"/>
              <a:ea typeface="HG丸ｺﾞｼｯｸM-PRO" panose="020F0600000000000000" pitchFamily="50" charset="-128"/>
            </a:endParaRPr>
          </a:p>
          <a:p>
            <a:pPr marL="0" indent="0">
              <a:buNone/>
            </a:pPr>
            <a:r>
              <a:rPr lang="en-US" altLang="ja-JP" sz="1400" dirty="0">
                <a:latin typeface="HG丸ｺﾞｼｯｸM-PRO" panose="020F0600000000000000" pitchFamily="50" charset="-128"/>
                <a:ea typeface="HG丸ｺﾞｼｯｸM-PRO" panose="020F0600000000000000" pitchFamily="50" charset="-128"/>
              </a:rPr>
              <a:t>1</a:t>
            </a:r>
            <a:r>
              <a:rPr kumimoji="1" lang="en-US" altLang="ja-JP" sz="1400"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労働条件の文書交付・説明義務</a:t>
            </a:r>
            <a:endParaRPr kumimoji="1" lang="en-US" altLang="ja-JP" sz="1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パートタイム労働者を雇い入れたとき等には、昇給・退職手当・賞与の有無や相談窓口の文書交付などによる明示、</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雇用管理の改善措置の内容についての説明を、事業主に義務づけています。</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800" dirty="0">
              <a:latin typeface="HG丸ｺﾞｼｯｸM-PRO" panose="020F0600000000000000" pitchFamily="50" charset="-128"/>
              <a:ea typeface="HG丸ｺﾞｼｯｸM-PRO" panose="020F0600000000000000" pitchFamily="50" charset="-128"/>
            </a:endParaRPr>
          </a:p>
          <a:p>
            <a:pPr marL="0" indent="0">
              <a:buNone/>
            </a:pPr>
            <a:r>
              <a:rPr lang="en-US" altLang="ja-JP" sz="1400" dirty="0">
                <a:latin typeface="HG丸ｺﾞｼｯｸM-PRO" panose="020F0600000000000000" pitchFamily="50" charset="-128"/>
                <a:ea typeface="HG丸ｺﾞｼｯｸM-PRO" panose="020F0600000000000000" pitchFamily="50" charset="-128"/>
              </a:rPr>
              <a:t>2</a:t>
            </a:r>
            <a:r>
              <a:rPr kumimoji="1" lang="en-US" altLang="ja-JP" sz="1400"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均等・均衡待遇の確保の促進</a:t>
            </a:r>
            <a:endParaRPr kumimoji="1" lang="en-US" altLang="ja-JP" sz="1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パートタイム労働者の待遇の原則を明らかにするとともに、職務の内容や人材活用の仕組みや運用などが正社員と同じ</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パートタイム労働者については、正社員との差別的取扱いを禁止しています。</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800" dirty="0">
              <a:latin typeface="HG丸ｺﾞｼｯｸM-PRO" panose="020F0600000000000000" pitchFamily="50" charset="-128"/>
              <a:ea typeface="HG丸ｺﾞｼｯｸM-PRO" panose="020F0600000000000000" pitchFamily="50" charset="-128"/>
            </a:endParaRPr>
          </a:p>
          <a:p>
            <a:pPr marL="0" indent="0">
              <a:buNone/>
            </a:pPr>
            <a:r>
              <a:rPr lang="en-US" altLang="ja-JP" sz="1400" dirty="0">
                <a:latin typeface="HG丸ｺﾞｼｯｸM-PRO" panose="020F0600000000000000" pitchFamily="50" charset="-128"/>
                <a:ea typeface="HG丸ｺﾞｼｯｸM-PRO" panose="020F0600000000000000" pitchFamily="50" charset="-128"/>
              </a:rPr>
              <a:t>3</a:t>
            </a:r>
            <a:r>
              <a:rPr kumimoji="1" lang="en-US" altLang="ja-JP" sz="1400"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通常の労働者への転換の推進</a:t>
            </a:r>
            <a:endParaRPr kumimoji="1" lang="en-US" altLang="ja-JP" sz="1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正社員への転換を推進するための措置を事業主に義務付けています。</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800" dirty="0">
              <a:latin typeface="HG丸ｺﾞｼｯｸM-PRO" panose="020F0600000000000000" pitchFamily="50" charset="-128"/>
              <a:ea typeface="HG丸ｺﾞｼｯｸM-PRO" panose="020F0600000000000000" pitchFamily="50" charset="-128"/>
            </a:endParaRPr>
          </a:p>
          <a:p>
            <a:pPr marL="0" indent="0">
              <a:buNone/>
            </a:pPr>
            <a:r>
              <a:rPr lang="en-US" altLang="ja-JP" sz="1400" dirty="0">
                <a:latin typeface="HG丸ｺﾞｼｯｸM-PRO" panose="020F0600000000000000" pitchFamily="50" charset="-128"/>
                <a:ea typeface="HG丸ｺﾞｼｯｸM-PRO" panose="020F0600000000000000" pitchFamily="50" charset="-128"/>
              </a:rPr>
              <a:t>4</a:t>
            </a:r>
            <a:r>
              <a:rPr kumimoji="1" lang="en-US" altLang="ja-JP" sz="1400"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苦情処理・紛争解決援助</a:t>
            </a:r>
            <a:endParaRPr kumimoji="1" lang="en-US" altLang="ja-JP" sz="1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事業主はパートタイム労働者から苦情の申出を受けたときは、自主的な解決を図るように努めることとされているほか、</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パートタイム労働法で事業主に義務付けられている事項の紛争については、</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latin typeface="HG丸ｺﾞｼｯｸM-PRO" panose="020F0600000000000000" pitchFamily="50" charset="-128"/>
                <a:ea typeface="HG丸ｺﾞｼｯｸM-PRO" panose="020F0600000000000000" pitchFamily="50" charset="-128"/>
              </a:rPr>
              <a:t>　①都道府県労働局長による紛争解決の援助、②調停の２つの解決の仕組みが設けられています。</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65301" y="5949519"/>
            <a:ext cx="11017224" cy="782731"/>
          </a:xfrm>
          <a:prstGeom prst="roundRect">
            <a:avLst>
              <a:gd name="adj" fmla="val 358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　なお、同一企業内における通常の労働者（正社員）とパートタイム労働者・有期雇用労働者の間の不合理な待遇の差をなくし、どのような雇用形態を選択しても待遇に納得して働き続けることができるよう、働き方改革関連法が平成</a:t>
            </a:r>
            <a:r>
              <a:rPr lang="en-US" altLang="ja-JP" sz="1300" dirty="0">
                <a:solidFill>
                  <a:schemeClr val="tx1"/>
                </a:solidFill>
                <a:latin typeface="HG丸ｺﾞｼｯｸM-PRO" panose="020F0600000000000000" pitchFamily="50" charset="-128"/>
                <a:ea typeface="HG丸ｺﾞｼｯｸM-PRO" panose="020F0600000000000000" pitchFamily="50" charset="-128"/>
              </a:rPr>
              <a:t>30</a:t>
            </a:r>
            <a:r>
              <a:rPr lang="ja-JP" altLang="en-US" sz="1300" dirty="0">
                <a:solidFill>
                  <a:schemeClr val="tx1"/>
                </a:solidFill>
                <a:latin typeface="HG丸ｺﾞｼｯｸM-PRO" panose="020F0600000000000000" pitchFamily="50" charset="-128"/>
                <a:ea typeface="HG丸ｺﾞｼｯｸM-PRO" panose="020F0600000000000000" pitchFamily="50" charset="-128"/>
              </a:rPr>
              <a:t>年７月に公布され、同法による改正後のパートタイム・有期雇用労働法が</a:t>
            </a:r>
            <a:r>
              <a:rPr lang="en-US" altLang="ja-JP" sz="1300" dirty="0">
                <a:solidFill>
                  <a:schemeClr val="tx1"/>
                </a:solidFill>
                <a:latin typeface="HG丸ｺﾞｼｯｸM-PRO" panose="020F0600000000000000" pitchFamily="50" charset="-128"/>
                <a:ea typeface="HG丸ｺﾞｼｯｸM-PRO" panose="020F0600000000000000" pitchFamily="50" charset="-128"/>
              </a:rPr>
              <a:t>2020</a:t>
            </a:r>
            <a:r>
              <a:rPr lang="ja-JP" altLang="en-US" sz="1300" dirty="0">
                <a:solidFill>
                  <a:schemeClr val="tx1"/>
                </a:solidFill>
                <a:latin typeface="HG丸ｺﾞｼｯｸM-PRO" panose="020F0600000000000000" pitchFamily="50" charset="-128"/>
                <a:ea typeface="HG丸ｺﾞｼｯｸM-PRO" panose="020F0600000000000000" pitchFamily="50" charset="-128"/>
              </a:rPr>
              <a:t>年４月に施行されます（中小企業におけるパートタイム・有期雇用労働法の適用は、</a:t>
            </a:r>
            <a:r>
              <a:rPr lang="en-US" altLang="ja-JP" sz="1300" dirty="0">
                <a:solidFill>
                  <a:schemeClr val="tx1"/>
                </a:solidFill>
                <a:latin typeface="HG丸ｺﾞｼｯｸM-PRO" panose="020F0600000000000000" pitchFamily="50" charset="-128"/>
                <a:ea typeface="HG丸ｺﾞｼｯｸM-PRO" panose="020F0600000000000000" pitchFamily="50" charset="-128"/>
              </a:rPr>
              <a:t>2021</a:t>
            </a:r>
            <a:r>
              <a:rPr lang="ja-JP" altLang="en-US" sz="1300" dirty="0">
                <a:solidFill>
                  <a:schemeClr val="tx1"/>
                </a:solidFill>
                <a:latin typeface="HG丸ｺﾞｼｯｸM-PRO" panose="020F0600000000000000" pitchFamily="50" charset="-128"/>
                <a:ea typeface="HG丸ｺﾞｼｯｸM-PRO" panose="020F0600000000000000" pitchFamily="50" charset="-128"/>
              </a:rPr>
              <a:t>年４月）。</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object 10">
            <a:extLst>
              <a:ext uri="{FF2B5EF4-FFF2-40B4-BE49-F238E27FC236}">
                <a16:creationId xmlns:a16="http://schemas.microsoft.com/office/drawing/2014/main" id="{1BF11315-144F-B241-AD3A-58CFF0001E77}"/>
              </a:ext>
            </a:extLst>
          </p:cNvPr>
          <p:cNvSpPr txBox="1"/>
          <p:nvPr/>
        </p:nvSpPr>
        <p:spPr>
          <a:xfrm>
            <a:off x="3359696" y="5373216"/>
            <a:ext cx="8948024" cy="507831"/>
          </a:xfrm>
          <a:prstGeom prst="rect">
            <a:avLst/>
          </a:prstGeom>
        </p:spPr>
        <p:txBody>
          <a:bodyPr vert="horz" wrap="square" lIns="0" tIns="124460" rIns="0" bIns="0" rtlCol="0">
            <a:spAutoFit/>
          </a:bodyPr>
          <a:lstStyle/>
          <a:p>
            <a:pPr marL="4650740">
              <a:lnSpc>
                <a:spcPct val="100000"/>
              </a:lnSpc>
              <a:spcBef>
                <a:spcPts val="70"/>
              </a:spcBef>
            </a:pPr>
            <a:r>
              <a:rPr sz="1200" b="1" dirty="0" err="1">
                <a:latin typeface="HGMaruGothicMPRO" panose="020F0600000000000000" pitchFamily="34" charset="-128"/>
                <a:ea typeface="HGMaruGothicMPRO" panose="020F0600000000000000" pitchFamily="34" charset="-128"/>
                <a:cs typeface="ShinMGoPro-Medium"/>
              </a:rPr>
              <a:t>詳しくは</a:t>
            </a:r>
            <a:r>
              <a:rPr sz="1200" b="1" dirty="0">
                <a:latin typeface="HGMaruGothicMPRO" panose="020F0600000000000000" pitchFamily="34" charset="-128"/>
                <a:ea typeface="HGMaruGothicMPRO" panose="020F0600000000000000" pitchFamily="34" charset="-128"/>
                <a:cs typeface="ShinMGoPro-Medium"/>
              </a:rPr>
              <a:t> ⇒ </a:t>
            </a:r>
            <a:r>
              <a:rPr sz="1200" b="1" dirty="0" err="1">
                <a:latin typeface="HGMaruGothicMPRO" panose="020F0600000000000000" pitchFamily="34" charset="-128"/>
                <a:ea typeface="HGMaruGothicMPRO" panose="020F0600000000000000" pitchFamily="34" charset="-128"/>
                <a:cs typeface="ShinMGoPro-Medium"/>
              </a:rPr>
              <a:t>パート</a:t>
            </a:r>
            <a:r>
              <a:rPr lang="ja-JP" altLang="en-US" sz="1200" b="1" dirty="0">
                <a:latin typeface="HGMaruGothicMPRO" panose="020F0600000000000000" pitchFamily="34" charset="-128"/>
                <a:ea typeface="HGMaruGothicMPRO" panose="020F0600000000000000" pitchFamily="34" charset="-128"/>
                <a:cs typeface="ShinMGoPro-Medium"/>
              </a:rPr>
              <a:t>・有期</a:t>
            </a:r>
            <a:r>
              <a:rPr sz="1200" b="1" dirty="0" err="1">
                <a:latin typeface="HGMaruGothicMPRO" panose="020F0600000000000000" pitchFamily="34" charset="-128"/>
                <a:ea typeface="HGMaruGothicMPRO" panose="020F0600000000000000" pitchFamily="34" charset="-128"/>
                <a:cs typeface="ShinMGoPro-Medium"/>
              </a:rPr>
              <a:t>労働ポータルサイト</a:t>
            </a:r>
            <a:endParaRPr lang="en-US" altLang="ja-JP" sz="1200" b="1" dirty="0">
              <a:latin typeface="HGMaruGothicMPRO" panose="020F0600000000000000" pitchFamily="34" charset="-128"/>
              <a:ea typeface="HGMaruGothicMPRO" panose="020F0600000000000000" pitchFamily="34" charset="-128"/>
              <a:cs typeface="ShinMGoPro-Medium"/>
            </a:endParaRPr>
          </a:p>
          <a:p>
            <a:pPr marL="5645150">
              <a:spcBef>
                <a:spcPts val="70"/>
              </a:spcBef>
            </a:pPr>
            <a:r>
              <a:rPr lang="en-US" altLang="ja-JP" sz="1200" b="1" dirty="0">
                <a:latin typeface="HGMaruGothicMPRO" panose="020F0600000000000000" pitchFamily="34" charset="-128"/>
                <a:ea typeface="HGMaruGothicMPRO" panose="020F0600000000000000" pitchFamily="34" charset="-128"/>
                <a:cs typeface="ShinMGoPro-Medium"/>
              </a:rPr>
              <a:t>https://part-tanjikan.mhlw.go.jp/</a:t>
            </a:r>
            <a:endParaRPr lang="en-US" altLang="ja-JP" sz="1200" dirty="0">
              <a:latin typeface="HGMaruGothicMPRO" panose="020F0600000000000000" pitchFamily="34" charset="-128"/>
              <a:ea typeface="HGMaruGothicMPRO" panose="020F0600000000000000" pitchFamily="34" charset="-128"/>
              <a:cs typeface="ShinMGoPro-Medium"/>
            </a:endParaRPr>
          </a:p>
        </p:txBody>
      </p:sp>
      <p:sp>
        <p:nvSpPr>
          <p:cNvPr id="7" name="スライド番号プレースホルダー 6"/>
          <p:cNvSpPr>
            <a:spLocks noGrp="1"/>
          </p:cNvSpPr>
          <p:nvPr>
            <p:ph type="sldNum" sz="quarter" idx="12"/>
          </p:nvPr>
        </p:nvSpPr>
        <p:spPr>
          <a:xfrm>
            <a:off x="9347200" y="6494716"/>
            <a:ext cx="2844800" cy="365125"/>
          </a:xfrm>
        </p:spPr>
        <p:txBody>
          <a:bodyPr/>
          <a:lstStyle/>
          <a:p>
            <a:pPr algn="r"/>
            <a:r>
              <a:rPr lang="en-US" altLang="ja-JP" sz="1200" b="1" dirty="0"/>
              <a:t>46</a:t>
            </a:r>
            <a:endParaRPr lang="ja-JP" altLang="en-US" sz="1200" b="1" dirty="0"/>
          </a:p>
        </p:txBody>
      </p:sp>
    </p:spTree>
    <p:extLst>
      <p:ext uri="{BB962C8B-B14F-4D97-AF65-F5344CB8AC3E}">
        <p14:creationId xmlns:p14="http://schemas.microsoft.com/office/powerpoint/2010/main" val="13835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675297" y="2000422"/>
            <a:ext cx="5833296" cy="1623246"/>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srgbClr val="FF0000"/>
                </a:solidFill>
                <a:latin typeface="HG丸ｺﾞｼｯｸM-PRO" panose="020F0600000000000000" pitchFamily="50" charset="-128"/>
                <a:ea typeface="HG丸ｺﾞｼｯｸM-PRO" panose="020F0600000000000000" pitchFamily="50" charset="-128"/>
              </a:rPr>
              <a:t>均衡</a:t>
            </a:r>
            <a:r>
              <a:rPr lang="ja-JP" altLang="en-US" sz="1500" dirty="0">
                <a:solidFill>
                  <a:prstClr val="black"/>
                </a:solidFill>
                <a:latin typeface="HG丸ｺﾞｼｯｸM-PRO" panose="020F0600000000000000" pitchFamily="50" charset="-128"/>
                <a:ea typeface="HG丸ｺﾞｼｯｸM-PRO" panose="020F0600000000000000" pitchFamily="50" charset="-128"/>
              </a:rPr>
              <a:t>待遇」（不合理な待遇差の禁止）</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lvl="1">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①職務内容</a:t>
            </a:r>
            <a:r>
              <a:rPr lang="en-US" altLang="ja-JP" sz="1500" baseline="300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prstClr val="black"/>
                </a:solidFill>
                <a:latin typeface="HG丸ｺﾞｼｯｸM-PRO" panose="020F0600000000000000" pitchFamily="50" charset="-128"/>
                <a:ea typeface="HG丸ｺﾞｼｯｸM-PRO" panose="020F0600000000000000" pitchFamily="50" charset="-128"/>
              </a:rPr>
              <a:t>②職務内容・配置の変更範囲、③その他の事情を考慮して不合理な待遇差を禁止</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srgbClr val="FF0000"/>
                </a:solidFill>
                <a:latin typeface="HG丸ｺﾞｼｯｸM-PRO" panose="020F0600000000000000" pitchFamily="50" charset="-128"/>
                <a:ea typeface="HG丸ｺﾞｼｯｸM-PRO" panose="020F0600000000000000" pitchFamily="50" charset="-128"/>
              </a:rPr>
              <a:t>均等</a:t>
            </a:r>
            <a:r>
              <a:rPr lang="ja-JP" altLang="en-US" sz="1500" dirty="0">
                <a:solidFill>
                  <a:prstClr val="black"/>
                </a:solidFill>
                <a:latin typeface="HG丸ｺﾞｼｯｸM-PRO" panose="020F0600000000000000" pitchFamily="50" charset="-128"/>
                <a:ea typeface="HG丸ｺﾞｼｯｸM-PRO" panose="020F0600000000000000" pitchFamily="50" charset="-128"/>
              </a:rPr>
              <a:t>待遇」（差別的取扱いの禁止）</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lvl="1">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①職務内容</a:t>
            </a:r>
            <a:r>
              <a:rPr lang="en-US" altLang="ja-JP" sz="1500" baseline="300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prstClr val="black"/>
                </a:solidFill>
                <a:latin typeface="HG丸ｺﾞｼｯｸM-PRO" panose="020F0600000000000000" pitchFamily="50" charset="-128"/>
                <a:ea typeface="HG丸ｺﾞｼｯｸM-PRO" panose="020F0600000000000000" pitchFamily="50" charset="-128"/>
              </a:rPr>
              <a:t>②職務内容・配置の変更範囲が同じ場合は、差別的取扱い禁止</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職務内容とは、業務の内容＋責任の程度をいう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675297" y="3754682"/>
            <a:ext cx="5833296" cy="1492231"/>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85750" indent="-285750">
              <a:buFont typeface="Wingdings" panose="05000000000000000000" pitchFamily="2" charset="2"/>
              <a:buChar char="n"/>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①「派遣先均等・均衡方式」（派遣労働者と派遣先労働者との</a:t>
            </a:r>
            <a:r>
              <a:rPr lang="ja-JP" altLang="en-US" sz="1500" dirty="0">
                <a:solidFill>
                  <a:srgbClr val="FF0000"/>
                </a:solidFill>
                <a:latin typeface="HG丸ｺﾞｼｯｸM-PRO" panose="020F0600000000000000" pitchFamily="50" charset="-128"/>
                <a:ea typeface="HG丸ｺﾞｼｯｸM-PRO" panose="020F0600000000000000" pitchFamily="50" charset="-128"/>
              </a:rPr>
              <a:t>均等・均衡</a:t>
            </a:r>
            <a:r>
              <a:rPr lang="ja-JP" altLang="en-US" sz="1500" dirty="0">
                <a:solidFill>
                  <a:prstClr val="black"/>
                </a:solidFill>
                <a:latin typeface="HG丸ｺﾞｼｯｸM-PRO" panose="020F0600000000000000" pitchFamily="50" charset="-128"/>
                <a:ea typeface="HG丸ｺﾞｼｯｸM-PRO" panose="020F0600000000000000" pitchFamily="50" charset="-128"/>
              </a:rPr>
              <a:t>待遇）、②「労使協定方式」（派遣元事業主が、一定の要件を満たす労使協定を締結し、当該協定に基づいて待遇を決定）、のいずれかを確保</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n"/>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派遣先事業主には、派遣元事業主が上記を順守できるよう派遣料金の額の配慮義務</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715807" y="2000422"/>
            <a:ext cx="2808072" cy="1623246"/>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パートタイム労働者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有期雇用労働者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715807" y="3776541"/>
            <a:ext cx="2808072" cy="1470372"/>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gn="ctr">
              <a:lnSpc>
                <a:spcPts val="3000"/>
              </a:lnSpc>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派遣労働者</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704000" y="890120"/>
            <a:ext cx="8804593" cy="98488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同一企業内において、正社員と非正規雇用労働者との間で、基本給や賞与などあらゆる待遇について不合理な待遇差を設けることが禁止される。</a:t>
            </a:r>
            <a:endParaRPr lang="en-US" altLang="ja-JP" dirty="0">
              <a:latin typeface="HG丸ｺﾞｼｯｸM-PRO" panose="020F0600000000000000" pitchFamily="50" charset="-128"/>
              <a:ea typeface="HG丸ｺﾞｼｯｸM-PRO" panose="020F0600000000000000" pitchFamily="50" charset="-128"/>
            </a:endParaRPr>
          </a:p>
          <a:p>
            <a:endParaRPr lang="en-US" altLang="ja-JP" sz="800" dirty="0">
              <a:latin typeface="HG丸ｺﾞｼｯｸM-PRO" panose="020F0600000000000000" pitchFamily="50" charset="-128"/>
              <a:ea typeface="HG丸ｺﾞｼｯｸM-PRO" panose="020F0600000000000000" pitchFamily="50" charset="-128"/>
            </a:endParaRPr>
          </a:p>
          <a:p>
            <a:pPr algn="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中小企業における適用は</a:t>
            </a:r>
            <a:r>
              <a:rPr lang="en-US" altLang="ja-JP" sz="1400" dirty="0">
                <a:latin typeface="HG丸ｺﾞｼｯｸM-PRO" panose="020F0600000000000000" pitchFamily="50" charset="-128"/>
                <a:ea typeface="HG丸ｺﾞｼｯｸM-PRO" panose="020F0600000000000000" pitchFamily="50" charset="-128"/>
              </a:rPr>
              <a:t>2021</a:t>
            </a:r>
            <a:r>
              <a:rPr lang="ja-JP" altLang="en-US" sz="1400" dirty="0">
                <a:latin typeface="HG丸ｺﾞｼｯｸM-PRO" panose="020F0600000000000000" pitchFamily="50" charset="-128"/>
                <a:ea typeface="HG丸ｺﾞｼｯｸM-PRO" panose="020F0600000000000000" pitchFamily="50" charset="-128"/>
              </a:rPr>
              <a:t>年４月１日</a:t>
            </a:r>
          </a:p>
        </p:txBody>
      </p:sp>
      <p:sp>
        <p:nvSpPr>
          <p:cNvPr id="38" name="テキスト ボックス 37"/>
          <p:cNvSpPr txBox="1"/>
          <p:nvPr/>
        </p:nvSpPr>
        <p:spPr>
          <a:xfrm>
            <a:off x="1715807" y="5445224"/>
            <a:ext cx="6900473" cy="1138773"/>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「同一労働同一賃金ガイドライン</a:t>
            </a:r>
            <a:r>
              <a:rPr lang="ja-JP" altLang="en-US" sz="1200" dirty="0">
                <a:latin typeface="HG丸ｺﾞｼｯｸM-PRO" panose="020F0600000000000000" pitchFamily="50" charset="-128"/>
                <a:ea typeface="HG丸ｺﾞｼｯｸM-PRO" panose="020F0600000000000000" pitchFamily="50" charset="-128"/>
              </a:rPr>
              <a:t>（短時間・有期雇用労働者及び派遣労働者に対する不合理な待遇の禁止等に関する指針）</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正社員と非正規雇用労働者との間で待遇差がある場合に、どのような待遇差が不合理なものかなど、原則となる考え方及び具体例を示したもの。</a:t>
            </a:r>
          </a:p>
        </p:txBody>
      </p:sp>
      <p:sp>
        <p:nvSpPr>
          <p:cNvPr id="10" name="右矢印 9"/>
          <p:cNvSpPr/>
          <p:nvPr/>
        </p:nvSpPr>
        <p:spPr>
          <a:xfrm>
            <a:off x="8832304" y="5772293"/>
            <a:ext cx="813240" cy="484632"/>
          </a:xfrm>
          <a:prstGeom prst="rightArrow">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08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704000" y="5376623"/>
            <a:ext cx="6912280" cy="1233299"/>
          </a:xfrm>
          <a:prstGeom prst="roundRect">
            <a:avLst>
              <a:gd name="adj" fmla="val 4514"/>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algn="ctr">
              <a:lnSpc>
                <a:spcPts val="3000"/>
              </a:lnSpc>
              <a:defRPr/>
            </a:pP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91344" y="50612"/>
            <a:ext cx="9642383" cy="490519"/>
          </a:xfrm>
          <a:prstGeom prst="rect">
            <a:avLst/>
          </a:prstGeom>
        </p:spPr>
        <p:txBody>
          <a:bodyPr wrap="none">
            <a:spAutoFit/>
          </a:bodyPr>
          <a:lstStyle/>
          <a:p>
            <a:pPr>
              <a:lnSpc>
                <a:spcPts val="3600"/>
              </a:lnSpc>
              <a:defRPr/>
            </a:pPr>
            <a:r>
              <a:rPr lang="ja-JP" altLang="en-US" sz="2400" dirty="0">
                <a:latin typeface="HG丸ｺﾞｼｯｸM-PRO" panose="020F0600000000000000" pitchFamily="50" charset="-128"/>
                <a:ea typeface="HG丸ｺﾞｼｯｸM-PRO" panose="020F0600000000000000" pitchFamily="50" charset="-128"/>
              </a:rPr>
              <a:t>不合理な待遇差の禁止</a:t>
            </a:r>
            <a:r>
              <a:rPr lang="ja-JP" altLang="en-US" dirty="0">
                <a:latin typeface="HG丸ｺﾞｼｯｸM-PRO" panose="020F0600000000000000" pitchFamily="50" charset="-128"/>
                <a:ea typeface="HG丸ｺﾞｼｯｸM-PRO" panose="020F0600000000000000" pitchFamily="50" charset="-128"/>
              </a:rPr>
              <a:t>（パートタイム・有期雇用労働法　</a:t>
            </a:r>
            <a:r>
              <a:rPr lang="en-US" altLang="ja-JP" dirty="0">
                <a:latin typeface="HG丸ｺﾞｼｯｸM-PRO" panose="020F0600000000000000" pitchFamily="50" charset="-128"/>
                <a:ea typeface="HG丸ｺﾞｼｯｸM-PRO" panose="020F0600000000000000" pitchFamily="50" charset="-128"/>
              </a:rPr>
              <a:t>2020</a:t>
            </a:r>
            <a:r>
              <a:rPr lang="ja-JP" altLang="en-US" dirty="0">
                <a:latin typeface="HG丸ｺﾞｼｯｸM-PRO" panose="020F0600000000000000" pitchFamily="50" charset="-128"/>
                <a:ea typeface="HG丸ｺﾞｼｯｸM-PRO" panose="020F0600000000000000" pitchFamily="50" charset="-128"/>
              </a:rPr>
              <a:t>年４月１日施行</a:t>
            </a:r>
            <a:r>
              <a:rPr lang="en-US" altLang="ja-JP" baseline="300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9341792" y="6492875"/>
            <a:ext cx="2844800" cy="365125"/>
          </a:xfrm>
        </p:spPr>
        <p:txBody>
          <a:bodyPr/>
          <a:lstStyle/>
          <a:p>
            <a:pPr algn="r"/>
            <a:r>
              <a:rPr lang="en-US" altLang="ja-JP" sz="1200" b="1" dirty="0"/>
              <a:t>47</a:t>
            </a:r>
            <a:endParaRPr lang="ja-JP" altLang="en-US" sz="1200" b="1" dirty="0"/>
          </a:p>
        </p:txBody>
      </p:sp>
      <p:pic>
        <p:nvPicPr>
          <p:cNvPr id="1047" name="Object"/>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9690100" y="54102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26861837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ワイド画面</PresentationFormat>
  <Paragraphs>133</Paragraphs>
  <Slides>10</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vt:i4>
      </vt:variant>
    </vt:vector>
  </HeadingPairs>
  <TitlesOfParts>
    <vt:vector size="23" baseType="lpstr">
      <vt:lpstr>A-OTF Shin Maru Go Pro</vt:lpstr>
      <vt:lpstr>HGS創英角ﾎﾟｯﾌﾟ体</vt:lpstr>
      <vt:lpstr>HG丸ｺﾞｼｯｸM-PRO</vt:lpstr>
      <vt:lpstr>HG丸ｺﾞｼｯｸM-PRO</vt:lpstr>
      <vt:lpstr>HG明朝E</vt:lpstr>
      <vt:lpstr>Meiryo UI</vt:lpstr>
      <vt:lpstr>ＭＳ Ｐゴシック</vt:lpstr>
      <vt:lpstr>ShinMGoPro-Medium</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「パートタイム労働法」とは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2019-08-20T00:59:11Z</dcterms:modified>
</cp:coreProperties>
</file>