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3.jpg" ContentType="image/jpg"/>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828" r:id="rId2"/>
  </p:sldMasterIdLst>
  <p:notesMasterIdLst>
    <p:notesMasterId r:id="rId25"/>
  </p:notesMasterIdLst>
  <p:sldIdLst>
    <p:sldId id="697" r:id="rId3"/>
    <p:sldId id="280" r:id="rId4"/>
    <p:sldId id="698" r:id="rId5"/>
    <p:sldId id="281" r:id="rId6"/>
    <p:sldId id="699" r:id="rId7"/>
    <p:sldId id="702" r:id="rId8"/>
    <p:sldId id="703" r:id="rId9"/>
    <p:sldId id="717" r:id="rId10"/>
    <p:sldId id="721" r:id="rId11"/>
    <p:sldId id="719" r:id="rId12"/>
    <p:sldId id="720" r:id="rId13"/>
    <p:sldId id="639" r:id="rId14"/>
    <p:sldId id="700" r:id="rId15"/>
    <p:sldId id="701" r:id="rId16"/>
    <p:sldId id="716" r:id="rId17"/>
    <p:sldId id="722" r:id="rId18"/>
    <p:sldId id="704" r:id="rId19"/>
    <p:sldId id="713" r:id="rId20"/>
    <p:sldId id="706" r:id="rId21"/>
    <p:sldId id="707" r:id="rId22"/>
    <p:sldId id="708" r:id="rId23"/>
    <p:sldId id="723" r:id="rId2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99"/>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94" autoAdjust="0"/>
  </p:normalViewPr>
  <p:slideViewPr>
    <p:cSldViewPr>
      <p:cViewPr varScale="1">
        <p:scale>
          <a:sx n="116" d="100"/>
          <a:sy n="116" d="100"/>
        </p:scale>
        <p:origin x="102" y="3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image" Target="../media/image16.png"/></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816672921060919E-2"/>
          <c:y val="1.9080003566103957E-2"/>
          <c:w val="0.9168578570288608"/>
          <c:h val="0.91703328895165759"/>
        </c:manualLayout>
      </c:layout>
      <c:barChart>
        <c:barDir val="col"/>
        <c:grouping val="stacked"/>
        <c:varyColors val="0"/>
        <c:ser>
          <c:idx val="0"/>
          <c:order val="0"/>
          <c:tx>
            <c:strRef>
              <c:f>Sheet1!$B$1</c:f>
              <c:strCache>
                <c:ptCount val="1"/>
                <c:pt idx="0">
                  <c:v>14歳以下</c:v>
                </c:pt>
              </c:strCache>
            </c:strRef>
          </c:tx>
          <c:spPr>
            <a:blipFill>
              <a:blip xmlns:r="http://schemas.openxmlformats.org/officeDocument/2006/relationships" r:embed="rId1"/>
              <a:stretch>
                <a:fillRect/>
              </a:stretch>
            </a:blipFill>
            <a:ln w="6350">
              <a:solidFill>
                <a:prstClr val="black"/>
              </a:solidFill>
            </a:ln>
          </c:spPr>
          <c:invertIfNegative val="0"/>
          <c:dPt>
            <c:idx val="13"/>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01-CCEF-488E-8AAD-182379911C87}"/>
              </c:ext>
            </c:extLst>
          </c:dPt>
          <c:dPt>
            <c:idx val="14"/>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03-CCEF-488E-8AAD-182379911C87}"/>
              </c:ext>
            </c:extLst>
          </c:dPt>
          <c:dPt>
            <c:idx val="15"/>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05-CCEF-488E-8AAD-182379911C87}"/>
              </c:ext>
            </c:extLst>
          </c:dPt>
          <c:dPt>
            <c:idx val="16"/>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07-CCEF-488E-8AAD-182379911C87}"/>
              </c:ext>
            </c:extLst>
          </c:dPt>
          <c:dPt>
            <c:idx val="17"/>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09-CCEF-488E-8AAD-182379911C87}"/>
              </c:ext>
            </c:extLst>
          </c:dPt>
          <c:dPt>
            <c:idx val="18"/>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0B-CCEF-488E-8AAD-182379911C87}"/>
              </c:ext>
            </c:extLst>
          </c:dPt>
          <c:dPt>
            <c:idx val="19"/>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0D-CCEF-488E-8AAD-182379911C87}"/>
              </c:ext>
            </c:extLst>
          </c:dPt>
          <c:dPt>
            <c:idx val="20"/>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0F-CCEF-488E-8AAD-182379911C87}"/>
              </c:ext>
            </c:extLst>
          </c:dPt>
          <c:dPt>
            <c:idx val="21"/>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11-CCEF-488E-8AAD-182379911C87}"/>
              </c:ext>
            </c:extLst>
          </c:dPt>
          <c:dPt>
            <c:idx val="22"/>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13-CCEF-488E-8AAD-182379911C87}"/>
              </c:ext>
            </c:extLst>
          </c:dPt>
          <c:dPt>
            <c:idx val="23"/>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15-CCEF-488E-8AAD-182379911C87}"/>
              </c:ext>
            </c:extLst>
          </c:dPt>
          <c:dPt>
            <c:idx val="24"/>
            <c:invertIfNegative val="0"/>
            <c:bubble3D val="0"/>
            <c:spPr>
              <a:blipFill>
                <a:blip xmlns:r="http://schemas.openxmlformats.org/officeDocument/2006/relationships" r:embed="rId1"/>
                <a:stretch>
                  <a:fillRect/>
                </a:stretch>
              </a:blipFill>
              <a:ln w="6350">
                <a:solidFill>
                  <a:prstClr val="black"/>
                </a:solidFill>
              </a:ln>
            </c:spPr>
            <c:extLst>
              <c:ext xmlns:c16="http://schemas.microsoft.com/office/drawing/2014/chart" uri="{C3380CC4-5D6E-409C-BE32-E72D297353CC}">
                <c16:uniqueId val="{00000017-CCEF-488E-8AAD-182379911C87}"/>
              </c:ext>
            </c:extLst>
          </c:dPt>
          <c:cat>
            <c:numRef>
              <c:f>Sheet1!$A$2:$A$26</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2017</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Sheet1!$B$2:$B$26</c:f>
              <c:numCache>
                <c:formatCode>#,##0_);[Red]\(#,##0\)</c:formatCode>
                <c:ptCount val="25"/>
                <c:pt idx="0">
                  <c:v>2942.8</c:v>
                </c:pt>
                <c:pt idx="1">
                  <c:v>2979.8</c:v>
                </c:pt>
                <c:pt idx="2">
                  <c:v>2806.7</c:v>
                </c:pt>
                <c:pt idx="3">
                  <c:v>2516.6</c:v>
                </c:pt>
                <c:pt idx="4">
                  <c:v>2482.3000000000002</c:v>
                </c:pt>
                <c:pt idx="5">
                  <c:v>2723.2</c:v>
                </c:pt>
                <c:pt idx="6">
                  <c:v>2752.4</c:v>
                </c:pt>
                <c:pt idx="7">
                  <c:v>2604.1999999999998</c:v>
                </c:pt>
                <c:pt idx="8">
                  <c:v>2254.4</c:v>
                </c:pt>
                <c:pt idx="9">
                  <c:v>2003.3</c:v>
                </c:pt>
                <c:pt idx="10">
                  <c:v>1850.5</c:v>
                </c:pt>
                <c:pt idx="11">
                  <c:v>1758.5</c:v>
                </c:pt>
                <c:pt idx="12">
                  <c:v>1683.9</c:v>
                </c:pt>
                <c:pt idx="13">
                  <c:v>1594.5</c:v>
                </c:pt>
                <c:pt idx="14">
                  <c:v>1559</c:v>
                </c:pt>
                <c:pt idx="15">
                  <c:v>1507.4958000000001</c:v>
                </c:pt>
                <c:pt idx="16">
                  <c:v>1407.2739999999999</c:v>
                </c:pt>
                <c:pt idx="17">
                  <c:v>1321.1913</c:v>
                </c:pt>
                <c:pt idx="18">
                  <c:v>1245.7213999999999</c:v>
                </c:pt>
                <c:pt idx="19">
                  <c:v>1193.5951</c:v>
                </c:pt>
                <c:pt idx="20">
                  <c:v>1138.4190000000001</c:v>
                </c:pt>
                <c:pt idx="21">
                  <c:v>1076.7182</c:v>
                </c:pt>
                <c:pt idx="22">
                  <c:v>1012.3119</c:v>
                </c:pt>
                <c:pt idx="23">
                  <c:v>950.84460000000001</c:v>
                </c:pt>
                <c:pt idx="24" formatCode="0">
                  <c:v>897.53660000000002</c:v>
                </c:pt>
              </c:numCache>
            </c:numRef>
          </c:val>
          <c:extLst>
            <c:ext xmlns:c16="http://schemas.microsoft.com/office/drawing/2014/chart" uri="{C3380CC4-5D6E-409C-BE32-E72D297353CC}">
              <c16:uniqueId val="{00000018-CCEF-488E-8AAD-182379911C87}"/>
            </c:ext>
          </c:extLst>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invertIfNegative val="0"/>
          <c:dPt>
            <c:idx val="13"/>
            <c:invertIfNegative val="0"/>
            <c:bubble3D val="0"/>
            <c:spPr>
              <a:solidFill>
                <a:srgbClr val="1F497D">
                  <a:lumMod val="60000"/>
                  <a:lumOff val="40000"/>
                </a:srgbClr>
              </a:solidFill>
              <a:ln w="6350">
                <a:solidFill>
                  <a:schemeClr val="tx1"/>
                </a:solidFill>
              </a:ln>
            </c:spPr>
            <c:extLst>
              <c:ext xmlns:c16="http://schemas.microsoft.com/office/drawing/2014/chart" uri="{C3380CC4-5D6E-409C-BE32-E72D297353CC}">
                <c16:uniqueId val="{0000001A-CCEF-488E-8AAD-182379911C87}"/>
              </c:ext>
            </c:extLst>
          </c:dPt>
          <c:dPt>
            <c:idx val="14"/>
            <c:invertIfNegative val="0"/>
            <c:bubble3D val="0"/>
            <c:spPr>
              <a:solidFill>
                <a:srgbClr val="1F497D">
                  <a:lumMod val="60000"/>
                  <a:lumOff val="40000"/>
                </a:srgbClr>
              </a:solidFill>
              <a:ln w="6350">
                <a:solidFill>
                  <a:schemeClr val="tx1"/>
                </a:solidFill>
              </a:ln>
            </c:spPr>
            <c:extLst>
              <c:ext xmlns:c16="http://schemas.microsoft.com/office/drawing/2014/chart" uri="{C3380CC4-5D6E-409C-BE32-E72D297353CC}">
                <c16:uniqueId val="{0000001C-CCEF-488E-8AAD-182379911C87}"/>
              </c:ext>
            </c:extLst>
          </c:dPt>
          <c:dPt>
            <c:idx val="15"/>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1E-CCEF-488E-8AAD-182379911C87}"/>
              </c:ext>
            </c:extLst>
          </c:dPt>
          <c:dPt>
            <c:idx val="16"/>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0-CCEF-488E-8AAD-182379911C87}"/>
              </c:ext>
            </c:extLst>
          </c:dPt>
          <c:dPt>
            <c:idx val="17"/>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2-CCEF-488E-8AAD-182379911C87}"/>
              </c:ext>
            </c:extLst>
          </c:dPt>
          <c:dPt>
            <c:idx val="18"/>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4-CCEF-488E-8AAD-182379911C87}"/>
              </c:ext>
            </c:extLst>
          </c:dPt>
          <c:dPt>
            <c:idx val="19"/>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6-CCEF-488E-8AAD-182379911C87}"/>
              </c:ext>
            </c:extLst>
          </c:dPt>
          <c:dPt>
            <c:idx val="20"/>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8-CCEF-488E-8AAD-182379911C87}"/>
              </c:ext>
            </c:extLst>
          </c:dPt>
          <c:dPt>
            <c:idx val="21"/>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A-CCEF-488E-8AAD-182379911C87}"/>
              </c:ext>
            </c:extLst>
          </c:dPt>
          <c:dPt>
            <c:idx val="22"/>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C-CCEF-488E-8AAD-182379911C87}"/>
              </c:ext>
            </c:extLst>
          </c:dPt>
          <c:dPt>
            <c:idx val="23"/>
            <c:invertIfNegative val="0"/>
            <c:bubble3D val="0"/>
            <c:spPr>
              <a:solidFill>
                <a:schemeClr val="tx2">
                  <a:lumMod val="60000"/>
                  <a:lumOff val="40000"/>
                  <a:alpha val="40000"/>
                </a:schemeClr>
              </a:solidFill>
              <a:ln w="6350">
                <a:solidFill>
                  <a:schemeClr val="tx1"/>
                </a:solidFill>
              </a:ln>
            </c:spPr>
            <c:extLst>
              <c:ext xmlns:c16="http://schemas.microsoft.com/office/drawing/2014/chart" uri="{C3380CC4-5D6E-409C-BE32-E72D297353CC}">
                <c16:uniqueId val="{0000002E-CCEF-488E-8AAD-182379911C87}"/>
              </c:ext>
            </c:extLst>
          </c:dPt>
          <c:dPt>
            <c:idx val="24"/>
            <c:invertIfNegative val="0"/>
            <c:bubble3D val="0"/>
            <c:spPr>
              <a:solidFill>
                <a:schemeClr val="tx2">
                  <a:lumMod val="60000"/>
                  <a:lumOff val="40000"/>
                  <a:alpha val="40000"/>
                </a:schemeClr>
              </a:solidFill>
              <a:ln w="6350">
                <a:solidFill>
                  <a:schemeClr val="tx1"/>
                </a:solidFill>
              </a:ln>
            </c:spPr>
            <c:extLst>
              <c:ext xmlns:c16="http://schemas.microsoft.com/office/drawing/2014/chart" uri="{C3380CC4-5D6E-409C-BE32-E72D297353CC}">
                <c16:uniqueId val="{00000030-CCEF-488E-8AAD-182379911C87}"/>
              </c:ext>
            </c:extLst>
          </c:dPt>
          <c:cat>
            <c:numRef>
              <c:f>Sheet1!$A$2:$A$26</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2017</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Sheet1!$C$2:$C$26</c:f>
              <c:numCache>
                <c:formatCode>#,##0_);[Red]\(#,##0\)</c:formatCode>
                <c:ptCount val="25"/>
                <c:pt idx="0">
                  <c:v>4965.8</c:v>
                </c:pt>
                <c:pt idx="1">
                  <c:v>5472.9</c:v>
                </c:pt>
                <c:pt idx="2">
                  <c:v>6000.2</c:v>
                </c:pt>
                <c:pt idx="3">
                  <c:v>6692.8</c:v>
                </c:pt>
                <c:pt idx="4">
                  <c:v>7156.6</c:v>
                </c:pt>
                <c:pt idx="5">
                  <c:v>7583.9</c:v>
                </c:pt>
                <c:pt idx="6">
                  <c:v>7888.4</c:v>
                </c:pt>
                <c:pt idx="7">
                  <c:v>8253.5</c:v>
                </c:pt>
                <c:pt idx="8">
                  <c:v>8614</c:v>
                </c:pt>
                <c:pt idx="9">
                  <c:v>8726</c:v>
                </c:pt>
                <c:pt idx="10">
                  <c:v>8638</c:v>
                </c:pt>
                <c:pt idx="11">
                  <c:v>8442.2000000000007</c:v>
                </c:pt>
                <c:pt idx="12">
                  <c:v>8173.5</c:v>
                </c:pt>
                <c:pt idx="13">
                  <c:v>7728.2</c:v>
                </c:pt>
                <c:pt idx="14">
                  <c:v>7596</c:v>
                </c:pt>
                <c:pt idx="15">
                  <c:v>7405.7906000000003</c:v>
                </c:pt>
                <c:pt idx="16">
                  <c:v>7170.0511999999999</c:v>
                </c:pt>
                <c:pt idx="17">
                  <c:v>6875.3638999999994</c:v>
                </c:pt>
                <c:pt idx="18">
                  <c:v>6494.1881999999996</c:v>
                </c:pt>
                <c:pt idx="19">
                  <c:v>5977.6889000000001</c:v>
                </c:pt>
                <c:pt idx="20">
                  <c:v>5584.4718000000003</c:v>
                </c:pt>
                <c:pt idx="21">
                  <c:v>5275.0105999999996</c:v>
                </c:pt>
                <c:pt idx="22">
                  <c:v>5027.5588000000007</c:v>
                </c:pt>
                <c:pt idx="23">
                  <c:v>4792.8330999999998</c:v>
                </c:pt>
                <c:pt idx="24" formatCode="0">
                  <c:v>4529.1266000000005</c:v>
                </c:pt>
              </c:numCache>
            </c:numRef>
          </c:val>
          <c:extLst>
            <c:ext xmlns:c16="http://schemas.microsoft.com/office/drawing/2014/chart" uri="{C3380CC4-5D6E-409C-BE32-E72D297353CC}">
              <c16:uniqueId val="{00000031-CCEF-488E-8AAD-182379911C87}"/>
            </c:ext>
          </c:extLst>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invertIfNegative val="0"/>
          <c:dPt>
            <c:idx val="13"/>
            <c:invertIfNegative val="0"/>
            <c:bubble3D val="0"/>
            <c:extLst>
              <c:ext xmlns:c16="http://schemas.microsoft.com/office/drawing/2014/chart" uri="{C3380CC4-5D6E-409C-BE32-E72D297353CC}">
                <c16:uniqueId val="{00000032-CCEF-488E-8AAD-182379911C87}"/>
              </c:ext>
            </c:extLst>
          </c:dPt>
          <c:dPt>
            <c:idx val="14"/>
            <c:invertIfNegative val="0"/>
            <c:bubble3D val="0"/>
            <c:spPr>
              <a:solidFill>
                <a:srgbClr val="F79646">
                  <a:lumMod val="40000"/>
                  <a:lumOff val="60000"/>
                </a:srgbClr>
              </a:solidFill>
              <a:ln w="6350">
                <a:solidFill>
                  <a:prstClr val="black"/>
                </a:solidFill>
              </a:ln>
            </c:spPr>
            <c:extLst>
              <c:ext xmlns:c16="http://schemas.microsoft.com/office/drawing/2014/chart" uri="{C3380CC4-5D6E-409C-BE32-E72D297353CC}">
                <c16:uniqueId val="{00000034-CCEF-488E-8AAD-182379911C87}"/>
              </c:ext>
            </c:extLst>
          </c:dPt>
          <c:dPt>
            <c:idx val="15"/>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6-CCEF-488E-8AAD-182379911C87}"/>
              </c:ext>
            </c:extLst>
          </c:dPt>
          <c:dPt>
            <c:idx val="16"/>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8-CCEF-488E-8AAD-182379911C87}"/>
              </c:ext>
            </c:extLst>
          </c:dPt>
          <c:dPt>
            <c:idx val="17"/>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A-CCEF-488E-8AAD-182379911C87}"/>
              </c:ext>
            </c:extLst>
          </c:dPt>
          <c:dPt>
            <c:idx val="18"/>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C-CCEF-488E-8AAD-182379911C87}"/>
              </c:ext>
            </c:extLst>
          </c:dPt>
          <c:dPt>
            <c:idx val="19"/>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E-CCEF-488E-8AAD-182379911C87}"/>
              </c:ext>
            </c:extLst>
          </c:dPt>
          <c:dPt>
            <c:idx val="20"/>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40-CCEF-488E-8AAD-182379911C87}"/>
              </c:ext>
            </c:extLst>
          </c:dPt>
          <c:dPt>
            <c:idx val="21"/>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42-CCEF-488E-8AAD-182379911C87}"/>
              </c:ext>
            </c:extLst>
          </c:dPt>
          <c:dPt>
            <c:idx val="22"/>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44-CCEF-488E-8AAD-182379911C87}"/>
              </c:ext>
            </c:extLst>
          </c:dPt>
          <c:dPt>
            <c:idx val="23"/>
            <c:invertIfNegative val="0"/>
            <c:bubble3D val="0"/>
            <c:spPr>
              <a:solidFill>
                <a:schemeClr val="accent6">
                  <a:lumMod val="40000"/>
                  <a:lumOff val="60000"/>
                  <a:alpha val="40000"/>
                </a:schemeClr>
              </a:solidFill>
              <a:ln w="6350">
                <a:solidFill>
                  <a:prstClr val="black"/>
                </a:solidFill>
              </a:ln>
            </c:spPr>
            <c:extLst>
              <c:ext xmlns:c16="http://schemas.microsoft.com/office/drawing/2014/chart" uri="{C3380CC4-5D6E-409C-BE32-E72D297353CC}">
                <c16:uniqueId val="{00000046-CCEF-488E-8AAD-182379911C87}"/>
              </c:ext>
            </c:extLst>
          </c:dPt>
          <c:dPt>
            <c:idx val="24"/>
            <c:invertIfNegative val="0"/>
            <c:bubble3D val="0"/>
            <c:spPr>
              <a:solidFill>
                <a:schemeClr val="accent6">
                  <a:lumMod val="40000"/>
                  <a:lumOff val="60000"/>
                  <a:alpha val="40000"/>
                </a:schemeClr>
              </a:solidFill>
              <a:ln w="6350">
                <a:solidFill>
                  <a:prstClr val="black"/>
                </a:solidFill>
              </a:ln>
            </c:spPr>
            <c:extLst>
              <c:ext xmlns:c16="http://schemas.microsoft.com/office/drawing/2014/chart" uri="{C3380CC4-5D6E-409C-BE32-E72D297353CC}">
                <c16:uniqueId val="{00000048-CCEF-488E-8AAD-182379911C87}"/>
              </c:ext>
            </c:extLst>
          </c:dPt>
          <c:cat>
            <c:numRef>
              <c:f>Sheet1!$A$2:$A$26</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2017</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Sheet1!$D$2:$D$26</c:f>
              <c:numCache>
                <c:formatCode>#,##0_);[Red]\(#,##0\)</c:formatCode>
                <c:ptCount val="25"/>
                <c:pt idx="0">
                  <c:v>410.9</c:v>
                </c:pt>
                <c:pt idx="1">
                  <c:v>474.7</c:v>
                </c:pt>
                <c:pt idx="2">
                  <c:v>535</c:v>
                </c:pt>
                <c:pt idx="3">
                  <c:v>618.1</c:v>
                </c:pt>
                <c:pt idx="4">
                  <c:v>733.1</c:v>
                </c:pt>
                <c:pt idx="5">
                  <c:v>886.9</c:v>
                </c:pt>
                <c:pt idx="6">
                  <c:v>1065.3</c:v>
                </c:pt>
                <c:pt idx="7">
                  <c:v>1247.2</c:v>
                </c:pt>
                <c:pt idx="8">
                  <c:v>1492.8</c:v>
                </c:pt>
                <c:pt idx="9">
                  <c:v>1827.7</c:v>
                </c:pt>
                <c:pt idx="10">
                  <c:v>2204.1</c:v>
                </c:pt>
                <c:pt idx="11">
                  <c:v>2576.1</c:v>
                </c:pt>
                <c:pt idx="12">
                  <c:v>2948.4</c:v>
                </c:pt>
                <c:pt idx="13">
                  <c:v>3386.8</c:v>
                </c:pt>
                <c:pt idx="14">
                  <c:v>3515</c:v>
                </c:pt>
                <c:pt idx="15">
                  <c:v>3619.1978000000004</c:v>
                </c:pt>
                <c:pt idx="16">
                  <c:v>3677.0849000000003</c:v>
                </c:pt>
                <c:pt idx="17">
                  <c:v>3715.9584999999997</c:v>
                </c:pt>
                <c:pt idx="18">
                  <c:v>3781.6601999999998</c:v>
                </c:pt>
                <c:pt idx="19">
                  <c:v>3920.5713999999998</c:v>
                </c:pt>
                <c:pt idx="20">
                  <c:v>3919.2275999999997</c:v>
                </c:pt>
                <c:pt idx="21">
                  <c:v>3840.5817999999999</c:v>
                </c:pt>
                <c:pt idx="22">
                  <c:v>3704.2245000000003</c:v>
                </c:pt>
                <c:pt idx="23">
                  <c:v>3540.2896000000001</c:v>
                </c:pt>
                <c:pt idx="24" formatCode="0">
                  <c:v>3380.9874000000004</c:v>
                </c:pt>
              </c:numCache>
            </c:numRef>
          </c:val>
          <c:extLst>
            <c:ext xmlns:c16="http://schemas.microsoft.com/office/drawing/2014/chart" uri="{C3380CC4-5D6E-409C-BE32-E72D297353CC}">
              <c16:uniqueId val="{00000049-CCEF-488E-8AAD-182379911C87}"/>
            </c:ext>
          </c:extLst>
        </c:ser>
        <c:dLbls>
          <c:showLegendKey val="0"/>
          <c:showVal val="0"/>
          <c:showCatName val="0"/>
          <c:showSerName val="0"/>
          <c:showPercent val="0"/>
          <c:showBubbleSize val="0"/>
        </c:dLbls>
        <c:gapWidth val="120"/>
        <c:overlap val="100"/>
        <c:axId val="42572416"/>
        <c:axId val="42574208"/>
      </c:barChart>
      <c:lineChart>
        <c:grouping val="standard"/>
        <c:varyColors val="0"/>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bubble3D val="0"/>
            <c:spPr>
              <a:ln w="19050">
                <a:solidFill>
                  <a:schemeClr val="accent4">
                    <a:lumMod val="50000"/>
                  </a:schemeClr>
                </a:solidFill>
                <a:prstDash val="solid"/>
              </a:ln>
            </c:spPr>
            <c:extLst>
              <c:ext xmlns:c16="http://schemas.microsoft.com/office/drawing/2014/chart" uri="{C3380CC4-5D6E-409C-BE32-E72D297353CC}">
                <c16:uniqueId val="{0000004B-CCEF-488E-8AAD-182379911C87}"/>
              </c:ext>
            </c:extLst>
          </c:dPt>
          <c:dPt>
            <c:idx val="14"/>
            <c:marker>
              <c:spPr>
                <a:solidFill>
                  <a:schemeClr val="accent4">
                    <a:lumMod val="50000"/>
                  </a:schemeClr>
                </a:solidFill>
                <a:ln>
                  <a:solidFill>
                    <a:srgbClr val="8064A2">
                      <a:lumMod val="50000"/>
                    </a:srgbClr>
                  </a:solidFill>
                  <a:prstDash val="solid"/>
                </a:ln>
              </c:spPr>
            </c:marker>
            <c:bubble3D val="0"/>
            <c:spPr>
              <a:ln w="19050">
                <a:solidFill>
                  <a:schemeClr val="accent4">
                    <a:lumMod val="50000"/>
                  </a:schemeClr>
                </a:solidFill>
                <a:prstDash val="solid"/>
              </a:ln>
            </c:spPr>
            <c:extLst>
              <c:ext xmlns:c16="http://schemas.microsoft.com/office/drawing/2014/chart" uri="{C3380CC4-5D6E-409C-BE32-E72D297353CC}">
                <c16:uniqueId val="{0000004D-CCEF-488E-8AAD-182379911C87}"/>
              </c:ext>
            </c:extLst>
          </c:dPt>
          <c:dPt>
            <c:idx val="15"/>
            <c:bubble3D val="0"/>
            <c:spPr>
              <a:ln w="19050">
                <a:solidFill>
                  <a:schemeClr val="accent4">
                    <a:lumMod val="50000"/>
                  </a:schemeClr>
                </a:solidFill>
                <a:prstDash val="sysDash"/>
              </a:ln>
            </c:spPr>
            <c:extLst>
              <c:ext xmlns:c16="http://schemas.microsoft.com/office/drawing/2014/chart" uri="{C3380CC4-5D6E-409C-BE32-E72D297353CC}">
                <c16:uniqueId val="{0000004F-CCEF-488E-8AAD-182379911C87}"/>
              </c:ext>
            </c:extLst>
          </c:dPt>
          <c:dPt>
            <c:idx val="16"/>
            <c:bubble3D val="0"/>
            <c:spPr>
              <a:ln w="19050">
                <a:solidFill>
                  <a:schemeClr val="accent4">
                    <a:lumMod val="50000"/>
                  </a:schemeClr>
                </a:solidFill>
                <a:prstDash val="sysDash"/>
              </a:ln>
            </c:spPr>
            <c:extLst>
              <c:ext xmlns:c16="http://schemas.microsoft.com/office/drawing/2014/chart" uri="{C3380CC4-5D6E-409C-BE32-E72D297353CC}">
                <c16:uniqueId val="{00000051-CCEF-488E-8AAD-182379911C87}"/>
              </c:ext>
            </c:extLst>
          </c:dPt>
          <c:dPt>
            <c:idx val="17"/>
            <c:bubble3D val="0"/>
            <c:spPr>
              <a:ln w="19050">
                <a:solidFill>
                  <a:schemeClr val="accent4">
                    <a:lumMod val="50000"/>
                  </a:schemeClr>
                </a:solidFill>
                <a:prstDash val="sysDash"/>
              </a:ln>
            </c:spPr>
            <c:extLst>
              <c:ext xmlns:c16="http://schemas.microsoft.com/office/drawing/2014/chart" uri="{C3380CC4-5D6E-409C-BE32-E72D297353CC}">
                <c16:uniqueId val="{00000053-CCEF-488E-8AAD-182379911C87}"/>
              </c:ext>
            </c:extLst>
          </c:dPt>
          <c:dPt>
            <c:idx val="18"/>
            <c:bubble3D val="0"/>
            <c:spPr>
              <a:ln w="19050">
                <a:solidFill>
                  <a:schemeClr val="accent4">
                    <a:lumMod val="50000"/>
                  </a:schemeClr>
                </a:solidFill>
                <a:prstDash val="sysDash"/>
              </a:ln>
            </c:spPr>
            <c:extLst>
              <c:ext xmlns:c16="http://schemas.microsoft.com/office/drawing/2014/chart" uri="{C3380CC4-5D6E-409C-BE32-E72D297353CC}">
                <c16:uniqueId val="{00000055-CCEF-488E-8AAD-182379911C87}"/>
              </c:ext>
            </c:extLst>
          </c:dPt>
          <c:dPt>
            <c:idx val="19"/>
            <c:bubble3D val="0"/>
            <c:spPr>
              <a:ln w="19050">
                <a:solidFill>
                  <a:schemeClr val="accent4">
                    <a:lumMod val="50000"/>
                  </a:schemeClr>
                </a:solidFill>
                <a:prstDash val="sysDash"/>
              </a:ln>
            </c:spPr>
            <c:extLst>
              <c:ext xmlns:c16="http://schemas.microsoft.com/office/drawing/2014/chart" uri="{C3380CC4-5D6E-409C-BE32-E72D297353CC}">
                <c16:uniqueId val="{00000057-CCEF-488E-8AAD-182379911C87}"/>
              </c:ext>
            </c:extLst>
          </c:dPt>
          <c:dPt>
            <c:idx val="20"/>
            <c:bubble3D val="0"/>
            <c:spPr>
              <a:ln w="19050">
                <a:solidFill>
                  <a:schemeClr val="accent4">
                    <a:lumMod val="50000"/>
                  </a:schemeClr>
                </a:solidFill>
                <a:prstDash val="sysDash"/>
              </a:ln>
            </c:spPr>
            <c:extLst>
              <c:ext xmlns:c16="http://schemas.microsoft.com/office/drawing/2014/chart" uri="{C3380CC4-5D6E-409C-BE32-E72D297353CC}">
                <c16:uniqueId val="{00000059-CCEF-488E-8AAD-182379911C87}"/>
              </c:ext>
            </c:extLst>
          </c:dPt>
          <c:dPt>
            <c:idx val="21"/>
            <c:bubble3D val="0"/>
            <c:spPr>
              <a:ln w="19050">
                <a:solidFill>
                  <a:schemeClr val="accent4">
                    <a:lumMod val="50000"/>
                  </a:schemeClr>
                </a:solidFill>
                <a:prstDash val="sysDash"/>
              </a:ln>
            </c:spPr>
            <c:extLst>
              <c:ext xmlns:c16="http://schemas.microsoft.com/office/drawing/2014/chart" uri="{C3380CC4-5D6E-409C-BE32-E72D297353CC}">
                <c16:uniqueId val="{0000005B-CCEF-488E-8AAD-182379911C87}"/>
              </c:ext>
            </c:extLst>
          </c:dPt>
          <c:dPt>
            <c:idx val="22"/>
            <c:bubble3D val="0"/>
            <c:spPr>
              <a:ln w="19050">
                <a:solidFill>
                  <a:schemeClr val="accent4">
                    <a:lumMod val="50000"/>
                  </a:schemeClr>
                </a:solidFill>
                <a:prstDash val="sysDash"/>
              </a:ln>
            </c:spPr>
            <c:extLst>
              <c:ext xmlns:c16="http://schemas.microsoft.com/office/drawing/2014/chart" uri="{C3380CC4-5D6E-409C-BE32-E72D297353CC}">
                <c16:uniqueId val="{0000005D-CCEF-488E-8AAD-182379911C87}"/>
              </c:ext>
            </c:extLst>
          </c:dPt>
          <c:dPt>
            <c:idx val="23"/>
            <c:bubble3D val="0"/>
            <c:spPr>
              <a:ln w="19050">
                <a:solidFill>
                  <a:schemeClr val="accent4">
                    <a:lumMod val="50000"/>
                  </a:schemeClr>
                </a:solidFill>
                <a:prstDash val="sysDash"/>
              </a:ln>
            </c:spPr>
            <c:extLst>
              <c:ext xmlns:c16="http://schemas.microsoft.com/office/drawing/2014/chart" uri="{C3380CC4-5D6E-409C-BE32-E72D297353CC}">
                <c16:uniqueId val="{0000005F-CCEF-488E-8AAD-182379911C87}"/>
              </c:ext>
            </c:extLst>
          </c:dPt>
          <c:val>
            <c:numRef>
              <c:f>Sheet1!$G$2:$G$26</c:f>
              <c:numCache>
                <c:formatCode>0.0;_耀</c:formatCode>
                <c:ptCount val="25"/>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0.0">
                  <c:v>60.719624878499999</c:v>
                </c:pt>
                <c:pt idx="14" formatCode="0.0">
                  <c:v>60</c:v>
                </c:pt>
                <c:pt idx="15" formatCode="General">
                  <c:v>59.1</c:v>
                </c:pt>
                <c:pt idx="16" formatCode="General">
                  <c:v>58.5</c:v>
                </c:pt>
                <c:pt idx="17" formatCode="General">
                  <c:v>57.7</c:v>
                </c:pt>
                <c:pt idx="18" formatCode="General">
                  <c:v>56.4</c:v>
                </c:pt>
                <c:pt idx="19" formatCode="General">
                  <c:v>53.9</c:v>
                </c:pt>
                <c:pt idx="20" formatCode="General">
                  <c:v>52.5</c:v>
                </c:pt>
                <c:pt idx="21" formatCode="General">
                  <c:v>51.8</c:v>
                </c:pt>
                <c:pt idx="22" formatCode="General">
                  <c:v>51.6</c:v>
                </c:pt>
                <c:pt idx="23" formatCode="General">
                  <c:v>51.6</c:v>
                </c:pt>
                <c:pt idx="24" formatCode="General">
                  <c:v>51.4</c:v>
                </c:pt>
              </c:numCache>
            </c:numRef>
          </c:val>
          <c:smooth val="0"/>
          <c:extLst>
            <c:ext xmlns:c16="http://schemas.microsoft.com/office/drawing/2014/chart" uri="{C3380CC4-5D6E-409C-BE32-E72D297353CC}">
              <c16:uniqueId val="{00000060-CCEF-488E-8AAD-182379911C87}"/>
            </c:ext>
          </c:extLst>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bubble3D val="0"/>
            <c:spPr>
              <a:ln w="19050">
                <a:solidFill>
                  <a:schemeClr val="tx1"/>
                </a:solidFill>
                <a:prstDash val="solid"/>
              </a:ln>
            </c:spPr>
            <c:extLst>
              <c:ext xmlns:c16="http://schemas.microsoft.com/office/drawing/2014/chart" uri="{C3380CC4-5D6E-409C-BE32-E72D297353CC}">
                <c16:uniqueId val="{00000062-CCEF-488E-8AAD-182379911C87}"/>
              </c:ext>
            </c:extLst>
          </c:dPt>
          <c:dPt>
            <c:idx val="14"/>
            <c:marker>
              <c:spPr>
                <a:solidFill>
                  <a:schemeClr val="tx1"/>
                </a:solidFill>
                <a:ln>
                  <a:solidFill>
                    <a:prstClr val="black"/>
                  </a:solidFill>
                  <a:prstDash val="solid"/>
                </a:ln>
              </c:spPr>
            </c:marker>
            <c:bubble3D val="0"/>
            <c:spPr>
              <a:ln w="19050">
                <a:solidFill>
                  <a:schemeClr val="tx1"/>
                </a:solidFill>
                <a:prstDash val="solid"/>
              </a:ln>
            </c:spPr>
            <c:extLst>
              <c:ext xmlns:c16="http://schemas.microsoft.com/office/drawing/2014/chart" uri="{C3380CC4-5D6E-409C-BE32-E72D297353CC}">
                <c16:uniqueId val="{00000064-CCEF-488E-8AAD-182379911C87}"/>
              </c:ext>
            </c:extLst>
          </c:dPt>
          <c:dPt>
            <c:idx val="15"/>
            <c:bubble3D val="0"/>
            <c:spPr>
              <a:ln w="19050">
                <a:solidFill>
                  <a:schemeClr val="tx1"/>
                </a:solidFill>
                <a:prstDash val="sysDash"/>
              </a:ln>
            </c:spPr>
            <c:extLst>
              <c:ext xmlns:c16="http://schemas.microsoft.com/office/drawing/2014/chart" uri="{C3380CC4-5D6E-409C-BE32-E72D297353CC}">
                <c16:uniqueId val="{00000066-CCEF-488E-8AAD-182379911C87}"/>
              </c:ext>
            </c:extLst>
          </c:dPt>
          <c:dPt>
            <c:idx val="16"/>
            <c:bubble3D val="0"/>
            <c:spPr>
              <a:ln w="19050">
                <a:solidFill>
                  <a:schemeClr val="tx1"/>
                </a:solidFill>
                <a:prstDash val="sysDash"/>
              </a:ln>
            </c:spPr>
            <c:extLst>
              <c:ext xmlns:c16="http://schemas.microsoft.com/office/drawing/2014/chart" uri="{C3380CC4-5D6E-409C-BE32-E72D297353CC}">
                <c16:uniqueId val="{00000068-CCEF-488E-8AAD-182379911C87}"/>
              </c:ext>
            </c:extLst>
          </c:dPt>
          <c:dPt>
            <c:idx val="17"/>
            <c:bubble3D val="0"/>
            <c:spPr>
              <a:ln w="19050">
                <a:solidFill>
                  <a:schemeClr val="tx1"/>
                </a:solidFill>
                <a:prstDash val="sysDash"/>
              </a:ln>
            </c:spPr>
            <c:extLst>
              <c:ext xmlns:c16="http://schemas.microsoft.com/office/drawing/2014/chart" uri="{C3380CC4-5D6E-409C-BE32-E72D297353CC}">
                <c16:uniqueId val="{0000006A-CCEF-488E-8AAD-182379911C87}"/>
              </c:ext>
            </c:extLst>
          </c:dPt>
          <c:dPt>
            <c:idx val="18"/>
            <c:bubble3D val="0"/>
            <c:spPr>
              <a:ln w="19050">
                <a:solidFill>
                  <a:schemeClr val="tx1"/>
                </a:solidFill>
                <a:prstDash val="sysDash"/>
              </a:ln>
            </c:spPr>
            <c:extLst>
              <c:ext xmlns:c16="http://schemas.microsoft.com/office/drawing/2014/chart" uri="{C3380CC4-5D6E-409C-BE32-E72D297353CC}">
                <c16:uniqueId val="{0000006C-CCEF-488E-8AAD-182379911C87}"/>
              </c:ext>
            </c:extLst>
          </c:dPt>
          <c:dPt>
            <c:idx val="19"/>
            <c:bubble3D val="0"/>
            <c:spPr>
              <a:ln w="19050">
                <a:solidFill>
                  <a:schemeClr val="tx1"/>
                </a:solidFill>
                <a:prstDash val="sysDash"/>
              </a:ln>
            </c:spPr>
            <c:extLst>
              <c:ext xmlns:c16="http://schemas.microsoft.com/office/drawing/2014/chart" uri="{C3380CC4-5D6E-409C-BE32-E72D297353CC}">
                <c16:uniqueId val="{0000006E-CCEF-488E-8AAD-182379911C87}"/>
              </c:ext>
            </c:extLst>
          </c:dPt>
          <c:dPt>
            <c:idx val="20"/>
            <c:bubble3D val="0"/>
            <c:spPr>
              <a:ln w="19050">
                <a:solidFill>
                  <a:schemeClr val="tx1"/>
                </a:solidFill>
                <a:prstDash val="sysDash"/>
              </a:ln>
            </c:spPr>
            <c:extLst>
              <c:ext xmlns:c16="http://schemas.microsoft.com/office/drawing/2014/chart" uri="{C3380CC4-5D6E-409C-BE32-E72D297353CC}">
                <c16:uniqueId val="{00000070-CCEF-488E-8AAD-182379911C87}"/>
              </c:ext>
            </c:extLst>
          </c:dPt>
          <c:dPt>
            <c:idx val="21"/>
            <c:bubble3D val="0"/>
            <c:spPr>
              <a:ln w="19050">
                <a:solidFill>
                  <a:schemeClr val="tx1"/>
                </a:solidFill>
                <a:prstDash val="sysDash"/>
              </a:ln>
            </c:spPr>
            <c:extLst>
              <c:ext xmlns:c16="http://schemas.microsoft.com/office/drawing/2014/chart" uri="{C3380CC4-5D6E-409C-BE32-E72D297353CC}">
                <c16:uniqueId val="{00000072-CCEF-488E-8AAD-182379911C87}"/>
              </c:ext>
            </c:extLst>
          </c:dPt>
          <c:dPt>
            <c:idx val="22"/>
            <c:bubble3D val="0"/>
            <c:spPr>
              <a:ln w="19050">
                <a:solidFill>
                  <a:schemeClr val="tx1"/>
                </a:solidFill>
                <a:prstDash val="sysDash"/>
              </a:ln>
            </c:spPr>
            <c:extLst>
              <c:ext xmlns:c16="http://schemas.microsoft.com/office/drawing/2014/chart" uri="{C3380CC4-5D6E-409C-BE32-E72D297353CC}">
                <c16:uniqueId val="{00000074-CCEF-488E-8AAD-182379911C87}"/>
              </c:ext>
            </c:extLst>
          </c:dPt>
          <c:dPt>
            <c:idx val="23"/>
            <c:bubble3D val="0"/>
            <c:spPr>
              <a:ln w="19050">
                <a:solidFill>
                  <a:schemeClr val="tx1"/>
                </a:solidFill>
                <a:prstDash val="sysDash"/>
              </a:ln>
            </c:spPr>
            <c:extLst>
              <c:ext xmlns:c16="http://schemas.microsoft.com/office/drawing/2014/chart" uri="{C3380CC4-5D6E-409C-BE32-E72D297353CC}">
                <c16:uniqueId val="{00000076-CCEF-488E-8AAD-182379911C87}"/>
              </c:ext>
            </c:extLst>
          </c:dPt>
          <c:val>
            <c:numRef>
              <c:f>Sheet1!$H$2:$H$26</c:f>
              <c:numCache>
                <c:formatCode>General</c:formatCode>
                <c:ptCount val="25"/>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formatCode="0.0">
                  <c:v>26.6357673551</c:v>
                </c:pt>
                <c:pt idx="14" formatCode="0.0">
                  <c:v>27.7</c:v>
                </c:pt>
                <c:pt idx="15">
                  <c:v>28.9</c:v>
                </c:pt>
                <c:pt idx="16">
                  <c:v>30</c:v>
                </c:pt>
                <c:pt idx="17">
                  <c:v>31.2</c:v>
                </c:pt>
                <c:pt idx="18">
                  <c:v>32.799999999999997</c:v>
                </c:pt>
                <c:pt idx="19">
                  <c:v>35.299999999999997</c:v>
                </c:pt>
                <c:pt idx="20">
                  <c:v>36.799999999999997</c:v>
                </c:pt>
                <c:pt idx="21">
                  <c:v>37.700000000000003</c:v>
                </c:pt>
                <c:pt idx="22">
                  <c:v>38</c:v>
                </c:pt>
                <c:pt idx="23">
                  <c:v>38.1</c:v>
                </c:pt>
                <c:pt idx="24">
                  <c:v>38.4</c:v>
                </c:pt>
              </c:numCache>
            </c:numRef>
          </c:val>
          <c:smooth val="0"/>
          <c:extLst>
            <c:ext xmlns:c16="http://schemas.microsoft.com/office/drawing/2014/chart" uri="{C3380CC4-5D6E-409C-BE32-E72D297353CC}">
              <c16:uniqueId val="{00000077-CCEF-488E-8AAD-182379911C87}"/>
            </c:ext>
          </c:extLst>
        </c:ser>
        <c:dLbls>
          <c:showLegendKey val="0"/>
          <c:showVal val="0"/>
          <c:showCatName val="0"/>
          <c:showSerName val="0"/>
          <c:showPercent val="0"/>
          <c:showBubbleSize val="0"/>
        </c:dLbls>
        <c:marker val="1"/>
        <c:smooth val="0"/>
        <c:axId val="42577280"/>
        <c:axId val="42575744"/>
      </c:lineChart>
      <c:catAx>
        <c:axId val="42572416"/>
        <c:scaling>
          <c:orientation val="minMax"/>
        </c:scaling>
        <c:delete val="0"/>
        <c:axPos val="b"/>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ja-JP"/>
          </a:p>
        </c:txPr>
        <c:crossAx val="42574208"/>
        <c:crosses val="autoZero"/>
        <c:auto val="1"/>
        <c:lblAlgn val="ctr"/>
        <c:lblOffset val="100"/>
        <c:tickLblSkip val="2"/>
        <c:noMultiLvlLbl val="0"/>
      </c:catAx>
      <c:valAx>
        <c:axId val="42574208"/>
        <c:scaling>
          <c:orientation val="minMax"/>
        </c:scaling>
        <c:delete val="0"/>
        <c:axPos val="l"/>
        <c:numFmt formatCode="#,##0_);[Red]\(#,##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ja-JP"/>
          </a:p>
        </c:txPr>
        <c:crossAx val="42572416"/>
        <c:crosses val="autoZero"/>
        <c:crossBetween val="between"/>
      </c:valAx>
      <c:valAx>
        <c:axId val="42575744"/>
        <c:scaling>
          <c:orientation val="minMax"/>
        </c:scaling>
        <c:delete val="0"/>
        <c:axPos val="r"/>
        <c:numFmt formatCode="General" sourceLinked="0"/>
        <c:majorTickMark val="out"/>
        <c:minorTickMark val="none"/>
        <c:tickLblPos val="none"/>
        <c:spPr>
          <a:ln/>
        </c:spPr>
        <c:txPr>
          <a:bodyPr/>
          <a:lstStyle/>
          <a:p>
            <a:pPr>
              <a:defRPr sz="1200">
                <a:solidFill>
                  <a:schemeClr val="tx1"/>
                </a:solidFill>
              </a:defRPr>
            </a:pPr>
            <a:endParaRPr lang="ja-JP"/>
          </a:p>
        </c:txPr>
        <c:crossAx val="42577280"/>
        <c:crosses val="max"/>
        <c:crossBetween val="between"/>
      </c:valAx>
      <c:catAx>
        <c:axId val="42577280"/>
        <c:scaling>
          <c:orientation val="minMax"/>
        </c:scaling>
        <c:delete val="1"/>
        <c:axPos val="t"/>
        <c:majorTickMark val="out"/>
        <c:minorTickMark val="none"/>
        <c:tickLblPos val="none"/>
        <c:crossAx val="42575744"/>
        <c:crosses val="max"/>
        <c:auto val="1"/>
        <c:lblAlgn val="ctr"/>
        <c:lblOffset val="100"/>
        <c:noMultiLvlLbl val="0"/>
      </c:catAx>
      <c:spPr>
        <a:ln>
          <a:prstDash val="sysDash"/>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323423371034799E-2"/>
          <c:y val="7.9797161399684444E-2"/>
          <c:w val="0.91536531277693656"/>
          <c:h val="0.8876250203547843"/>
        </c:manualLayout>
      </c:layout>
      <c:lineChart>
        <c:grouping val="standard"/>
        <c:varyColors val="0"/>
        <c:ser>
          <c:idx val="0"/>
          <c:order val="0"/>
          <c:tx>
            <c:strRef>
              <c:f>Sheet1!$A$18</c:f>
              <c:strCache>
                <c:ptCount val="1"/>
                <c:pt idx="0">
                  <c:v>労働力率</c:v>
                </c:pt>
              </c:strCache>
            </c:strRef>
          </c:tx>
          <c:spPr>
            <a:ln w="28575">
              <a:solidFill>
                <a:schemeClr val="tx2">
                  <a:lumMod val="50000"/>
                </a:schemeClr>
              </a:solidFill>
            </a:ln>
          </c:spPr>
          <c:marker>
            <c:symbol val="circle"/>
            <c:size val="6"/>
            <c:spPr>
              <a:solidFill>
                <a:schemeClr val="tx2">
                  <a:lumMod val="50000"/>
                </a:schemeClr>
              </a:solidFill>
              <a:ln>
                <a:noFill/>
              </a:ln>
            </c:spPr>
          </c:marker>
          <c:dLbls>
            <c:dLbl>
              <c:idx val="1"/>
              <c:layout>
                <c:manualLayout>
                  <c:x val="-1.7045278508738184E-2"/>
                  <c:y val="2.80243055555556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1E-4C33-A2FE-8A29629FBD32}"/>
                </c:ext>
              </c:extLst>
            </c:dLbl>
            <c:dLbl>
              <c:idx val="2"/>
              <c:layout>
                <c:manualLayout>
                  <c:x val="-4.0978319783197832E-2"/>
                  <c:y val="-2.696725383920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1E-4C33-A2FE-8A29629FBD32}"/>
                </c:ext>
              </c:extLst>
            </c:dLbl>
            <c:dLbl>
              <c:idx val="5"/>
              <c:layout>
                <c:manualLayout>
                  <c:x val="-2.9678095833454481E-2"/>
                  <c:y val="4.0961227477997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1E-4C33-A2FE-8A29629FBD32}"/>
                </c:ext>
              </c:extLst>
            </c:dLbl>
            <c:dLbl>
              <c:idx val="6"/>
              <c:layout>
                <c:manualLayout>
                  <c:x val="-4.9582673073009044E-2"/>
                  <c:y val="-1.8735681224084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1E-4C33-A2FE-8A29629FBD32}"/>
                </c:ext>
              </c:extLst>
            </c:dLbl>
            <c:dLbl>
              <c:idx val="7"/>
              <c:layout>
                <c:manualLayout>
                  <c:x val="-4.6987213967958595E-2"/>
                  <c:y val="3.5349162156208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1E-4C33-A2FE-8A29629FBD32}"/>
                </c:ext>
              </c:extLst>
            </c:dLbl>
            <c:dLbl>
              <c:idx val="8"/>
              <c:layout>
                <c:manualLayout>
                  <c:x val="-5.8076932941435969E-2"/>
                  <c:y val="3.4094675925925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1E-4C33-A2FE-8A29629FBD32}"/>
                </c:ext>
              </c:extLst>
            </c:dLbl>
            <c:dLbl>
              <c:idx val="9"/>
              <c:layout>
                <c:manualLayout>
                  <c:x val="-2.9629629629629856E-2"/>
                  <c:y val="-1.0996565954285461E-2"/>
                </c:manualLayout>
              </c:layout>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1E-4C33-A2FE-8A29629FBD32}"/>
                </c:ext>
              </c:extLst>
            </c:dLbl>
            <c:spPr>
              <a:noFill/>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Sheet1!$B$17:$L$17</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Sheet1!$B$18:$L$18</c:f>
              <c:numCache>
                <c:formatCode>0.0_ </c:formatCode>
                <c:ptCount val="11"/>
                <c:pt idx="0">
                  <c:v>17.100000000000001</c:v>
                </c:pt>
                <c:pt idx="1">
                  <c:v>72.099999999999994</c:v>
                </c:pt>
                <c:pt idx="2">
                  <c:v>82.1</c:v>
                </c:pt>
                <c:pt idx="3">
                  <c:v>75.2</c:v>
                </c:pt>
                <c:pt idx="4">
                  <c:v>73.400000000000006</c:v>
                </c:pt>
                <c:pt idx="5">
                  <c:v>77</c:v>
                </c:pt>
                <c:pt idx="6">
                  <c:v>79.400000000000006</c:v>
                </c:pt>
                <c:pt idx="7">
                  <c:v>78.099999999999994</c:v>
                </c:pt>
                <c:pt idx="8">
                  <c:v>72.099999999999994</c:v>
                </c:pt>
                <c:pt idx="9">
                  <c:v>54.9</c:v>
                </c:pt>
                <c:pt idx="10">
                  <c:v>16.5</c:v>
                </c:pt>
              </c:numCache>
            </c:numRef>
          </c:val>
          <c:smooth val="0"/>
          <c:extLst>
            <c:ext xmlns:c16="http://schemas.microsoft.com/office/drawing/2014/chart" uri="{C3380CC4-5D6E-409C-BE32-E72D297353CC}">
              <c16:uniqueId val="{00000007-281E-4C33-A2FE-8A29629FBD32}"/>
            </c:ext>
          </c:extLst>
        </c:ser>
        <c:ser>
          <c:idx val="1"/>
          <c:order val="1"/>
          <c:tx>
            <c:strRef>
              <c:f>Sheet1!$A$19</c:f>
              <c:strCache>
                <c:ptCount val="1"/>
                <c:pt idx="0">
                  <c:v>潜在的労働力率</c:v>
                </c:pt>
              </c:strCache>
            </c:strRef>
          </c:tx>
          <c:spPr>
            <a:ln w="22225">
              <a:solidFill>
                <a:srgbClr val="00B0F0"/>
              </a:solidFill>
              <a:prstDash val="solid"/>
            </a:ln>
          </c:spPr>
          <c:marker>
            <c:symbol val="diamond"/>
            <c:size val="6"/>
            <c:spPr>
              <a:solidFill>
                <a:srgbClr val="00B0F0"/>
              </a:solidFill>
              <a:ln>
                <a:solidFill>
                  <a:srgbClr val="00B0F0"/>
                </a:solidFill>
              </a:ln>
            </c:spPr>
          </c:marker>
          <c:dLbls>
            <c:dLbl>
              <c:idx val="0"/>
              <c:layout>
                <c:manualLayout>
                  <c:x val="-1.6931216931216932E-2"/>
                  <c:y val="-3.5738839351427631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1E-4C33-A2FE-8A29629FBD32}"/>
                </c:ext>
              </c:extLst>
            </c:dLbl>
            <c:dLbl>
              <c:idx val="1"/>
              <c:layout>
                <c:manualLayout>
                  <c:x val="-7.7290891315093188E-2"/>
                  <c:y val="-2.8163509069782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1E-4C33-A2FE-8A29629FBD32}"/>
                </c:ext>
              </c:extLst>
            </c:dLbl>
            <c:dLbl>
              <c:idx val="7"/>
              <c:layout>
                <c:manualLayout>
                  <c:x val="-3.1120522344663157E-2"/>
                  <c:y val="-3.3945924878307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1E-4C33-A2FE-8A29629FBD32}"/>
                </c:ext>
              </c:extLst>
            </c:dLbl>
            <c:dLbl>
              <c:idx val="8"/>
              <c:layout>
                <c:manualLayout>
                  <c:x val="-3.9775081411915318E-2"/>
                  <c:y val="-2.8333859556518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1E-4C33-A2FE-8A29629FBD32}"/>
                </c:ext>
              </c:extLst>
            </c:dLbl>
            <c:dLbl>
              <c:idx val="9"/>
              <c:layout>
                <c:manualLayout>
                  <c:x val="1.4814814814814815E-2"/>
                  <c:y val="-1.0996565954285525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1E-4C33-A2FE-8A29629FBD32}"/>
                </c:ext>
              </c:extLst>
            </c:dLbl>
            <c:dLbl>
              <c:idx val="10"/>
              <c:layout>
                <c:manualLayout>
                  <c:x val="-3.4511473991800656E-3"/>
                  <c:y val="-3.54435067189015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81E-4C33-A2FE-8A29629FBD32}"/>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Sheet1!$B$17:$L$17</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Sheet1!$B$19:$L$19</c:f>
              <c:numCache>
                <c:formatCode>0.0_ </c:formatCode>
                <c:ptCount val="11"/>
                <c:pt idx="0">
                  <c:v>26.860841423948216</c:v>
                </c:pt>
                <c:pt idx="1">
                  <c:v>79.225352112676063</c:v>
                </c:pt>
                <c:pt idx="2">
                  <c:v>88.851351351351354</c:v>
                </c:pt>
                <c:pt idx="3">
                  <c:v>84.848484848484844</c:v>
                </c:pt>
                <c:pt idx="4">
                  <c:v>84.237726098191217</c:v>
                </c:pt>
                <c:pt idx="5">
                  <c:v>84.501061571125263</c:v>
                </c:pt>
                <c:pt idx="6">
                  <c:v>85.097192224622034</c:v>
                </c:pt>
                <c:pt idx="7">
                  <c:v>82.222222222222214</c:v>
                </c:pt>
                <c:pt idx="8">
                  <c:v>76.392572944297072</c:v>
                </c:pt>
                <c:pt idx="9">
                  <c:v>57.855361596009978</c:v>
                </c:pt>
                <c:pt idx="10">
                  <c:v>17.549167927382754</c:v>
                </c:pt>
              </c:numCache>
            </c:numRef>
          </c:val>
          <c:smooth val="0"/>
          <c:extLst>
            <c:ext xmlns:c16="http://schemas.microsoft.com/office/drawing/2014/chart" uri="{C3380CC4-5D6E-409C-BE32-E72D297353CC}">
              <c16:uniqueId val="{0000000E-281E-4C33-A2FE-8A29629FBD32}"/>
            </c:ext>
          </c:extLst>
        </c:ser>
        <c:dLbls>
          <c:showLegendKey val="0"/>
          <c:showVal val="1"/>
          <c:showCatName val="0"/>
          <c:showSerName val="0"/>
          <c:showPercent val="0"/>
          <c:showBubbleSize val="0"/>
        </c:dLbls>
        <c:marker val="1"/>
        <c:smooth val="0"/>
        <c:axId val="64519552"/>
        <c:axId val="64533632"/>
      </c:lineChart>
      <c:catAx>
        <c:axId val="64519552"/>
        <c:scaling>
          <c:orientation val="minMax"/>
        </c:scaling>
        <c:delete val="0"/>
        <c:axPos val="b"/>
        <c:numFmt formatCode="General" sourceLinked="1"/>
        <c:majorTickMark val="in"/>
        <c:minorTickMark val="none"/>
        <c:tickLblPos val="nextTo"/>
        <c:spPr>
          <a:ln>
            <a:solidFill>
              <a:schemeClr val="tx1"/>
            </a:solidFill>
          </a:ln>
        </c:spPr>
        <c:txPr>
          <a:bodyPr rot="0" vert="horz"/>
          <a:lstStyle/>
          <a:p>
            <a:pPr>
              <a:defRPr sz="700">
                <a:latin typeface="ＭＳ Ｐゴシック" panose="020B0600070205080204" pitchFamily="50" charset="-128"/>
                <a:ea typeface="ＭＳ Ｐゴシック" panose="020B0600070205080204" pitchFamily="50" charset="-128"/>
              </a:defRPr>
            </a:pPr>
            <a:endParaRPr lang="ja-JP"/>
          </a:p>
        </c:txPr>
        <c:crossAx val="64533632"/>
        <c:crosses val="autoZero"/>
        <c:auto val="0"/>
        <c:lblAlgn val="ctr"/>
        <c:lblOffset val="0"/>
        <c:tickLblSkip val="1"/>
        <c:tickMarkSkip val="1"/>
        <c:noMultiLvlLbl val="0"/>
      </c:catAx>
      <c:valAx>
        <c:axId val="64533632"/>
        <c:scaling>
          <c:orientation val="minMax"/>
          <c:max val="100"/>
        </c:scaling>
        <c:delete val="0"/>
        <c:axPos val="l"/>
        <c:title>
          <c:tx>
            <c:rich>
              <a:bodyPr rot="0" vert="horz"/>
              <a:lstStyle/>
              <a:p>
                <a:pPr>
                  <a:defRPr sz="700">
                    <a:latin typeface="ＭＳ Ｐゴシック" panose="020B0600070205080204" pitchFamily="50" charset="-128"/>
                    <a:ea typeface="ＭＳ Ｐゴシック" panose="020B0600070205080204" pitchFamily="50" charset="-128"/>
                  </a:defRPr>
                </a:pPr>
                <a:r>
                  <a:rPr lang="ja-JP" altLang="en-US" sz="700" b="0" dirty="0"/>
                  <a:t>（％）</a:t>
                </a:r>
              </a:p>
            </c:rich>
          </c:tx>
          <c:layout>
            <c:manualLayout>
              <c:xMode val="edge"/>
              <c:yMode val="edge"/>
              <c:x val="1.284600063966505E-2"/>
              <c:y val="2.0210726424409568E-2"/>
            </c:manualLayout>
          </c:layout>
          <c:overlay val="0"/>
        </c:title>
        <c:numFmt formatCode="0.0;[Red]0.0" sourceLinked="0"/>
        <c:majorTickMark val="in"/>
        <c:minorTickMark val="none"/>
        <c:tickLblPos val="nextTo"/>
        <c:spPr>
          <a:ln>
            <a:solidFill>
              <a:schemeClr val="tx1"/>
            </a:solidFill>
          </a:ln>
        </c:spPr>
        <c:txPr>
          <a:bodyPr rot="0" vert="horz"/>
          <a:lstStyle/>
          <a:p>
            <a:pPr>
              <a:defRPr>
                <a:latin typeface="ＭＳ Ｐゴシック" panose="020B0600070205080204" pitchFamily="50" charset="-128"/>
                <a:ea typeface="ＭＳ Ｐゴシック" panose="020B0600070205080204" pitchFamily="50" charset="-128"/>
              </a:defRPr>
            </a:pPr>
            <a:endParaRPr lang="ja-JP"/>
          </a:p>
        </c:txPr>
        <c:crossAx val="64519552"/>
        <c:crosses val="autoZero"/>
        <c:crossBetween val="between"/>
      </c:valAx>
      <c:spPr>
        <a:ln>
          <a:solidFill>
            <a:schemeClr val="bg1">
              <a:lumMod val="50000"/>
            </a:schemeClr>
          </a:solidFill>
        </a:ln>
      </c:spPr>
    </c:plotArea>
    <c:legend>
      <c:legendPos val="r"/>
      <c:layout>
        <c:manualLayout>
          <c:xMode val="edge"/>
          <c:yMode val="edge"/>
          <c:x val="0.57163476216090481"/>
          <c:y val="0.63404429068465651"/>
          <c:w val="0.2572091795568866"/>
          <c:h val="0.11554143518518517"/>
        </c:manualLayout>
      </c:layout>
      <c:overlay val="0"/>
      <c:spPr>
        <a:ln>
          <a:solidFill>
            <a:schemeClr val="bg1">
              <a:lumMod val="50000"/>
            </a:schemeClr>
          </a:solidFill>
        </a:ln>
      </c:spPr>
      <c:txPr>
        <a:bodyPr/>
        <a:lstStyle/>
        <a:p>
          <a:pPr>
            <a:defRPr>
              <a:latin typeface="ＭＳ Ｐゴシック" panose="020B0600070205080204" pitchFamily="50" charset="-128"/>
              <a:ea typeface="ＭＳ Ｐゴシック" panose="020B0600070205080204" pitchFamily="50" charset="-128"/>
            </a:defRPr>
          </a:pPr>
          <a:endParaRPr lang="ja-JP"/>
        </a:p>
      </c:txPr>
    </c:legend>
    <c:plotVisOnly val="1"/>
    <c:dispBlanksAs val="gap"/>
    <c:showDLblsOverMax val="0"/>
  </c:chart>
  <c:spPr>
    <a:ln>
      <a:noFill/>
    </a:ln>
  </c:spPr>
  <c:txPr>
    <a:bodyPr/>
    <a:lstStyle/>
    <a:p>
      <a:pPr>
        <a:defRPr sz="800">
          <a:latin typeface="+mn-ea"/>
          <a:ea typeface="+mn-ea"/>
        </a:defRPr>
      </a:pPr>
      <a:endParaRPr lang="ja-JP"/>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08357422159712E-2"/>
          <c:y val="7.4897376958319051E-2"/>
          <c:w val="0.91536531277693656"/>
          <c:h val="0.8460680458420955"/>
        </c:manualLayout>
      </c:layout>
      <c:lineChart>
        <c:grouping val="standard"/>
        <c:varyColors val="0"/>
        <c:ser>
          <c:idx val="0"/>
          <c:order val="0"/>
          <c:tx>
            <c:strRef>
              <c:f>'国際比較（M字）'!$N$3</c:f>
              <c:strCache>
                <c:ptCount val="1"/>
                <c:pt idx="0">
                  <c:v>日本</c:v>
                </c:pt>
              </c:strCache>
            </c:strRef>
          </c:tx>
          <c:spPr>
            <a:ln w="41275">
              <a:solidFill>
                <a:srgbClr val="FF0000"/>
              </a:solidFill>
            </a:ln>
          </c:spPr>
          <c:marker>
            <c:spPr>
              <a:solidFill>
                <a:srgbClr val="FF0000"/>
              </a:solidFill>
              <a:ln>
                <a:solidFill>
                  <a:srgbClr val="FF0000"/>
                </a:solidFill>
              </a:ln>
            </c:spPr>
          </c:marker>
          <c:dLbls>
            <c:delete val="1"/>
          </c:dLbls>
          <c:cat>
            <c:strRef>
              <c:f>'国際比較（M字）'!$O$2:$Y$2</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'国際比較（M字）'!$O$3:$Y$3</c:f>
              <c:numCache>
                <c:formatCode>0.0</c:formatCode>
                <c:ptCount val="11"/>
                <c:pt idx="0">
                  <c:v>17</c:v>
                </c:pt>
                <c:pt idx="1">
                  <c:v>71.5</c:v>
                </c:pt>
                <c:pt idx="2">
                  <c:v>81.5</c:v>
                </c:pt>
                <c:pt idx="3">
                  <c:v>73</c:v>
                </c:pt>
                <c:pt idx="4">
                  <c:v>72</c:v>
                </c:pt>
                <c:pt idx="5">
                  <c:v>75.7</c:v>
                </c:pt>
                <c:pt idx="6">
                  <c:v>78.3</c:v>
                </c:pt>
                <c:pt idx="7">
                  <c:v>77</c:v>
                </c:pt>
                <c:pt idx="8">
                  <c:v>71</c:v>
                </c:pt>
                <c:pt idx="9">
                  <c:v>51.8</c:v>
                </c:pt>
                <c:pt idx="10">
                  <c:v>16</c:v>
                </c:pt>
              </c:numCache>
            </c:numRef>
          </c:val>
          <c:smooth val="0"/>
          <c:extLst>
            <c:ext xmlns:c16="http://schemas.microsoft.com/office/drawing/2014/chart" uri="{C3380CC4-5D6E-409C-BE32-E72D297353CC}">
              <c16:uniqueId val="{00000000-9020-4942-99B9-F4D6DCCA128E}"/>
            </c:ext>
          </c:extLst>
        </c:ser>
        <c:ser>
          <c:idx val="1"/>
          <c:order val="1"/>
          <c:tx>
            <c:strRef>
              <c:f>'国際比較（M字）'!$N$4</c:f>
              <c:strCache>
                <c:ptCount val="1"/>
                <c:pt idx="0">
                  <c:v>アメリカ</c:v>
                </c:pt>
              </c:strCache>
            </c:strRef>
          </c:tx>
          <c:spPr>
            <a:ln w="12700">
              <a:solidFill>
                <a:srgbClr val="663300"/>
              </a:solidFill>
            </a:ln>
          </c:spPr>
          <c:marker>
            <c:symbol val="square"/>
            <c:size val="3"/>
            <c:spPr>
              <a:solidFill>
                <a:srgbClr val="663300"/>
              </a:solidFill>
              <a:ln>
                <a:solidFill>
                  <a:srgbClr val="663300"/>
                </a:solidFill>
              </a:ln>
            </c:spPr>
          </c:marker>
          <c:dLbls>
            <c:delete val="1"/>
          </c:dLbls>
          <c:cat>
            <c:strRef>
              <c:f>'国際比較（M字）'!$O$2:$Y$2</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'国際比較（M字）'!$O$4:$Y$4</c:f>
              <c:numCache>
                <c:formatCode>0.0</c:formatCode>
                <c:ptCount val="11"/>
                <c:pt idx="0">
                  <c:v>35.1</c:v>
                </c:pt>
                <c:pt idx="1">
                  <c:v>68</c:v>
                </c:pt>
                <c:pt idx="2">
                  <c:v>75.400000000000006</c:v>
                </c:pt>
                <c:pt idx="3">
                  <c:v>73.599999999999994</c:v>
                </c:pt>
                <c:pt idx="4">
                  <c:v>74.099999999999994</c:v>
                </c:pt>
                <c:pt idx="5">
                  <c:v>75</c:v>
                </c:pt>
                <c:pt idx="6">
                  <c:v>75.400000000000006</c:v>
                </c:pt>
                <c:pt idx="7">
                  <c:v>72.5</c:v>
                </c:pt>
                <c:pt idx="8">
                  <c:v>65.900000000000006</c:v>
                </c:pt>
                <c:pt idx="9">
                  <c:v>50.1</c:v>
                </c:pt>
                <c:pt idx="10">
                  <c:v>15.5</c:v>
                </c:pt>
              </c:numCache>
            </c:numRef>
          </c:val>
          <c:smooth val="0"/>
          <c:extLst>
            <c:ext xmlns:c16="http://schemas.microsoft.com/office/drawing/2014/chart" uri="{C3380CC4-5D6E-409C-BE32-E72D297353CC}">
              <c16:uniqueId val="{00000001-9020-4942-99B9-F4D6DCCA128E}"/>
            </c:ext>
          </c:extLst>
        </c:ser>
        <c:ser>
          <c:idx val="2"/>
          <c:order val="2"/>
          <c:tx>
            <c:strRef>
              <c:f>'国際比較（M字）'!$N$5</c:f>
              <c:strCache>
                <c:ptCount val="1"/>
                <c:pt idx="0">
                  <c:v>イギリス</c:v>
                </c:pt>
              </c:strCache>
            </c:strRef>
          </c:tx>
          <c:spPr>
            <a:ln w="12700">
              <a:solidFill>
                <a:srgbClr val="00B050"/>
              </a:solidFill>
            </a:ln>
          </c:spPr>
          <c:marker>
            <c:symbol val="triangle"/>
            <c:size val="3"/>
            <c:spPr>
              <a:solidFill>
                <a:srgbClr val="00B050"/>
              </a:solidFill>
              <a:ln>
                <a:solidFill>
                  <a:srgbClr val="00B050"/>
                </a:solidFill>
              </a:ln>
            </c:spPr>
          </c:marker>
          <c:dLbls>
            <c:delete val="1"/>
          </c:dLbls>
          <c:cat>
            <c:strRef>
              <c:f>'国際比較（M字）'!$O$2:$Y$2</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'国際比較（M字）'!$O$5:$Y$5</c:f>
              <c:numCache>
                <c:formatCode>0.0</c:formatCode>
                <c:ptCount val="11"/>
                <c:pt idx="0">
                  <c:v>44.4</c:v>
                </c:pt>
                <c:pt idx="1">
                  <c:v>72.900000000000006</c:v>
                </c:pt>
                <c:pt idx="2">
                  <c:v>78.5</c:v>
                </c:pt>
                <c:pt idx="3">
                  <c:v>79</c:v>
                </c:pt>
                <c:pt idx="4">
                  <c:v>77.8</c:v>
                </c:pt>
                <c:pt idx="5">
                  <c:v>81</c:v>
                </c:pt>
                <c:pt idx="6">
                  <c:v>83.3</c:v>
                </c:pt>
                <c:pt idx="7">
                  <c:v>80.599999999999994</c:v>
                </c:pt>
                <c:pt idx="8">
                  <c:v>71.599999999999994</c:v>
                </c:pt>
                <c:pt idx="9">
                  <c:v>46</c:v>
                </c:pt>
                <c:pt idx="10">
                  <c:v>7.6</c:v>
                </c:pt>
              </c:numCache>
            </c:numRef>
          </c:val>
          <c:smooth val="0"/>
          <c:extLst>
            <c:ext xmlns:c16="http://schemas.microsoft.com/office/drawing/2014/chart" uri="{C3380CC4-5D6E-409C-BE32-E72D297353CC}">
              <c16:uniqueId val="{00000002-9020-4942-99B9-F4D6DCCA128E}"/>
            </c:ext>
          </c:extLst>
        </c:ser>
        <c:ser>
          <c:idx val="3"/>
          <c:order val="3"/>
          <c:tx>
            <c:strRef>
              <c:f>'国際比較（M字）'!$N$6</c:f>
              <c:strCache>
                <c:ptCount val="1"/>
                <c:pt idx="0">
                  <c:v>ドイツ</c:v>
                </c:pt>
              </c:strCache>
            </c:strRef>
          </c:tx>
          <c:spPr>
            <a:ln w="12700">
              <a:solidFill>
                <a:srgbClr val="92D050"/>
              </a:solidFill>
            </a:ln>
          </c:spPr>
          <c:marker>
            <c:symbol val="x"/>
            <c:size val="3"/>
            <c:spPr>
              <a:solidFill>
                <a:srgbClr val="92D050"/>
              </a:solidFill>
              <a:ln>
                <a:solidFill>
                  <a:srgbClr val="92D050"/>
                </a:solidFill>
              </a:ln>
            </c:spPr>
          </c:marker>
          <c:dLbls>
            <c:delete val="1"/>
          </c:dLbls>
          <c:cat>
            <c:strRef>
              <c:f>'国際比較（M字）'!$O$2:$Y$2</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'国際比較（M字）'!$O$6:$Y$6</c:f>
              <c:numCache>
                <c:formatCode>0.0</c:formatCode>
                <c:ptCount val="11"/>
                <c:pt idx="0">
                  <c:v>26.7</c:v>
                </c:pt>
                <c:pt idx="1">
                  <c:v>66.599999999999994</c:v>
                </c:pt>
                <c:pt idx="2">
                  <c:v>79.3</c:v>
                </c:pt>
                <c:pt idx="3">
                  <c:v>79.5</c:v>
                </c:pt>
                <c:pt idx="4">
                  <c:v>80.7</c:v>
                </c:pt>
                <c:pt idx="5">
                  <c:v>84.8</c:v>
                </c:pt>
                <c:pt idx="6">
                  <c:v>86.8</c:v>
                </c:pt>
                <c:pt idx="7">
                  <c:v>83.7</c:v>
                </c:pt>
                <c:pt idx="8">
                  <c:v>77.3</c:v>
                </c:pt>
                <c:pt idx="9">
                  <c:v>52.9</c:v>
                </c:pt>
                <c:pt idx="10">
                  <c:v>4.4000000000000004</c:v>
                </c:pt>
              </c:numCache>
            </c:numRef>
          </c:val>
          <c:smooth val="0"/>
          <c:extLst>
            <c:ext xmlns:c16="http://schemas.microsoft.com/office/drawing/2014/chart" uri="{C3380CC4-5D6E-409C-BE32-E72D297353CC}">
              <c16:uniqueId val="{00000003-9020-4942-99B9-F4D6DCCA128E}"/>
            </c:ext>
          </c:extLst>
        </c:ser>
        <c:ser>
          <c:idx val="4"/>
          <c:order val="4"/>
          <c:tx>
            <c:strRef>
              <c:f>'国際比較（M字）'!$N$7</c:f>
              <c:strCache>
                <c:ptCount val="1"/>
                <c:pt idx="0">
                  <c:v>フランス</c:v>
                </c:pt>
              </c:strCache>
            </c:strRef>
          </c:tx>
          <c:spPr>
            <a:ln w="12700">
              <a:solidFill>
                <a:srgbClr val="FF66FF"/>
              </a:solidFill>
            </a:ln>
          </c:spPr>
          <c:marker>
            <c:symbol val="star"/>
            <c:size val="3"/>
            <c:spPr>
              <a:solidFill>
                <a:srgbClr val="FF66FF"/>
              </a:solidFill>
              <a:ln>
                <a:solidFill>
                  <a:srgbClr val="FF66FF"/>
                </a:solidFill>
              </a:ln>
            </c:spPr>
          </c:marker>
          <c:dLbls>
            <c:delete val="1"/>
          </c:dLbls>
          <c:cat>
            <c:strRef>
              <c:f>'国際比較（M字）'!$O$2:$Y$2</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'国際比較（M字）'!$O$7:$Y$7</c:f>
              <c:numCache>
                <c:formatCode>0.0</c:formatCode>
                <c:ptCount val="11"/>
                <c:pt idx="0">
                  <c:v>11.7</c:v>
                </c:pt>
                <c:pt idx="1">
                  <c:v>58.4</c:v>
                </c:pt>
                <c:pt idx="2">
                  <c:v>80.400000000000006</c:v>
                </c:pt>
                <c:pt idx="3">
                  <c:v>80.099999999999994</c:v>
                </c:pt>
                <c:pt idx="4">
                  <c:v>83.1</c:v>
                </c:pt>
                <c:pt idx="5">
                  <c:v>86.4</c:v>
                </c:pt>
                <c:pt idx="6">
                  <c:v>85.5</c:v>
                </c:pt>
                <c:pt idx="7">
                  <c:v>82.6</c:v>
                </c:pt>
                <c:pt idx="8">
                  <c:v>72.099999999999994</c:v>
                </c:pt>
                <c:pt idx="9">
                  <c:v>30.1</c:v>
                </c:pt>
                <c:pt idx="10">
                  <c:v>2.2000000000000002</c:v>
                </c:pt>
              </c:numCache>
            </c:numRef>
          </c:val>
          <c:smooth val="0"/>
          <c:extLst>
            <c:ext xmlns:c16="http://schemas.microsoft.com/office/drawing/2014/chart" uri="{C3380CC4-5D6E-409C-BE32-E72D297353CC}">
              <c16:uniqueId val="{00000004-9020-4942-99B9-F4D6DCCA128E}"/>
            </c:ext>
          </c:extLst>
        </c:ser>
        <c:ser>
          <c:idx val="5"/>
          <c:order val="5"/>
          <c:tx>
            <c:strRef>
              <c:f>'国際比較（M字）'!$N$8</c:f>
              <c:strCache>
                <c:ptCount val="1"/>
                <c:pt idx="0">
                  <c:v>イタリア</c:v>
                </c:pt>
              </c:strCache>
            </c:strRef>
          </c:tx>
          <c:spPr>
            <a:ln w="12700">
              <a:solidFill>
                <a:srgbClr val="FF6600"/>
              </a:solidFill>
            </a:ln>
          </c:spPr>
          <c:marker>
            <c:symbol val="circle"/>
            <c:size val="3"/>
            <c:spPr>
              <a:solidFill>
                <a:srgbClr val="FF6600"/>
              </a:solidFill>
              <a:ln>
                <a:solidFill>
                  <a:srgbClr val="FF6600"/>
                </a:solidFill>
              </a:ln>
            </c:spPr>
          </c:marker>
          <c:dLbls>
            <c:delete val="1"/>
          </c:dLbls>
          <c:cat>
            <c:strRef>
              <c:f>'国際比較（M字）'!$O$2:$Y$2</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'国際比較（M字）'!$O$8:$Y$8</c:f>
              <c:numCache>
                <c:formatCode>0.0</c:formatCode>
                <c:ptCount val="11"/>
                <c:pt idx="0">
                  <c:v>5.3</c:v>
                </c:pt>
                <c:pt idx="1">
                  <c:v>39.299999999999997</c:v>
                </c:pt>
                <c:pt idx="2">
                  <c:v>60.9</c:v>
                </c:pt>
                <c:pt idx="3">
                  <c:v>67</c:v>
                </c:pt>
                <c:pt idx="4">
                  <c:v>70.099999999999994</c:v>
                </c:pt>
                <c:pt idx="5">
                  <c:v>70.3</c:v>
                </c:pt>
                <c:pt idx="6">
                  <c:v>67.7</c:v>
                </c:pt>
                <c:pt idx="7">
                  <c:v>63.3</c:v>
                </c:pt>
                <c:pt idx="8">
                  <c:v>53.2</c:v>
                </c:pt>
                <c:pt idx="9">
                  <c:v>28.9</c:v>
                </c:pt>
                <c:pt idx="10">
                  <c:v>1.9</c:v>
                </c:pt>
              </c:numCache>
            </c:numRef>
          </c:val>
          <c:smooth val="0"/>
          <c:extLst>
            <c:ext xmlns:c16="http://schemas.microsoft.com/office/drawing/2014/chart" uri="{C3380CC4-5D6E-409C-BE32-E72D297353CC}">
              <c16:uniqueId val="{00000005-9020-4942-99B9-F4D6DCCA128E}"/>
            </c:ext>
          </c:extLst>
        </c:ser>
        <c:ser>
          <c:idx val="6"/>
          <c:order val="6"/>
          <c:tx>
            <c:strRef>
              <c:f>'国際比較（M字）'!$N$9</c:f>
              <c:strCache>
                <c:ptCount val="1"/>
                <c:pt idx="0">
                  <c:v>スウェーデン</c:v>
                </c:pt>
              </c:strCache>
            </c:strRef>
          </c:tx>
          <c:spPr>
            <a:ln w="12700">
              <a:solidFill>
                <a:schemeClr val="accent5"/>
              </a:solidFill>
            </a:ln>
          </c:spPr>
          <c:marker>
            <c:symbol val="plus"/>
            <c:size val="3"/>
            <c:spPr>
              <a:solidFill>
                <a:schemeClr val="accent5"/>
              </a:solidFill>
              <a:ln>
                <a:solidFill>
                  <a:schemeClr val="accent5"/>
                </a:solidFill>
              </a:ln>
            </c:spPr>
          </c:marker>
          <c:dLbls>
            <c:delete val="1"/>
          </c:dLbls>
          <c:cat>
            <c:strRef>
              <c:f>'国際比較（M字）'!$O$2:$Y$2</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'国際比較（M字）'!$O$9:$Y$9</c:f>
              <c:numCache>
                <c:formatCode>0.0</c:formatCode>
                <c:ptCount val="11"/>
                <c:pt idx="0">
                  <c:v>37.200000000000003</c:v>
                </c:pt>
                <c:pt idx="1">
                  <c:v>70.099999999999994</c:v>
                </c:pt>
                <c:pt idx="2">
                  <c:v>82.6</c:v>
                </c:pt>
                <c:pt idx="3">
                  <c:v>87.5</c:v>
                </c:pt>
                <c:pt idx="4">
                  <c:v>89.9</c:v>
                </c:pt>
                <c:pt idx="5">
                  <c:v>91.2</c:v>
                </c:pt>
                <c:pt idx="6">
                  <c:v>91.8</c:v>
                </c:pt>
                <c:pt idx="7">
                  <c:v>88</c:v>
                </c:pt>
                <c:pt idx="8">
                  <c:v>85.2</c:v>
                </c:pt>
                <c:pt idx="9">
                  <c:v>68.400000000000006</c:v>
                </c:pt>
                <c:pt idx="10">
                  <c:v>12.8</c:v>
                </c:pt>
              </c:numCache>
            </c:numRef>
          </c:val>
          <c:smooth val="0"/>
          <c:extLst>
            <c:ext xmlns:c16="http://schemas.microsoft.com/office/drawing/2014/chart" uri="{C3380CC4-5D6E-409C-BE32-E72D297353CC}">
              <c16:uniqueId val="{00000006-9020-4942-99B9-F4D6DCCA128E}"/>
            </c:ext>
          </c:extLst>
        </c:ser>
        <c:ser>
          <c:idx val="7"/>
          <c:order val="7"/>
          <c:tx>
            <c:strRef>
              <c:f>'国際比較（M字）'!$N$10</c:f>
              <c:strCache>
                <c:ptCount val="1"/>
                <c:pt idx="0">
                  <c:v>韓国</c:v>
                </c:pt>
              </c:strCache>
            </c:strRef>
          </c:tx>
          <c:spPr>
            <a:ln w="12700">
              <a:solidFill>
                <a:srgbClr val="3333FF"/>
              </a:solidFill>
            </a:ln>
          </c:spPr>
          <c:marker>
            <c:symbol val="triangle"/>
            <c:size val="3"/>
            <c:spPr>
              <a:solidFill>
                <a:srgbClr val="3333FF"/>
              </a:solidFill>
              <a:ln>
                <a:solidFill>
                  <a:srgbClr val="3333FF"/>
                </a:solidFill>
              </a:ln>
            </c:spPr>
          </c:marker>
          <c:dLbls>
            <c:delete val="1"/>
          </c:dLbls>
          <c:cat>
            <c:strRef>
              <c:f>'国際比較（M字）'!$O$2:$Y$2</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'国際比較（M字）'!$O$10:$Y$10</c:f>
              <c:numCache>
                <c:formatCode>0.0</c:formatCode>
                <c:ptCount val="11"/>
                <c:pt idx="0">
                  <c:v>9.6999999999999993</c:v>
                </c:pt>
                <c:pt idx="1">
                  <c:v>56.6</c:v>
                </c:pt>
                <c:pt idx="2">
                  <c:v>74.7</c:v>
                </c:pt>
                <c:pt idx="3">
                  <c:v>62.1</c:v>
                </c:pt>
                <c:pt idx="4">
                  <c:v>58</c:v>
                </c:pt>
                <c:pt idx="5">
                  <c:v>64.7</c:v>
                </c:pt>
                <c:pt idx="6">
                  <c:v>70</c:v>
                </c:pt>
                <c:pt idx="7">
                  <c:v>67</c:v>
                </c:pt>
                <c:pt idx="8">
                  <c:v>59</c:v>
                </c:pt>
                <c:pt idx="9">
                  <c:v>49</c:v>
                </c:pt>
                <c:pt idx="10">
                  <c:v>23.5</c:v>
                </c:pt>
              </c:numCache>
            </c:numRef>
          </c:val>
          <c:smooth val="0"/>
          <c:extLst>
            <c:ext xmlns:c16="http://schemas.microsoft.com/office/drawing/2014/chart" uri="{C3380CC4-5D6E-409C-BE32-E72D297353CC}">
              <c16:uniqueId val="{00000007-9020-4942-99B9-F4D6DCCA128E}"/>
            </c:ext>
          </c:extLst>
        </c:ser>
        <c:dLbls>
          <c:showLegendKey val="0"/>
          <c:showVal val="1"/>
          <c:showCatName val="0"/>
          <c:showSerName val="0"/>
          <c:showPercent val="0"/>
          <c:showBubbleSize val="0"/>
        </c:dLbls>
        <c:marker val="1"/>
        <c:smooth val="0"/>
        <c:axId val="80808960"/>
        <c:axId val="80843904"/>
      </c:lineChart>
      <c:catAx>
        <c:axId val="80808960"/>
        <c:scaling>
          <c:orientation val="minMax"/>
        </c:scaling>
        <c:delete val="0"/>
        <c:axPos val="b"/>
        <c:numFmt formatCode="General" sourceLinked="1"/>
        <c:majorTickMark val="in"/>
        <c:minorTickMark val="none"/>
        <c:tickLblPos val="nextTo"/>
        <c:spPr>
          <a:ln>
            <a:solidFill>
              <a:schemeClr val="tx1"/>
            </a:solidFill>
          </a:ln>
        </c:spPr>
        <c:txPr>
          <a:bodyPr rot="0" vert="horz"/>
          <a:lstStyle/>
          <a:p>
            <a:pPr>
              <a:defRPr sz="750">
                <a:latin typeface="ＭＳ Ｐゴシック" panose="020B0600070205080204" pitchFamily="50" charset="-128"/>
                <a:ea typeface="ＭＳ Ｐゴシック" panose="020B0600070205080204" pitchFamily="50" charset="-128"/>
              </a:defRPr>
            </a:pPr>
            <a:endParaRPr lang="ja-JP"/>
          </a:p>
        </c:txPr>
        <c:crossAx val="80843904"/>
        <c:crosses val="autoZero"/>
        <c:auto val="0"/>
        <c:lblAlgn val="ctr"/>
        <c:lblOffset val="0"/>
        <c:tickLblSkip val="1"/>
        <c:tickMarkSkip val="1"/>
        <c:noMultiLvlLbl val="0"/>
      </c:catAx>
      <c:valAx>
        <c:axId val="80843904"/>
        <c:scaling>
          <c:orientation val="minMax"/>
        </c:scaling>
        <c:delete val="0"/>
        <c:axPos val="l"/>
        <c:title>
          <c:tx>
            <c:rich>
              <a:bodyPr rot="0" vert="horz"/>
              <a:lstStyle/>
              <a:p>
                <a:pPr>
                  <a:defRPr b="0"/>
                </a:pPr>
                <a:r>
                  <a:rPr lang="ja-JP" b="0"/>
                  <a:t>（％）</a:t>
                </a:r>
              </a:p>
            </c:rich>
          </c:tx>
          <c:layout>
            <c:manualLayout>
              <c:xMode val="edge"/>
              <c:yMode val="edge"/>
              <c:x val="1.2856392950881035E-2"/>
              <c:y val="1.4395487798067895E-2"/>
            </c:manualLayout>
          </c:layout>
          <c:overlay val="0"/>
        </c:title>
        <c:numFmt formatCode="0.0;[Red]0.0" sourceLinked="0"/>
        <c:majorTickMark val="in"/>
        <c:minorTickMark val="none"/>
        <c:tickLblPos val="nextTo"/>
        <c:spPr>
          <a:ln>
            <a:solidFill>
              <a:schemeClr val="tx1"/>
            </a:solidFill>
          </a:ln>
        </c:spPr>
        <c:txPr>
          <a:bodyPr rot="0" vert="horz"/>
          <a:lstStyle/>
          <a:p>
            <a:pPr>
              <a:defRPr>
                <a:latin typeface="ＭＳ Ｐ明朝" panose="02020600040205080304" pitchFamily="18" charset="-128"/>
                <a:ea typeface="ＭＳ Ｐ明朝" panose="02020600040205080304" pitchFamily="18" charset="-128"/>
              </a:defRPr>
            </a:pPr>
            <a:endParaRPr lang="ja-JP"/>
          </a:p>
        </c:txPr>
        <c:crossAx val="80808960"/>
        <c:crosses val="autoZero"/>
        <c:crossBetween val="between"/>
      </c:valAx>
      <c:spPr>
        <a:ln>
          <a:solidFill>
            <a:sysClr val="window" lastClr="FFFFFF">
              <a:lumMod val="50000"/>
            </a:sysClr>
          </a:solidFill>
        </a:ln>
      </c:spPr>
    </c:plotArea>
    <c:legend>
      <c:legendPos val="r"/>
      <c:layout>
        <c:manualLayout>
          <c:xMode val="edge"/>
          <c:yMode val="edge"/>
          <c:x val="0.38423247094113233"/>
          <c:y val="0.51310920529838233"/>
          <c:w val="0.19042336374619839"/>
          <c:h val="0.35481552067138106"/>
        </c:manualLayout>
      </c:layout>
      <c:overlay val="0"/>
      <c:spPr>
        <a:ln>
          <a:solidFill>
            <a:schemeClr val="bg1">
              <a:lumMod val="50000"/>
            </a:schemeClr>
          </a:solidFill>
        </a:ln>
      </c:spPr>
      <c:txPr>
        <a:bodyPr/>
        <a:lstStyle/>
        <a:p>
          <a:pPr>
            <a:defRPr>
              <a:latin typeface="ＭＳ Ｐ明朝" panose="02020600040205080304" pitchFamily="18" charset="-128"/>
              <a:ea typeface="ＭＳ Ｐ明朝" panose="02020600040205080304" pitchFamily="18" charset="-128"/>
            </a:defRPr>
          </a:pPr>
          <a:endParaRPr lang="ja-JP"/>
        </a:p>
      </c:txPr>
    </c:legend>
    <c:plotVisOnly val="1"/>
    <c:dispBlanksAs val="gap"/>
    <c:showDLblsOverMax val="0"/>
  </c:chart>
  <c:spPr>
    <a:ln>
      <a:noFill/>
    </a:ln>
  </c:spPr>
  <c:txPr>
    <a:bodyPr/>
    <a:lstStyle/>
    <a:p>
      <a:pPr>
        <a:defRPr sz="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系列 1</c:v>
                </c:pt>
              </c:strCache>
            </c:strRef>
          </c:tx>
          <c:invertIfNegative val="0"/>
          <c:dPt>
            <c:idx val="0"/>
            <c:invertIfNegative val="0"/>
            <c:bubble3D val="0"/>
            <c:spPr>
              <a:pattFill prst="pct75">
                <a:fgClr>
                  <a:srgbClr val="FFFF99"/>
                </a:fgClr>
                <a:bgClr>
                  <a:schemeClr val="bg1"/>
                </a:bgClr>
              </a:pattFill>
            </c:spPr>
            <c:extLst>
              <c:ext xmlns:c16="http://schemas.microsoft.com/office/drawing/2014/chart" uri="{C3380CC4-5D6E-409C-BE32-E72D297353CC}">
                <c16:uniqueId val="{00000001-76A4-4BFE-805F-8F58D36029B1}"/>
              </c:ext>
            </c:extLst>
          </c:dPt>
          <c:cat>
            <c:numRef>
              <c:f>Sheet1!$A$2</c:f>
              <c:numCache>
                <c:formatCode>General</c:formatCode>
                <c:ptCount val="1"/>
              </c:numCache>
            </c:numRef>
          </c:cat>
          <c:val>
            <c:numRef>
              <c:f>Sheet1!$B$2</c:f>
              <c:numCache>
                <c:formatCode>0.00%</c:formatCode>
                <c:ptCount val="1"/>
                <c:pt idx="0">
                  <c:v>0.11799999999999999</c:v>
                </c:pt>
              </c:numCache>
            </c:numRef>
          </c:val>
          <c:extLst>
            <c:ext xmlns:c16="http://schemas.microsoft.com/office/drawing/2014/chart" uri="{C3380CC4-5D6E-409C-BE32-E72D297353CC}">
              <c16:uniqueId val="{00000002-76A4-4BFE-805F-8F58D36029B1}"/>
            </c:ext>
          </c:extLst>
        </c:ser>
        <c:ser>
          <c:idx val="1"/>
          <c:order val="1"/>
          <c:tx>
            <c:strRef>
              <c:f>Sheet1!$C$1</c:f>
              <c:strCache>
                <c:ptCount val="1"/>
                <c:pt idx="0">
                  <c:v>系列 2</c:v>
                </c:pt>
              </c:strCache>
            </c:strRef>
          </c:tx>
          <c:spPr>
            <a:pattFill prst="wdUpDiag">
              <a:fgClr>
                <a:srgbClr val="00FF00"/>
              </a:fgClr>
              <a:bgClr>
                <a:schemeClr val="bg1"/>
              </a:bgClr>
            </a:pattFill>
          </c:spPr>
          <c:invertIfNegative val="0"/>
          <c:cat>
            <c:numRef>
              <c:f>Sheet1!$A$2</c:f>
              <c:numCache>
                <c:formatCode>General</c:formatCode>
                <c:ptCount val="1"/>
              </c:numCache>
            </c:numRef>
          </c:cat>
          <c:val>
            <c:numRef>
              <c:f>Sheet1!$C$2</c:f>
              <c:numCache>
                <c:formatCode>0.00%</c:formatCode>
                <c:ptCount val="1"/>
                <c:pt idx="0">
                  <c:v>0.214</c:v>
                </c:pt>
              </c:numCache>
            </c:numRef>
          </c:val>
          <c:extLst>
            <c:ext xmlns:c16="http://schemas.microsoft.com/office/drawing/2014/chart" uri="{C3380CC4-5D6E-409C-BE32-E72D297353CC}">
              <c16:uniqueId val="{00000003-76A4-4BFE-805F-8F58D36029B1}"/>
            </c:ext>
          </c:extLst>
        </c:ser>
        <c:ser>
          <c:idx val="2"/>
          <c:order val="2"/>
          <c:tx>
            <c:strRef>
              <c:f>Sheet1!$D$1</c:f>
              <c:strCache>
                <c:ptCount val="1"/>
                <c:pt idx="0">
                  <c:v>系列 3</c:v>
                </c:pt>
              </c:strCache>
            </c:strRef>
          </c:tx>
          <c:invertIfNegative val="0"/>
          <c:dPt>
            <c:idx val="0"/>
            <c:invertIfNegative val="0"/>
            <c:bubble3D val="0"/>
            <c:spPr>
              <a:pattFill prst="ltHorz">
                <a:fgClr>
                  <a:srgbClr val="FF7C80"/>
                </a:fgClr>
                <a:bgClr>
                  <a:schemeClr val="bg1"/>
                </a:bgClr>
              </a:pattFill>
            </c:spPr>
            <c:extLst>
              <c:ext xmlns:c16="http://schemas.microsoft.com/office/drawing/2014/chart" uri="{C3380CC4-5D6E-409C-BE32-E72D297353CC}">
                <c16:uniqueId val="{00000005-76A4-4BFE-805F-8F58D36029B1}"/>
              </c:ext>
            </c:extLst>
          </c:dPt>
          <c:cat>
            <c:numRef>
              <c:f>Sheet1!$A$2</c:f>
              <c:numCache>
                <c:formatCode>General</c:formatCode>
                <c:ptCount val="1"/>
              </c:numCache>
            </c:numRef>
          </c:cat>
          <c:val>
            <c:numRef>
              <c:f>Sheet1!$D$2</c:f>
              <c:numCache>
                <c:formatCode>0.00%</c:formatCode>
                <c:ptCount val="1"/>
                <c:pt idx="0">
                  <c:v>0.23599999999999999</c:v>
                </c:pt>
              </c:numCache>
            </c:numRef>
          </c:val>
          <c:extLst>
            <c:ext xmlns:c16="http://schemas.microsoft.com/office/drawing/2014/chart" uri="{C3380CC4-5D6E-409C-BE32-E72D297353CC}">
              <c16:uniqueId val="{00000006-76A4-4BFE-805F-8F58D36029B1}"/>
            </c:ext>
          </c:extLst>
        </c:ser>
        <c:ser>
          <c:idx val="3"/>
          <c:order val="3"/>
          <c:tx>
            <c:strRef>
              <c:f>Sheet1!$E$1</c:f>
              <c:strCache>
                <c:ptCount val="1"/>
                <c:pt idx="0">
                  <c:v>系列 4</c:v>
                </c:pt>
              </c:strCache>
            </c:strRef>
          </c:tx>
          <c:spPr>
            <a:pattFill prst="wdDnDiag">
              <a:fgClr>
                <a:srgbClr val="00B0F0"/>
              </a:fgClr>
              <a:bgClr>
                <a:schemeClr val="bg1"/>
              </a:bgClr>
            </a:pattFill>
          </c:spPr>
          <c:invertIfNegative val="0"/>
          <c:cat>
            <c:numRef>
              <c:f>Sheet1!$A$2</c:f>
              <c:numCache>
                <c:formatCode>General</c:formatCode>
                <c:ptCount val="1"/>
              </c:numCache>
            </c:numRef>
          </c:cat>
          <c:val>
            <c:numRef>
              <c:f>Sheet1!$E$2</c:f>
              <c:numCache>
                <c:formatCode>0.00%</c:formatCode>
                <c:ptCount val="1"/>
                <c:pt idx="0">
                  <c:v>0.10100000000000001</c:v>
                </c:pt>
              </c:numCache>
            </c:numRef>
          </c:val>
          <c:extLst>
            <c:ext xmlns:c16="http://schemas.microsoft.com/office/drawing/2014/chart" uri="{C3380CC4-5D6E-409C-BE32-E72D297353CC}">
              <c16:uniqueId val="{00000007-76A4-4BFE-805F-8F58D36029B1}"/>
            </c:ext>
          </c:extLst>
        </c:ser>
        <c:ser>
          <c:idx val="4"/>
          <c:order val="4"/>
          <c:tx>
            <c:strRef>
              <c:f>Sheet1!$F$1</c:f>
              <c:strCache>
                <c:ptCount val="1"/>
                <c:pt idx="0">
                  <c:v>系列 5</c:v>
                </c:pt>
              </c:strCache>
            </c:strRef>
          </c:tx>
          <c:spPr>
            <a:pattFill prst="lgCheck">
              <a:fgClr>
                <a:srgbClr val="D17F7D"/>
              </a:fgClr>
              <a:bgClr>
                <a:schemeClr val="bg1"/>
              </a:bgClr>
            </a:pattFill>
          </c:spPr>
          <c:invertIfNegative val="0"/>
          <c:cat>
            <c:numRef>
              <c:f>Sheet1!$A$2</c:f>
              <c:numCache>
                <c:formatCode>General</c:formatCode>
                <c:ptCount val="1"/>
              </c:numCache>
            </c:numRef>
          </c:cat>
          <c:val>
            <c:numRef>
              <c:f>Sheet1!$F$2</c:f>
              <c:numCache>
                <c:formatCode>0.00%</c:formatCode>
                <c:ptCount val="1"/>
                <c:pt idx="0">
                  <c:v>2.7E-2</c:v>
                </c:pt>
              </c:numCache>
            </c:numRef>
          </c:val>
          <c:extLst>
            <c:ext xmlns:c16="http://schemas.microsoft.com/office/drawing/2014/chart" uri="{C3380CC4-5D6E-409C-BE32-E72D297353CC}">
              <c16:uniqueId val="{00000008-76A4-4BFE-805F-8F58D36029B1}"/>
            </c:ext>
          </c:extLst>
        </c:ser>
        <c:ser>
          <c:idx val="5"/>
          <c:order val="5"/>
          <c:tx>
            <c:strRef>
              <c:f>Sheet1!$G$1</c:f>
              <c:strCache>
                <c:ptCount val="1"/>
                <c:pt idx="0">
                  <c:v>系列 6</c:v>
                </c:pt>
              </c:strCache>
            </c:strRef>
          </c:tx>
          <c:spPr>
            <a:pattFill prst="dkVert">
              <a:fgClr>
                <a:srgbClr val="FFFF00"/>
              </a:fgClr>
              <a:bgClr>
                <a:schemeClr val="bg1"/>
              </a:bgClr>
            </a:pattFill>
          </c:spPr>
          <c:invertIfNegative val="0"/>
          <c:cat>
            <c:numRef>
              <c:f>Sheet1!$A$2</c:f>
              <c:numCache>
                <c:formatCode>General</c:formatCode>
                <c:ptCount val="1"/>
              </c:numCache>
            </c:numRef>
          </c:cat>
          <c:val>
            <c:numRef>
              <c:f>Sheet1!$G$2</c:f>
              <c:numCache>
                <c:formatCode>0.00%</c:formatCode>
                <c:ptCount val="1"/>
                <c:pt idx="0">
                  <c:v>0.29499999999999998</c:v>
                </c:pt>
              </c:numCache>
            </c:numRef>
          </c:val>
          <c:extLst>
            <c:ext xmlns:c16="http://schemas.microsoft.com/office/drawing/2014/chart" uri="{C3380CC4-5D6E-409C-BE32-E72D297353CC}">
              <c16:uniqueId val="{00000009-76A4-4BFE-805F-8F58D36029B1}"/>
            </c:ext>
          </c:extLst>
        </c:ser>
        <c:ser>
          <c:idx val="6"/>
          <c:order val="6"/>
          <c:tx>
            <c:strRef>
              <c:f>Sheet1!$H$1</c:f>
              <c:strCache>
                <c:ptCount val="1"/>
                <c:pt idx="0">
                  <c:v>系列 7</c:v>
                </c:pt>
              </c:strCache>
            </c:strRef>
          </c:tx>
          <c:invertIfNegative val="0"/>
          <c:cat>
            <c:numRef>
              <c:f>Sheet1!$A$2</c:f>
              <c:numCache>
                <c:formatCode>General</c:formatCode>
                <c:ptCount val="1"/>
              </c:numCache>
            </c:numRef>
          </c:cat>
          <c:val>
            <c:numRef>
              <c:f>Sheet1!$H$2</c:f>
              <c:numCache>
                <c:formatCode>0%</c:formatCode>
                <c:ptCount val="1"/>
                <c:pt idx="0">
                  <c:v>0.01</c:v>
                </c:pt>
              </c:numCache>
            </c:numRef>
          </c:val>
          <c:extLst>
            <c:ext xmlns:c16="http://schemas.microsoft.com/office/drawing/2014/chart" uri="{C3380CC4-5D6E-409C-BE32-E72D297353CC}">
              <c16:uniqueId val="{0000000A-76A4-4BFE-805F-8F58D36029B1}"/>
            </c:ext>
          </c:extLst>
        </c:ser>
        <c:dLbls>
          <c:showLegendKey val="0"/>
          <c:showVal val="0"/>
          <c:showCatName val="0"/>
          <c:showSerName val="0"/>
          <c:showPercent val="0"/>
          <c:showBubbleSize val="0"/>
        </c:dLbls>
        <c:gapWidth val="150"/>
        <c:overlap val="100"/>
        <c:axId val="89747840"/>
        <c:axId val="89749376"/>
      </c:barChart>
      <c:catAx>
        <c:axId val="89747840"/>
        <c:scaling>
          <c:orientation val="minMax"/>
        </c:scaling>
        <c:delete val="1"/>
        <c:axPos val="l"/>
        <c:numFmt formatCode="General" sourceLinked="1"/>
        <c:majorTickMark val="out"/>
        <c:minorTickMark val="none"/>
        <c:tickLblPos val="nextTo"/>
        <c:crossAx val="89749376"/>
        <c:crosses val="autoZero"/>
        <c:auto val="1"/>
        <c:lblAlgn val="ctr"/>
        <c:lblOffset val="100"/>
        <c:noMultiLvlLbl val="0"/>
      </c:catAx>
      <c:valAx>
        <c:axId val="89749376"/>
        <c:scaling>
          <c:orientation val="minMax"/>
          <c:max val="1"/>
        </c:scaling>
        <c:delete val="0"/>
        <c:axPos val="b"/>
        <c:numFmt formatCode="0%" sourceLinked="0"/>
        <c:majorTickMark val="out"/>
        <c:minorTickMark val="none"/>
        <c:tickLblPos val="nextTo"/>
        <c:crossAx val="89747840"/>
        <c:crosses val="autoZero"/>
        <c:crossBetween val="between"/>
        <c:minorUnit val="0.1"/>
      </c:valAx>
    </c:plotArea>
    <c:plotVisOnly val="1"/>
    <c:dispBlanksAs val="gap"/>
    <c:showDLblsOverMax val="0"/>
  </c:chart>
  <c:txPr>
    <a:bodyPr/>
    <a:lstStyle/>
    <a:p>
      <a:pPr>
        <a:defRPr sz="1400"/>
      </a:pPr>
      <a:endParaRPr lang="ja-JP"/>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598234199797777E-2"/>
          <c:y val="0.17577430632707475"/>
          <c:w val="0.95140236930826327"/>
          <c:h val="0.66176416906058055"/>
        </c:manualLayout>
      </c:layout>
      <c:barChart>
        <c:barDir val="bar"/>
        <c:grouping val="stacked"/>
        <c:varyColors val="0"/>
        <c:ser>
          <c:idx val="0"/>
          <c:order val="0"/>
          <c:tx>
            <c:strRef>
              <c:f>就労形態!$B$3</c:f>
              <c:strCache>
                <c:ptCount val="1"/>
                <c:pt idx="0">
                  <c:v>フルタイムの社員・職員</c:v>
                </c:pt>
              </c:strCache>
            </c:strRef>
          </c:tx>
          <c:spPr>
            <a:solidFill>
              <a:srgbClr val="CCFFCC"/>
            </a:solidFill>
            <a:ln>
              <a:solidFill>
                <a:schemeClr val="tx1"/>
              </a:solidFill>
            </a:ln>
          </c:spPr>
          <c:invertIfNegative val="0"/>
          <c:dLbls>
            <c:dLbl>
              <c:idx val="0"/>
              <c:tx>
                <c:rich>
                  <a:bodyPr/>
                  <a:lstStyle/>
                  <a:p>
                    <a:r>
                      <a:rPr lang="ja-JP" altLang="en-US" sz="1100" dirty="0"/>
                      <a:t>フルタイムの社員・職員 </a:t>
                    </a:r>
                    <a:r>
                      <a:rPr lang="en-US" altLang="ja-JP" dirty="0"/>
                      <a:t>24.2</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A18-491C-AFA4-7E9CA1B44E22}"/>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就労形態!$B$4</c:f>
              <c:numCache>
                <c:formatCode>General</c:formatCode>
                <c:ptCount val="1"/>
                <c:pt idx="0">
                  <c:v>24.2</c:v>
                </c:pt>
              </c:numCache>
            </c:numRef>
          </c:val>
          <c:extLst>
            <c:ext xmlns:c16="http://schemas.microsoft.com/office/drawing/2014/chart" uri="{C3380CC4-5D6E-409C-BE32-E72D297353CC}">
              <c16:uniqueId val="{00000001-7A18-491C-AFA4-7E9CA1B44E22}"/>
            </c:ext>
          </c:extLst>
        </c:ser>
        <c:ser>
          <c:idx val="1"/>
          <c:order val="1"/>
          <c:tx>
            <c:strRef>
              <c:f>就労形態!$C$3</c:f>
              <c:strCache>
                <c:ptCount val="1"/>
                <c:pt idx="0">
                  <c:v>パートタイム（短時間勤務など）の社員・職員</c:v>
                </c:pt>
              </c:strCache>
            </c:strRef>
          </c:tx>
          <c:spPr>
            <a:solidFill>
              <a:srgbClr val="FFFF99"/>
            </a:solidFill>
            <a:ln>
              <a:solidFill>
                <a:schemeClr val="tx1"/>
              </a:solidFill>
            </a:ln>
          </c:spPr>
          <c:invertIfNegative val="0"/>
          <c:dLbls>
            <c:dLbl>
              <c:idx val="0"/>
              <c:layout>
                <c:manualLayout>
                  <c:x val="1.4467040493474168E-3"/>
                  <c:y val="5.3445240091168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18-491C-AFA4-7E9CA1B44E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就労形態!$C$4</c:f>
              <c:numCache>
                <c:formatCode>General</c:formatCode>
                <c:ptCount val="1"/>
                <c:pt idx="0">
                  <c:v>53.9</c:v>
                </c:pt>
              </c:numCache>
            </c:numRef>
          </c:val>
          <c:extLst>
            <c:ext xmlns:c16="http://schemas.microsoft.com/office/drawing/2014/chart" uri="{C3380CC4-5D6E-409C-BE32-E72D297353CC}">
              <c16:uniqueId val="{00000003-7A18-491C-AFA4-7E9CA1B44E22}"/>
            </c:ext>
          </c:extLst>
        </c:ser>
        <c:ser>
          <c:idx val="2"/>
          <c:order val="2"/>
          <c:tx>
            <c:strRef>
              <c:f>就労形態!$D$3</c:f>
              <c:strCache>
                <c:ptCount val="1"/>
                <c:pt idx="0">
                  <c:v>自営業・個人事業主・フリーランス（家族従業者を含む）</c:v>
                </c:pt>
              </c:strCache>
            </c:strRef>
          </c:tx>
          <c:spPr>
            <a:solidFill>
              <a:srgbClr val="FFCCFF"/>
            </a:solidFill>
            <a:ln>
              <a:solidFill>
                <a:schemeClr val="tx1"/>
              </a:solidFill>
            </a:ln>
          </c:spPr>
          <c:invertIfNegative val="0"/>
          <c:dLbls>
            <c:dLbl>
              <c:idx val="0"/>
              <c:layout>
                <c:manualLayout>
                  <c:x val="2.8934080986948336E-3"/>
                  <c:y val="5.3445240091168321E-2"/>
                </c:manualLayout>
              </c:layout>
              <c:tx>
                <c:rich>
                  <a:bodyPr/>
                  <a:lstStyle/>
                  <a:p>
                    <a:r>
                      <a:rPr lang="en-US" altLang="ja-JP"/>
                      <a:t>15.9</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A18-491C-AFA4-7E9CA1B44E22}"/>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就労形態!$D$4</c:f>
              <c:numCache>
                <c:formatCode>General</c:formatCode>
                <c:ptCount val="1"/>
                <c:pt idx="0">
                  <c:v>15.9</c:v>
                </c:pt>
              </c:numCache>
            </c:numRef>
          </c:val>
          <c:extLst>
            <c:ext xmlns:c16="http://schemas.microsoft.com/office/drawing/2014/chart" uri="{C3380CC4-5D6E-409C-BE32-E72D297353CC}">
              <c16:uniqueId val="{00000005-7A18-491C-AFA4-7E9CA1B44E22}"/>
            </c:ext>
          </c:extLst>
        </c:ser>
        <c:ser>
          <c:idx val="3"/>
          <c:order val="3"/>
          <c:tx>
            <c:strRef>
              <c:f>就労形態!$E$3</c:f>
              <c:strCache>
                <c:ptCount val="1"/>
                <c:pt idx="0">
                  <c:v>農林漁業（家族従業者を含む）</c:v>
                </c:pt>
              </c:strCache>
            </c:strRef>
          </c:tx>
          <c:spPr>
            <a:solidFill>
              <a:srgbClr val="CCECFF"/>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就労形態!$E$4</c:f>
              <c:numCache>
                <c:formatCode>General</c:formatCode>
                <c:ptCount val="1"/>
                <c:pt idx="0">
                  <c:v>2.9</c:v>
                </c:pt>
              </c:numCache>
            </c:numRef>
          </c:val>
          <c:extLst>
            <c:ext xmlns:c16="http://schemas.microsoft.com/office/drawing/2014/chart" uri="{C3380CC4-5D6E-409C-BE32-E72D297353CC}">
              <c16:uniqueId val="{00000006-7A18-491C-AFA4-7E9CA1B44E22}"/>
            </c:ext>
          </c:extLst>
        </c:ser>
        <c:ser>
          <c:idx val="4"/>
          <c:order val="4"/>
          <c:tx>
            <c:strRef>
              <c:f>就労形態!$F$3</c:f>
              <c:strCache>
                <c:ptCount val="1"/>
                <c:pt idx="0">
                  <c:v>在宅就労</c:v>
                </c:pt>
              </c:strCache>
            </c:strRef>
          </c:tx>
          <c:spPr>
            <a:solidFill>
              <a:srgbClr val="FFCC99"/>
            </a:solidFill>
            <a:ln>
              <a:solidFill>
                <a:schemeClr val="tx1"/>
              </a:solidFill>
            </a:ln>
          </c:spPr>
          <c:invertIfNegative val="0"/>
          <c:dLbls>
            <c:dLbl>
              <c:idx val="0"/>
              <c:layout>
                <c:manualLayout>
                  <c:x val="-3.419710666013677E-2"/>
                  <c:y val="-0.232774917370292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18-491C-AFA4-7E9CA1B44E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就労形態!$F$4</c:f>
              <c:numCache>
                <c:formatCode>General</c:formatCode>
                <c:ptCount val="1"/>
                <c:pt idx="0">
                  <c:v>2.1</c:v>
                </c:pt>
              </c:numCache>
            </c:numRef>
          </c:val>
          <c:extLst>
            <c:ext xmlns:c16="http://schemas.microsoft.com/office/drawing/2014/chart" uri="{C3380CC4-5D6E-409C-BE32-E72D297353CC}">
              <c16:uniqueId val="{00000008-7A18-491C-AFA4-7E9CA1B44E22}"/>
            </c:ext>
          </c:extLst>
        </c:ser>
        <c:ser>
          <c:idx val="5"/>
          <c:order val="5"/>
          <c:tx>
            <c:strRef>
              <c:f>就労形態!$G$3</c:f>
              <c:strCache>
                <c:ptCount val="1"/>
                <c:pt idx="0">
                  <c:v>その他</c:v>
                </c:pt>
              </c:strCache>
            </c:strRef>
          </c:tx>
          <c:spPr>
            <a:solidFill>
              <a:srgbClr val="92D050"/>
            </a:solidFill>
            <a:ln>
              <a:solidFill>
                <a:schemeClr val="tx1"/>
              </a:solidFill>
            </a:ln>
          </c:spPr>
          <c:invertIfNegative val="0"/>
          <c:dPt>
            <c:idx val="0"/>
            <c:invertIfNegative val="0"/>
            <c:bubble3D val="0"/>
            <c:extLst>
              <c:ext xmlns:c16="http://schemas.microsoft.com/office/drawing/2014/chart" uri="{C3380CC4-5D6E-409C-BE32-E72D297353CC}">
                <c16:uniqueId val="{00000009-7A18-491C-AFA4-7E9CA1B44E22}"/>
              </c:ext>
            </c:extLst>
          </c:dPt>
          <c:dLbls>
            <c:dLbl>
              <c:idx val="0"/>
              <c:layout>
                <c:manualLayout>
                  <c:x val="-2.075853644321881E-2"/>
                  <c:y val="0.241546512193089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18-491C-AFA4-7E9CA1B44E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就労形態!$G$4</c:f>
              <c:numCache>
                <c:formatCode>General</c:formatCode>
                <c:ptCount val="1"/>
                <c:pt idx="0">
                  <c:v>0.5</c:v>
                </c:pt>
              </c:numCache>
            </c:numRef>
          </c:val>
          <c:extLst>
            <c:ext xmlns:c16="http://schemas.microsoft.com/office/drawing/2014/chart" uri="{C3380CC4-5D6E-409C-BE32-E72D297353CC}">
              <c16:uniqueId val="{0000000A-7A18-491C-AFA4-7E9CA1B44E22}"/>
            </c:ext>
          </c:extLst>
        </c:ser>
        <c:ser>
          <c:idx val="6"/>
          <c:order val="6"/>
          <c:tx>
            <c:strRef>
              <c:f>就労形態!$H$3</c:f>
              <c:strCache>
                <c:ptCount val="1"/>
                <c:pt idx="0">
                  <c:v>無回答</c:v>
                </c:pt>
              </c:strCache>
            </c:strRef>
          </c:tx>
          <c:spPr>
            <a:solidFill>
              <a:schemeClr val="bg1">
                <a:lumMod val="85000"/>
              </a:schemeClr>
            </a:solidFill>
            <a:ln>
              <a:solidFill>
                <a:schemeClr val="tx1"/>
              </a:solidFill>
            </a:ln>
          </c:spPr>
          <c:invertIfNegative val="0"/>
          <c:dLbls>
            <c:dLbl>
              <c:idx val="0"/>
              <c:layout>
                <c:manualLayout>
                  <c:x val="1.2906981001296282E-2"/>
                  <c:y val="-0.277547286412620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18-491C-AFA4-7E9CA1B44E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就労形態!$H$4</c:f>
              <c:numCache>
                <c:formatCode>General</c:formatCode>
                <c:ptCount val="1"/>
                <c:pt idx="0">
                  <c:v>0.6</c:v>
                </c:pt>
              </c:numCache>
            </c:numRef>
          </c:val>
          <c:extLst>
            <c:ext xmlns:c16="http://schemas.microsoft.com/office/drawing/2014/chart" uri="{C3380CC4-5D6E-409C-BE32-E72D297353CC}">
              <c16:uniqueId val="{0000000C-7A18-491C-AFA4-7E9CA1B44E22}"/>
            </c:ext>
          </c:extLst>
        </c:ser>
        <c:dLbls>
          <c:showLegendKey val="0"/>
          <c:showVal val="0"/>
          <c:showCatName val="0"/>
          <c:showSerName val="0"/>
          <c:showPercent val="0"/>
          <c:showBubbleSize val="0"/>
        </c:dLbls>
        <c:gapWidth val="150"/>
        <c:overlap val="100"/>
        <c:axId val="90409600"/>
        <c:axId val="90423680"/>
      </c:barChart>
      <c:catAx>
        <c:axId val="90409600"/>
        <c:scaling>
          <c:orientation val="minMax"/>
        </c:scaling>
        <c:delete val="1"/>
        <c:axPos val="l"/>
        <c:majorTickMark val="out"/>
        <c:minorTickMark val="none"/>
        <c:tickLblPos val="nextTo"/>
        <c:crossAx val="90423680"/>
        <c:crosses val="autoZero"/>
        <c:auto val="1"/>
        <c:lblAlgn val="ctr"/>
        <c:lblOffset val="100"/>
        <c:noMultiLvlLbl val="0"/>
      </c:catAx>
      <c:valAx>
        <c:axId val="90423680"/>
        <c:scaling>
          <c:orientation val="minMax"/>
          <c:max val="100"/>
        </c:scaling>
        <c:delete val="0"/>
        <c:axPos val="b"/>
        <c:numFmt formatCode="General" sourceLinked="1"/>
        <c:majorTickMark val="out"/>
        <c:minorTickMark val="none"/>
        <c:tickLblPos val="nextTo"/>
        <c:crossAx val="90409600"/>
        <c:crosses val="autoZero"/>
        <c:crossBetween val="between"/>
      </c:valAx>
    </c:plotArea>
    <c:plotVisOnly val="1"/>
    <c:dispBlanksAs val="gap"/>
    <c:showDLblsOverMax val="0"/>
  </c:chart>
  <c:txPr>
    <a:bodyPr/>
    <a:lstStyle/>
    <a:p>
      <a:pPr>
        <a:defRPr sz="1400"/>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3E03C-BB55-4CE3-A2FF-F15117A9DB0F}" type="doc">
      <dgm:prSet loTypeId="urn:microsoft.com/office/officeart/2005/8/layout/chevron1" loCatId="process" qsTypeId="urn:microsoft.com/office/officeart/2005/8/quickstyle/simple1" qsCatId="simple" csTypeId="urn:microsoft.com/office/officeart/2005/8/colors/accent3_2" csCatId="accent3" phldr="1"/>
      <dgm:spPr/>
    </dgm:pt>
    <dgm:pt modelId="{366167C8-3AC8-4FD0-A4B5-C4194CDBFF90}">
      <dgm:prSet phldrT="[テキスト]"/>
      <dgm:spPr>
        <a:solidFill>
          <a:schemeClr val="accent3">
            <a:lumMod val="40000"/>
            <a:lumOff val="60000"/>
          </a:schemeClr>
        </a:solidFill>
      </dgm:spPr>
      <dgm:t>
        <a:bodyPr/>
        <a:lstStyle/>
        <a:p>
          <a:r>
            <a:rPr kumimoji="1" lang="ja-JP" altLang="en-US" dirty="0"/>
            <a:t>　</a:t>
          </a:r>
        </a:p>
      </dgm:t>
    </dgm:pt>
    <dgm:pt modelId="{4BE0679F-48DB-40D3-A6DD-F505C65F6680}" type="parTrans" cxnId="{3D7A3441-E20E-455A-8608-4AC2848C3599}">
      <dgm:prSet/>
      <dgm:spPr/>
      <dgm:t>
        <a:bodyPr/>
        <a:lstStyle/>
        <a:p>
          <a:endParaRPr kumimoji="1" lang="ja-JP" altLang="en-US"/>
        </a:p>
      </dgm:t>
    </dgm:pt>
    <dgm:pt modelId="{676655BA-69E2-4385-BD6D-C255F5A43EF7}" type="sibTrans" cxnId="{3D7A3441-E20E-455A-8608-4AC2848C3599}">
      <dgm:prSet/>
      <dgm:spPr/>
      <dgm:t>
        <a:bodyPr/>
        <a:lstStyle/>
        <a:p>
          <a:endParaRPr kumimoji="1" lang="ja-JP" altLang="en-US"/>
        </a:p>
      </dgm:t>
    </dgm:pt>
    <dgm:pt modelId="{CBB8D71E-950E-4632-B8D7-046679F6D700}">
      <dgm:prSet phldrT="[テキスト]"/>
      <dgm:spPr>
        <a:solidFill>
          <a:schemeClr val="accent3">
            <a:lumMod val="40000"/>
            <a:lumOff val="60000"/>
          </a:schemeClr>
        </a:solidFill>
      </dgm:spPr>
      <dgm:t>
        <a:bodyPr/>
        <a:lstStyle/>
        <a:p>
          <a:r>
            <a:rPr kumimoji="1" lang="ja-JP" altLang="en-US" dirty="0"/>
            <a:t>　</a:t>
          </a:r>
        </a:p>
      </dgm:t>
    </dgm:pt>
    <dgm:pt modelId="{15A7A96D-F984-4447-8562-21605E5115AF}" type="parTrans" cxnId="{E52D2D0F-E0C1-4FC4-BF3C-75D0CB96FC61}">
      <dgm:prSet/>
      <dgm:spPr/>
      <dgm:t>
        <a:bodyPr/>
        <a:lstStyle/>
        <a:p>
          <a:endParaRPr kumimoji="1" lang="ja-JP" altLang="en-US"/>
        </a:p>
      </dgm:t>
    </dgm:pt>
    <dgm:pt modelId="{DC2F823E-C741-49CA-B819-198AA1C5AFB5}" type="sibTrans" cxnId="{E52D2D0F-E0C1-4FC4-BF3C-75D0CB96FC61}">
      <dgm:prSet/>
      <dgm:spPr/>
      <dgm:t>
        <a:bodyPr/>
        <a:lstStyle/>
        <a:p>
          <a:endParaRPr kumimoji="1" lang="ja-JP" altLang="en-US"/>
        </a:p>
      </dgm:t>
    </dgm:pt>
    <dgm:pt modelId="{D78CE6FA-273F-4F9D-BB08-FA1881114D9C}" type="pres">
      <dgm:prSet presAssocID="{59D3E03C-BB55-4CE3-A2FF-F15117A9DB0F}" presName="Name0" presStyleCnt="0">
        <dgm:presLayoutVars>
          <dgm:dir/>
          <dgm:animLvl val="lvl"/>
          <dgm:resizeHandles val="exact"/>
        </dgm:presLayoutVars>
      </dgm:prSet>
      <dgm:spPr/>
    </dgm:pt>
    <dgm:pt modelId="{74C98F04-CA3B-493B-8BEA-C218A0B565B9}" type="pres">
      <dgm:prSet presAssocID="{366167C8-3AC8-4FD0-A4B5-C4194CDBFF90}" presName="parTxOnly" presStyleLbl="node1" presStyleIdx="0" presStyleCnt="2">
        <dgm:presLayoutVars>
          <dgm:chMax val="0"/>
          <dgm:chPref val="0"/>
          <dgm:bulletEnabled val="1"/>
        </dgm:presLayoutVars>
      </dgm:prSet>
      <dgm:spPr/>
      <dgm:t>
        <a:bodyPr/>
        <a:lstStyle/>
        <a:p>
          <a:endParaRPr kumimoji="1" lang="ja-JP" altLang="en-US"/>
        </a:p>
      </dgm:t>
    </dgm:pt>
    <dgm:pt modelId="{10E8C583-60F9-43D9-AF32-68CDC42A0CEE}" type="pres">
      <dgm:prSet presAssocID="{676655BA-69E2-4385-BD6D-C255F5A43EF7}" presName="parTxOnlySpace" presStyleCnt="0"/>
      <dgm:spPr/>
    </dgm:pt>
    <dgm:pt modelId="{2373D61C-DE49-4776-AB1A-C3414AF972FB}" type="pres">
      <dgm:prSet presAssocID="{CBB8D71E-950E-4632-B8D7-046679F6D700}" presName="parTxOnly" presStyleLbl="node1" presStyleIdx="1" presStyleCnt="2">
        <dgm:presLayoutVars>
          <dgm:chMax val="0"/>
          <dgm:chPref val="0"/>
          <dgm:bulletEnabled val="1"/>
        </dgm:presLayoutVars>
      </dgm:prSet>
      <dgm:spPr/>
      <dgm:t>
        <a:bodyPr/>
        <a:lstStyle/>
        <a:p>
          <a:endParaRPr kumimoji="1" lang="ja-JP" altLang="en-US"/>
        </a:p>
      </dgm:t>
    </dgm:pt>
  </dgm:ptLst>
  <dgm:cxnLst>
    <dgm:cxn modelId="{347D09D7-6274-43F8-8CF2-4021CD01E059}" type="presOf" srcId="{CBB8D71E-950E-4632-B8D7-046679F6D700}" destId="{2373D61C-DE49-4776-AB1A-C3414AF972FB}" srcOrd="0" destOrd="0" presId="urn:microsoft.com/office/officeart/2005/8/layout/chevron1"/>
    <dgm:cxn modelId="{E52D2D0F-E0C1-4FC4-BF3C-75D0CB96FC61}" srcId="{59D3E03C-BB55-4CE3-A2FF-F15117A9DB0F}" destId="{CBB8D71E-950E-4632-B8D7-046679F6D700}" srcOrd="1" destOrd="0" parTransId="{15A7A96D-F984-4447-8562-21605E5115AF}" sibTransId="{DC2F823E-C741-49CA-B819-198AA1C5AFB5}"/>
    <dgm:cxn modelId="{3A1D45E3-761B-4995-B555-389E9E569491}" type="presOf" srcId="{366167C8-3AC8-4FD0-A4B5-C4194CDBFF90}" destId="{74C98F04-CA3B-493B-8BEA-C218A0B565B9}" srcOrd="0" destOrd="0" presId="urn:microsoft.com/office/officeart/2005/8/layout/chevron1"/>
    <dgm:cxn modelId="{3D7A3441-E20E-455A-8608-4AC2848C3599}" srcId="{59D3E03C-BB55-4CE3-A2FF-F15117A9DB0F}" destId="{366167C8-3AC8-4FD0-A4B5-C4194CDBFF90}" srcOrd="0" destOrd="0" parTransId="{4BE0679F-48DB-40D3-A6DD-F505C65F6680}" sibTransId="{676655BA-69E2-4385-BD6D-C255F5A43EF7}"/>
    <dgm:cxn modelId="{0D428FCD-CDAC-44DA-8A94-61D4A1C222DE}" type="presOf" srcId="{59D3E03C-BB55-4CE3-A2FF-F15117A9DB0F}" destId="{D78CE6FA-273F-4F9D-BB08-FA1881114D9C}" srcOrd="0" destOrd="0" presId="urn:microsoft.com/office/officeart/2005/8/layout/chevron1"/>
    <dgm:cxn modelId="{65ECB9FD-DB01-4D5C-9C8F-0E20F918F94B}" type="presParOf" srcId="{D78CE6FA-273F-4F9D-BB08-FA1881114D9C}" destId="{74C98F04-CA3B-493B-8BEA-C218A0B565B9}" srcOrd="0" destOrd="0" presId="urn:microsoft.com/office/officeart/2005/8/layout/chevron1"/>
    <dgm:cxn modelId="{3158C0B1-1959-430F-9162-A958C393CB4A}" type="presParOf" srcId="{D78CE6FA-273F-4F9D-BB08-FA1881114D9C}" destId="{10E8C583-60F9-43D9-AF32-68CDC42A0CEE}" srcOrd="1" destOrd="0" presId="urn:microsoft.com/office/officeart/2005/8/layout/chevron1"/>
    <dgm:cxn modelId="{F2514282-A2C0-4044-BBF4-22A44C53EF44}" type="presParOf" srcId="{D78CE6FA-273F-4F9D-BB08-FA1881114D9C}" destId="{2373D61C-DE49-4776-AB1A-C3414AF972FB}" srcOrd="2"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B461EE-E2A8-4AFC-9F0F-1BC527731DF3}" type="doc">
      <dgm:prSet loTypeId="urn:microsoft.com/office/officeart/2005/8/layout/chevron1" loCatId="process" qsTypeId="urn:microsoft.com/office/officeart/2005/8/quickstyle/simple1" qsCatId="simple" csTypeId="urn:microsoft.com/office/officeart/2005/8/colors/accent1_2" csCatId="accent1" phldr="1"/>
      <dgm:spPr/>
    </dgm:pt>
    <dgm:pt modelId="{17209877-4919-419E-9312-E9938007C356}">
      <dgm:prSet phldrT="[テキスト]"/>
      <dgm:spPr>
        <a:solidFill>
          <a:schemeClr val="bg1">
            <a:lumMod val="75000"/>
          </a:schemeClr>
        </a:solidFill>
      </dgm:spPr>
      <dgm:t>
        <a:bodyPr/>
        <a:lstStyle/>
        <a:p>
          <a:r>
            <a:rPr kumimoji="1" lang="ja-JP" altLang="en-US" dirty="0"/>
            <a:t>　</a:t>
          </a:r>
        </a:p>
      </dgm:t>
    </dgm:pt>
    <dgm:pt modelId="{30612CE9-E5EF-4176-9A2F-A73C1C490684}" type="parTrans" cxnId="{EA47B64F-4B1B-4E91-AE4E-5748C885601C}">
      <dgm:prSet/>
      <dgm:spPr/>
      <dgm:t>
        <a:bodyPr/>
        <a:lstStyle/>
        <a:p>
          <a:endParaRPr kumimoji="1" lang="ja-JP" altLang="en-US"/>
        </a:p>
      </dgm:t>
    </dgm:pt>
    <dgm:pt modelId="{E2F7D3DF-5DF1-42C7-836D-79738EF17997}" type="sibTrans" cxnId="{EA47B64F-4B1B-4E91-AE4E-5748C885601C}">
      <dgm:prSet/>
      <dgm:spPr/>
      <dgm:t>
        <a:bodyPr/>
        <a:lstStyle/>
        <a:p>
          <a:endParaRPr kumimoji="1" lang="ja-JP" altLang="en-US"/>
        </a:p>
      </dgm:t>
    </dgm:pt>
    <dgm:pt modelId="{B405F4EC-A165-4532-A572-3C4FD56A15B3}">
      <dgm:prSet phldrT="[テキスト]"/>
      <dgm:spPr>
        <a:solidFill>
          <a:schemeClr val="bg1">
            <a:lumMod val="75000"/>
          </a:schemeClr>
        </a:solidFill>
      </dgm:spPr>
      <dgm:t>
        <a:bodyPr/>
        <a:lstStyle/>
        <a:p>
          <a:r>
            <a:rPr kumimoji="1" lang="ja-JP" altLang="en-US" dirty="0"/>
            <a:t>　</a:t>
          </a:r>
        </a:p>
      </dgm:t>
    </dgm:pt>
    <dgm:pt modelId="{968E3047-8CF3-4FB2-8295-4DCA9544AE3D}" type="sibTrans" cxnId="{B1DC7957-EA02-4E39-B3A3-1B4F8936B3CD}">
      <dgm:prSet/>
      <dgm:spPr/>
      <dgm:t>
        <a:bodyPr/>
        <a:lstStyle/>
        <a:p>
          <a:endParaRPr kumimoji="1" lang="ja-JP" altLang="en-US"/>
        </a:p>
      </dgm:t>
    </dgm:pt>
    <dgm:pt modelId="{574E866F-A826-4E51-B987-C7383E203B40}" type="parTrans" cxnId="{B1DC7957-EA02-4E39-B3A3-1B4F8936B3CD}">
      <dgm:prSet/>
      <dgm:spPr/>
      <dgm:t>
        <a:bodyPr/>
        <a:lstStyle/>
        <a:p>
          <a:endParaRPr kumimoji="1" lang="ja-JP" altLang="en-US"/>
        </a:p>
      </dgm:t>
    </dgm:pt>
    <dgm:pt modelId="{65EB78CA-7242-40B7-AF60-DE0B103E2414}" type="pres">
      <dgm:prSet presAssocID="{80B461EE-E2A8-4AFC-9F0F-1BC527731DF3}" presName="Name0" presStyleCnt="0">
        <dgm:presLayoutVars>
          <dgm:dir/>
          <dgm:animLvl val="lvl"/>
          <dgm:resizeHandles val="exact"/>
        </dgm:presLayoutVars>
      </dgm:prSet>
      <dgm:spPr/>
    </dgm:pt>
    <dgm:pt modelId="{A43FF2FE-6680-4C7F-9848-1DC779EA1D65}" type="pres">
      <dgm:prSet presAssocID="{17209877-4919-419E-9312-E9938007C356}" presName="parTxOnly" presStyleLbl="node1" presStyleIdx="0" presStyleCnt="2" custLinFactNeighborY="-4978">
        <dgm:presLayoutVars>
          <dgm:chMax val="0"/>
          <dgm:chPref val="0"/>
          <dgm:bulletEnabled val="1"/>
        </dgm:presLayoutVars>
      </dgm:prSet>
      <dgm:spPr/>
      <dgm:t>
        <a:bodyPr/>
        <a:lstStyle/>
        <a:p>
          <a:endParaRPr kumimoji="1" lang="ja-JP" altLang="en-US"/>
        </a:p>
      </dgm:t>
    </dgm:pt>
    <dgm:pt modelId="{7297F4F5-846E-4032-9DE4-D2E8450DE1BA}" type="pres">
      <dgm:prSet presAssocID="{E2F7D3DF-5DF1-42C7-836D-79738EF17997}" presName="parTxOnlySpace" presStyleCnt="0"/>
      <dgm:spPr/>
    </dgm:pt>
    <dgm:pt modelId="{908B0ED2-D5C8-4B48-88AB-67B3EDA7C067}" type="pres">
      <dgm:prSet presAssocID="{B405F4EC-A165-4532-A572-3C4FD56A15B3}" presName="parTxOnly" presStyleLbl="node1" presStyleIdx="1" presStyleCnt="2" custLinFactNeighborX="1673" custLinFactNeighborY="14100">
        <dgm:presLayoutVars>
          <dgm:chMax val="0"/>
          <dgm:chPref val="0"/>
          <dgm:bulletEnabled val="1"/>
        </dgm:presLayoutVars>
      </dgm:prSet>
      <dgm:spPr/>
      <dgm:t>
        <a:bodyPr/>
        <a:lstStyle/>
        <a:p>
          <a:endParaRPr kumimoji="1" lang="ja-JP" altLang="en-US"/>
        </a:p>
      </dgm:t>
    </dgm:pt>
  </dgm:ptLst>
  <dgm:cxnLst>
    <dgm:cxn modelId="{EA47B64F-4B1B-4E91-AE4E-5748C885601C}" srcId="{80B461EE-E2A8-4AFC-9F0F-1BC527731DF3}" destId="{17209877-4919-419E-9312-E9938007C356}" srcOrd="0" destOrd="0" parTransId="{30612CE9-E5EF-4176-9A2F-A73C1C490684}" sibTransId="{E2F7D3DF-5DF1-42C7-836D-79738EF17997}"/>
    <dgm:cxn modelId="{66693594-91BD-4F51-8655-4CC6B9196C00}" type="presOf" srcId="{17209877-4919-419E-9312-E9938007C356}" destId="{A43FF2FE-6680-4C7F-9848-1DC779EA1D65}" srcOrd="0" destOrd="0" presId="urn:microsoft.com/office/officeart/2005/8/layout/chevron1"/>
    <dgm:cxn modelId="{15556667-2955-4EAD-9A37-EA74C69641C7}" type="presOf" srcId="{B405F4EC-A165-4532-A572-3C4FD56A15B3}" destId="{908B0ED2-D5C8-4B48-88AB-67B3EDA7C067}" srcOrd="0" destOrd="0" presId="urn:microsoft.com/office/officeart/2005/8/layout/chevron1"/>
    <dgm:cxn modelId="{F98E2B70-7200-4570-A4B0-AD8F61E52D6E}" type="presOf" srcId="{80B461EE-E2A8-4AFC-9F0F-1BC527731DF3}" destId="{65EB78CA-7242-40B7-AF60-DE0B103E2414}" srcOrd="0" destOrd="0" presId="urn:microsoft.com/office/officeart/2005/8/layout/chevron1"/>
    <dgm:cxn modelId="{B1DC7957-EA02-4E39-B3A3-1B4F8936B3CD}" srcId="{80B461EE-E2A8-4AFC-9F0F-1BC527731DF3}" destId="{B405F4EC-A165-4532-A572-3C4FD56A15B3}" srcOrd="1" destOrd="0" parTransId="{574E866F-A826-4E51-B987-C7383E203B40}" sibTransId="{968E3047-8CF3-4FB2-8295-4DCA9544AE3D}"/>
    <dgm:cxn modelId="{7FB72FFB-88DF-41C0-833B-E4C283F44F59}" type="presParOf" srcId="{65EB78CA-7242-40B7-AF60-DE0B103E2414}" destId="{A43FF2FE-6680-4C7F-9848-1DC779EA1D65}" srcOrd="0" destOrd="0" presId="urn:microsoft.com/office/officeart/2005/8/layout/chevron1"/>
    <dgm:cxn modelId="{D56C56EE-6209-497E-95C8-8DF70E005B2D}" type="presParOf" srcId="{65EB78CA-7242-40B7-AF60-DE0B103E2414}" destId="{7297F4F5-846E-4032-9DE4-D2E8450DE1BA}" srcOrd="1" destOrd="0" presId="urn:microsoft.com/office/officeart/2005/8/layout/chevron1"/>
    <dgm:cxn modelId="{B0E710BD-6A75-4692-9BB3-434751367E90}" type="presParOf" srcId="{65EB78CA-7242-40B7-AF60-DE0B103E2414}" destId="{908B0ED2-D5C8-4B48-88AB-67B3EDA7C067}"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8F04-CA3B-493B-8BEA-C218A0B565B9}">
      <dsp:nvSpPr>
        <dsp:cNvPr id="0" name=""/>
        <dsp:cNvSpPr/>
      </dsp:nvSpPr>
      <dsp:spPr>
        <a:xfrm>
          <a:off x="6193" y="0"/>
          <a:ext cx="3702580" cy="426668"/>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kumimoji="1" lang="ja-JP" altLang="en-US" sz="2400" kern="1200" dirty="0"/>
            <a:t>　</a:t>
          </a:r>
        </a:p>
      </dsp:txBody>
      <dsp:txXfrm>
        <a:off x="219527" y="0"/>
        <a:ext cx="3275912" cy="426668"/>
      </dsp:txXfrm>
    </dsp:sp>
    <dsp:sp modelId="{2373D61C-DE49-4776-AB1A-C3414AF972FB}">
      <dsp:nvSpPr>
        <dsp:cNvPr id="0" name=""/>
        <dsp:cNvSpPr/>
      </dsp:nvSpPr>
      <dsp:spPr>
        <a:xfrm>
          <a:off x="3338515" y="0"/>
          <a:ext cx="3702580" cy="426668"/>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kumimoji="1" lang="ja-JP" altLang="en-US" sz="2400" kern="1200" dirty="0"/>
            <a:t>　</a:t>
          </a:r>
        </a:p>
      </dsp:txBody>
      <dsp:txXfrm>
        <a:off x="3551849" y="0"/>
        <a:ext cx="3275912" cy="426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FF2FE-6680-4C7F-9848-1DC779EA1D65}">
      <dsp:nvSpPr>
        <dsp:cNvPr id="0" name=""/>
        <dsp:cNvSpPr/>
      </dsp:nvSpPr>
      <dsp:spPr>
        <a:xfrm>
          <a:off x="7871" y="0"/>
          <a:ext cx="4705191" cy="480152"/>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kumimoji="1" lang="ja-JP" altLang="en-US" sz="2700" kern="1200" dirty="0"/>
            <a:t>　</a:t>
          </a:r>
        </a:p>
      </dsp:txBody>
      <dsp:txXfrm>
        <a:off x="247947" y="0"/>
        <a:ext cx="4225039" cy="480152"/>
      </dsp:txXfrm>
    </dsp:sp>
    <dsp:sp modelId="{908B0ED2-D5C8-4B48-88AB-67B3EDA7C067}">
      <dsp:nvSpPr>
        <dsp:cNvPr id="0" name=""/>
        <dsp:cNvSpPr/>
      </dsp:nvSpPr>
      <dsp:spPr>
        <a:xfrm>
          <a:off x="4250415" y="0"/>
          <a:ext cx="4705191" cy="480152"/>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kumimoji="1" lang="ja-JP" altLang="en-US" sz="2700" kern="1200" dirty="0"/>
            <a:t>　</a:t>
          </a:r>
        </a:p>
      </dsp:txBody>
      <dsp:txXfrm>
        <a:off x="4490491" y="0"/>
        <a:ext cx="4225039" cy="4801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0.20684</cdr:x>
      <cdr:y>0.46502</cdr:y>
    </cdr:from>
    <cdr:to>
      <cdr:x>0.61184</cdr:x>
      <cdr:y>0.58155</cdr:y>
    </cdr:to>
    <cdr:sp macro="" textlink="">
      <cdr:nvSpPr>
        <cdr:cNvPr id="2" name="線吹き出し 2 (枠付き) 1"/>
        <cdr:cNvSpPr/>
      </cdr:nvSpPr>
      <cdr:spPr>
        <a:xfrm xmlns:a="http://schemas.openxmlformats.org/drawingml/2006/main">
          <a:off x="910564" y="2104644"/>
          <a:ext cx="1782933" cy="527411"/>
        </a:xfrm>
        <a:prstGeom xmlns:a="http://schemas.openxmlformats.org/drawingml/2006/main" prst="borderCallout2">
          <a:avLst>
            <a:gd name="adj1" fmla="val -50431"/>
            <a:gd name="adj2" fmla="val 53148"/>
            <a:gd name="adj3" fmla="val -10276"/>
            <a:gd name="adj4" fmla="val 47666"/>
            <a:gd name="adj5" fmla="val -8937"/>
            <a:gd name="adj6" fmla="val 48227"/>
          </a:avLst>
        </a:prstGeom>
        <a:noFill xmlns:a="http://schemas.openxmlformats.org/drawingml/2006/main"/>
        <a:ln xmlns:a="http://schemas.openxmlformats.org/drawingml/2006/main">
          <a:solidFill>
            <a:srgbClr val="FFFF00"/>
          </a:solidFill>
        </a:ln>
        <a:effectLst xmlns:a="http://schemas.openxmlformats.org/drawingml/2006/main">
          <a:glow rad="101600">
            <a:schemeClr val="accent6">
              <a:satMod val="175000"/>
              <a:alpha val="40000"/>
            </a:schemeClr>
          </a:glow>
        </a:effectLst>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dirty="0"/>
            <a:t>就業希望者数</a:t>
          </a:r>
          <a:endParaRPr lang="en-US" altLang="ja-JP" dirty="0"/>
        </a:p>
        <a:p xmlns:a="http://schemas.openxmlformats.org/drawingml/2006/main">
          <a:r>
            <a:rPr lang="en-US" altLang="ja-JP" dirty="0"/>
            <a:t>(25</a:t>
          </a:r>
          <a:r>
            <a:rPr lang="ja-JP" altLang="en-US" dirty="0"/>
            <a:t>～</a:t>
          </a:r>
          <a:r>
            <a:rPr lang="en-US" altLang="ja-JP" dirty="0"/>
            <a:t>44</a:t>
          </a:r>
          <a:r>
            <a:rPr lang="ja-JP" altLang="en-US" dirty="0"/>
            <a:t>歳女性</a:t>
          </a:r>
          <a:r>
            <a:rPr lang="en-US" altLang="ja-JP" dirty="0"/>
            <a:t>)</a:t>
          </a:r>
          <a:r>
            <a:rPr lang="ja-JP" altLang="en-US" dirty="0"/>
            <a:t>：</a:t>
          </a:r>
          <a:r>
            <a:rPr lang="en-US" altLang="ja-JP" dirty="0"/>
            <a:t>132</a:t>
          </a:r>
          <a:r>
            <a:rPr lang="ja-JP" altLang="en-US" dirty="0"/>
            <a:t>万人</a:t>
          </a:r>
          <a:endParaRPr lang="ja-JP" dirty="0"/>
        </a:p>
      </cdr:txBody>
    </cdr:sp>
  </cdr:relSizeAnchor>
</c:userShapes>
</file>

<file path=ppt/drawings/drawing2.xml><?xml version="1.0" encoding="utf-8"?>
<c:userShapes xmlns:c="http://schemas.openxmlformats.org/drawingml/2006/chart">
  <cdr:relSizeAnchor xmlns:cdr="http://schemas.openxmlformats.org/drawingml/2006/chartDrawing">
    <cdr:from>
      <cdr:x>0.33937</cdr:x>
      <cdr:y>0.28663</cdr:y>
    </cdr:from>
    <cdr:to>
      <cdr:x>0.95506</cdr:x>
      <cdr:y>0.59237</cdr:y>
    </cdr:to>
    <cdr:sp macro="" textlink="">
      <cdr:nvSpPr>
        <cdr:cNvPr id="2" name="正方形/長方形 1"/>
        <cdr:cNvSpPr/>
      </cdr:nvSpPr>
      <cdr:spPr>
        <a:xfrm xmlns:a="http://schemas.openxmlformats.org/drawingml/2006/main">
          <a:off x="3401660" y="606155"/>
          <a:ext cx="6171405" cy="646576"/>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ja-JP"/>
          </a:defPPr>
          <a:lvl1pPr algn="l" rtl="0" eaLnBrk="0" fontAlgn="base" hangingPunct="0">
            <a:spcBef>
              <a:spcPct val="0"/>
            </a:spcBef>
            <a:spcAft>
              <a:spcPct val="0"/>
            </a:spcAft>
            <a:defRPr kern="1200">
              <a:solidFill>
                <a:schemeClr val="lt1"/>
              </a:solidFill>
              <a:latin typeface="+mn-lt"/>
              <a:ea typeface="+mn-ea"/>
              <a:cs typeface="+mn-cs"/>
            </a:defRPr>
          </a:lvl1pPr>
          <a:lvl2pPr marL="456952" algn="l" rtl="0" eaLnBrk="0" fontAlgn="base" hangingPunct="0">
            <a:spcBef>
              <a:spcPct val="0"/>
            </a:spcBef>
            <a:spcAft>
              <a:spcPct val="0"/>
            </a:spcAft>
            <a:defRPr kern="1200">
              <a:solidFill>
                <a:schemeClr val="lt1"/>
              </a:solidFill>
              <a:latin typeface="+mn-lt"/>
              <a:ea typeface="+mn-ea"/>
              <a:cs typeface="+mn-cs"/>
            </a:defRPr>
          </a:lvl2pPr>
          <a:lvl3pPr marL="913905" algn="l" rtl="0" eaLnBrk="0" fontAlgn="base" hangingPunct="0">
            <a:spcBef>
              <a:spcPct val="0"/>
            </a:spcBef>
            <a:spcAft>
              <a:spcPct val="0"/>
            </a:spcAft>
            <a:defRPr kern="1200">
              <a:solidFill>
                <a:schemeClr val="lt1"/>
              </a:solidFill>
              <a:latin typeface="+mn-lt"/>
              <a:ea typeface="+mn-ea"/>
              <a:cs typeface="+mn-cs"/>
            </a:defRPr>
          </a:lvl3pPr>
          <a:lvl4pPr marL="1370859" algn="l" rtl="0" eaLnBrk="0" fontAlgn="base" hangingPunct="0">
            <a:spcBef>
              <a:spcPct val="0"/>
            </a:spcBef>
            <a:spcAft>
              <a:spcPct val="0"/>
            </a:spcAft>
            <a:defRPr kern="1200">
              <a:solidFill>
                <a:schemeClr val="lt1"/>
              </a:solidFill>
              <a:latin typeface="+mn-lt"/>
              <a:ea typeface="+mn-ea"/>
              <a:cs typeface="+mn-cs"/>
            </a:defRPr>
          </a:lvl4pPr>
          <a:lvl5pPr marL="1827810" algn="l" rtl="0" eaLnBrk="0" fontAlgn="base" hangingPunct="0">
            <a:spcBef>
              <a:spcPct val="0"/>
            </a:spcBef>
            <a:spcAft>
              <a:spcPct val="0"/>
            </a:spcAft>
            <a:defRPr kern="1200">
              <a:solidFill>
                <a:schemeClr val="lt1"/>
              </a:solidFill>
              <a:latin typeface="+mn-lt"/>
              <a:ea typeface="+mn-ea"/>
              <a:cs typeface="+mn-cs"/>
            </a:defRPr>
          </a:lvl5pPr>
          <a:lvl6pPr marL="2284764" algn="l" defTabSz="913905" rtl="0" eaLnBrk="1" latinLnBrk="0" hangingPunct="1">
            <a:defRPr kern="1200">
              <a:solidFill>
                <a:schemeClr val="lt1"/>
              </a:solidFill>
              <a:latin typeface="+mn-lt"/>
              <a:ea typeface="+mn-ea"/>
              <a:cs typeface="+mn-cs"/>
            </a:defRPr>
          </a:lvl6pPr>
          <a:lvl7pPr marL="2741717" algn="l" defTabSz="913905" rtl="0" eaLnBrk="1" latinLnBrk="0" hangingPunct="1">
            <a:defRPr kern="1200">
              <a:solidFill>
                <a:schemeClr val="lt1"/>
              </a:solidFill>
              <a:latin typeface="+mn-lt"/>
              <a:ea typeface="+mn-ea"/>
              <a:cs typeface="+mn-cs"/>
            </a:defRPr>
          </a:lvl7pPr>
          <a:lvl8pPr marL="3198669" algn="l" defTabSz="913905" rtl="0" eaLnBrk="1" latinLnBrk="0" hangingPunct="1">
            <a:defRPr kern="1200">
              <a:solidFill>
                <a:schemeClr val="lt1"/>
              </a:solidFill>
              <a:latin typeface="+mn-lt"/>
              <a:ea typeface="+mn-ea"/>
              <a:cs typeface="+mn-cs"/>
            </a:defRPr>
          </a:lvl8pPr>
          <a:lvl9pPr marL="3655621" algn="l" defTabSz="913905" rtl="0" eaLnBrk="1" latinLnBrk="0" hangingPunct="1">
            <a:defRPr kern="1200">
              <a:solidFill>
                <a:schemeClr val="lt1"/>
              </a:solidFill>
              <a:latin typeface="+mn-lt"/>
              <a:ea typeface="+mn-ea"/>
              <a:cs typeface="+mn-cs"/>
            </a:defRPr>
          </a:lvl9pPr>
        </a:lstStyle>
        <a:p xmlns:a="http://schemas.openxmlformats.org/drawingml/2006/main">
          <a:endParaRPr lang="ja-JP"/>
        </a:p>
      </cdr:txBody>
    </cdr:sp>
  </cdr:relSizeAnchor>
</c:userShapes>
</file>

<file path=ppt/drawings/drawing3.xml><?xml version="1.0" encoding="utf-8"?>
<c:userShapes xmlns:c="http://schemas.openxmlformats.org/drawingml/2006/chart">
  <cdr:relSizeAnchor xmlns:cdr="http://schemas.openxmlformats.org/drawingml/2006/chartDrawing">
    <cdr:from>
      <cdr:x>0.94823</cdr:x>
      <cdr:y>0.64063</cdr:y>
    </cdr:from>
    <cdr:to>
      <cdr:x>0.96122</cdr:x>
      <cdr:y>0.72113</cdr:y>
    </cdr:to>
    <cdr:cxnSp macro="">
      <cdr:nvCxnSpPr>
        <cdr:cNvPr id="3" name="直線矢印コネクタ 2">
          <a:extLst xmlns:a="http://schemas.openxmlformats.org/drawingml/2006/main">
            <a:ext uri="{FF2B5EF4-FFF2-40B4-BE49-F238E27FC236}">
              <a16:creationId xmlns:a16="http://schemas.microsoft.com/office/drawing/2014/main" id="{C4257918-DB30-4959-9664-1FCDE0692B9C}"/>
            </a:ext>
          </a:extLst>
        </cdr:cNvPr>
        <cdr:cNvCxnSpPr/>
      </cdr:nvCxnSpPr>
      <cdr:spPr>
        <a:xfrm xmlns:a="http://schemas.openxmlformats.org/drawingml/2006/main" flipV="1">
          <a:off x="8408781" y="1476164"/>
          <a:ext cx="115215" cy="18550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0.93235</cdr:x>
      <cdr:y>0.32734</cdr:y>
    </cdr:from>
    <cdr:to>
      <cdr:x>0.94679</cdr:x>
      <cdr:y>0.45234</cdr:y>
    </cdr:to>
    <cdr:cxnSp macro="">
      <cdr:nvCxnSpPr>
        <cdr:cNvPr id="6" name="直線矢印コネクタ 5">
          <a:extLst xmlns:a="http://schemas.openxmlformats.org/drawingml/2006/main">
            <a:ext uri="{FF2B5EF4-FFF2-40B4-BE49-F238E27FC236}">
              <a16:creationId xmlns:a16="http://schemas.microsoft.com/office/drawing/2014/main" id="{36396D2C-11B0-4788-B768-EA162913A9BE}"/>
            </a:ext>
          </a:extLst>
        </cdr:cNvPr>
        <cdr:cNvCxnSpPr/>
      </cdr:nvCxnSpPr>
      <cdr:spPr>
        <a:xfrm xmlns:a="http://schemas.openxmlformats.org/drawingml/2006/main">
          <a:off x="9133926" y="754277"/>
          <a:ext cx="141521" cy="288032"/>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0.96858</cdr:x>
      <cdr:y>0.26484</cdr:y>
    </cdr:from>
    <cdr:to>
      <cdr:x>0.9734</cdr:x>
      <cdr:y>0.3795</cdr:y>
    </cdr:to>
    <cdr:cxnSp macro="">
      <cdr:nvCxnSpPr>
        <cdr:cNvPr id="7" name="直線矢印コネクタ 6">
          <a:extLst xmlns:a="http://schemas.openxmlformats.org/drawingml/2006/main">
            <a:ext uri="{FF2B5EF4-FFF2-40B4-BE49-F238E27FC236}">
              <a16:creationId xmlns:a16="http://schemas.microsoft.com/office/drawing/2014/main" id="{82BC41E1-1947-4055-B397-2FB94F9E7D80}"/>
            </a:ext>
          </a:extLst>
        </cdr:cNvPr>
        <cdr:cNvCxnSpPr/>
      </cdr:nvCxnSpPr>
      <cdr:spPr>
        <a:xfrm xmlns:a="http://schemas.openxmlformats.org/drawingml/2006/main" flipH="1">
          <a:off x="9365380" y="610261"/>
          <a:ext cx="46576" cy="26420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0.34558</cdr:x>
      <cdr:y>0.40506</cdr:y>
    </cdr:from>
    <cdr:to>
      <cdr:x>0.67954</cdr:x>
      <cdr:y>0.49597</cdr:y>
    </cdr:to>
    <cdr:sp macro="" textlink="">
      <cdr:nvSpPr>
        <cdr:cNvPr id="2" name="テキスト ボックス 1"/>
        <cdr:cNvSpPr txBox="1"/>
      </cdr:nvSpPr>
      <cdr:spPr>
        <a:xfrm xmlns:a="http://schemas.openxmlformats.org/drawingml/2006/main">
          <a:off x="3033731" y="962526"/>
          <a:ext cx="2931689"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t>パートタイム（短時間勤務など）の社員・職員</a:t>
          </a:r>
        </a:p>
      </cdr:txBody>
    </cdr:sp>
  </cdr:relSizeAnchor>
  <cdr:relSizeAnchor xmlns:cdr="http://schemas.openxmlformats.org/drawingml/2006/chartDrawing">
    <cdr:from>
      <cdr:x>0.75681</cdr:x>
      <cdr:y>0.40506</cdr:y>
    </cdr:from>
    <cdr:to>
      <cdr:x>0.9132</cdr:x>
      <cdr:y>0.61718</cdr:y>
    </cdr:to>
    <cdr:sp macro="" textlink="">
      <cdr:nvSpPr>
        <cdr:cNvPr id="5" name="テキスト ボックス 4"/>
        <cdr:cNvSpPr txBox="1"/>
      </cdr:nvSpPr>
      <cdr:spPr>
        <a:xfrm xmlns:a="http://schemas.openxmlformats.org/drawingml/2006/main">
          <a:off x="6643710" y="962526"/>
          <a:ext cx="1372913"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dirty="0"/>
            <a:t>自営業・個人事業主・フリーランス（家族従業者を含む）</a:t>
          </a:r>
        </a:p>
      </cdr:txBody>
    </cdr:sp>
  </cdr:relSizeAnchor>
  <cdr:relSizeAnchor xmlns:cdr="http://schemas.openxmlformats.org/drawingml/2006/chartDrawing">
    <cdr:from>
      <cdr:x>0.87417</cdr:x>
      <cdr:y>0.14413</cdr:y>
    </cdr:from>
    <cdr:to>
      <cdr:x>0.93177</cdr:x>
      <cdr:y>0.25766</cdr:y>
    </cdr:to>
    <cdr:sp macro="" textlink="">
      <cdr:nvSpPr>
        <cdr:cNvPr id="11" name="テキスト ボックス 10"/>
        <cdr:cNvSpPr txBox="1"/>
      </cdr:nvSpPr>
      <cdr:spPr>
        <a:xfrm xmlns:a="http://schemas.openxmlformats.org/drawingml/2006/main">
          <a:off x="8564009" y="332101"/>
          <a:ext cx="564257" cy="261610"/>
        </a:xfrm>
        <a:prstGeom xmlns:a="http://schemas.openxmlformats.org/drawingml/2006/main" prst="rect">
          <a:avLst/>
        </a:prstGeom>
      </cdr:spPr>
      <cdr:txBody>
        <a:bodyPr xmlns:a="http://schemas.openxmlformats.org/drawingml/2006/main" vertOverflow="clip" wrap="none" lIns="0" rIns="0" rtlCol="0">
          <a:spAutoFit/>
        </a:bodyPr>
        <a:lstStyle xmlns:a="http://schemas.openxmlformats.org/drawingml/2006/main"/>
        <a:p xmlns:a="http://schemas.openxmlformats.org/drawingml/2006/main">
          <a:r>
            <a:rPr lang="ja-JP" altLang="en-US" sz="1100" dirty="0"/>
            <a:t>在宅就労</a:t>
          </a:r>
        </a:p>
      </cdr:txBody>
    </cdr:sp>
  </cdr:relSizeAnchor>
  <cdr:relSizeAnchor xmlns:cdr="http://schemas.openxmlformats.org/drawingml/2006/chartDrawing">
    <cdr:from>
      <cdr:x>0.95151</cdr:x>
      <cdr:y>0.10449</cdr:y>
    </cdr:from>
    <cdr:to>
      <cdr:x>0.99528</cdr:x>
      <cdr:y>0.21803</cdr:y>
    </cdr:to>
    <cdr:sp macro="" textlink="">
      <cdr:nvSpPr>
        <cdr:cNvPr id="12" name="テキスト ボックス 11"/>
        <cdr:cNvSpPr txBox="1"/>
      </cdr:nvSpPr>
      <cdr:spPr>
        <a:xfrm xmlns:a="http://schemas.openxmlformats.org/drawingml/2006/main">
          <a:off x="9200359" y="240779"/>
          <a:ext cx="423193" cy="261610"/>
        </a:xfrm>
        <a:prstGeom xmlns:a="http://schemas.openxmlformats.org/drawingml/2006/main" prst="rect">
          <a:avLst/>
        </a:prstGeom>
      </cdr:spPr>
      <cdr:txBody>
        <a:bodyPr xmlns:a="http://schemas.openxmlformats.org/drawingml/2006/main" vertOverflow="clip" wrap="none" lIns="0" rIns="0" rtlCol="0">
          <a:spAutoFit/>
        </a:bodyPr>
        <a:lstStyle xmlns:a="http://schemas.openxmlformats.org/drawingml/2006/main"/>
        <a:p xmlns:a="http://schemas.openxmlformats.org/drawingml/2006/main">
          <a:r>
            <a:rPr lang="ja-JP" altLang="en-US" sz="1100" dirty="0"/>
            <a:t>無回答</a:t>
          </a:r>
        </a:p>
      </cdr:txBody>
    </cdr:sp>
  </cdr:relSizeAnchor>
  <cdr:relSizeAnchor xmlns:cdr="http://schemas.openxmlformats.org/drawingml/2006/chartDrawing">
    <cdr:from>
      <cdr:x>0.87929</cdr:x>
      <cdr:y>0.70449</cdr:y>
    </cdr:from>
    <cdr:to>
      <cdr:x>0.9219</cdr:x>
      <cdr:y>0.81803</cdr:y>
    </cdr:to>
    <cdr:sp macro="" textlink="">
      <cdr:nvSpPr>
        <cdr:cNvPr id="4" name="テキスト ボックス 3"/>
        <cdr:cNvSpPr txBox="1"/>
      </cdr:nvSpPr>
      <cdr:spPr>
        <a:xfrm xmlns:a="http://schemas.openxmlformats.org/drawingml/2006/main">
          <a:off x="8502033" y="1623336"/>
          <a:ext cx="411972" cy="261610"/>
        </a:xfrm>
        <a:prstGeom xmlns:a="http://schemas.openxmlformats.org/drawingml/2006/main" prst="rect">
          <a:avLst/>
        </a:prstGeom>
      </cdr:spPr>
      <cdr:txBody>
        <a:bodyPr xmlns:a="http://schemas.openxmlformats.org/drawingml/2006/main" vertOverflow="clip" wrap="none" lIns="0" rIns="0" rtlCol="0">
          <a:spAutoFit/>
        </a:bodyPr>
        <a:lstStyle xmlns:a="http://schemas.openxmlformats.org/drawingml/2006/main"/>
        <a:p xmlns:a="http://schemas.openxmlformats.org/drawingml/2006/main">
          <a:r>
            <a:rPr lang="ja-JP" altLang="en-US" sz="1100" dirty="0"/>
            <a:t>その他</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9434B02-AC25-454D-89DF-A43D6B4513B0}" type="datetimeFigureOut">
              <a:rPr kumimoji="1" lang="ja-JP" altLang="en-US" smtClean="0"/>
              <a:t>2019/8/20</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2250" y="811213"/>
            <a:ext cx="7200900"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0567">
              <a:defRPr/>
            </a:pPr>
            <a:fld id="{284C97A7-1F3F-4E66-8E80-4C266C1D86EA}" type="slidenum">
              <a:rPr lang="en-US" altLang="ja-JP">
                <a:solidFill>
                  <a:prstClr val="black"/>
                </a:solidFill>
                <a:latin typeface="Calibri"/>
                <a:ea typeface="ＭＳ Ｐゴシック" panose="020B0600070205080204" pitchFamily="50" charset="-128"/>
              </a:rPr>
              <a:pPr defTabSz="920567">
                <a:defRPr/>
              </a:pPr>
              <a:t>11</a:t>
            </a:fld>
            <a:endParaRPr lang="en-US" altLang="ja-JP" dirty="0">
              <a:solidFill>
                <a:prstClr val="black"/>
              </a:solidFill>
              <a:latin typeface="Calibri"/>
              <a:ea typeface="ＭＳ Ｐゴシック" panose="020B0600070205080204" pitchFamily="50" charset="-128"/>
            </a:endParaRPr>
          </a:p>
        </p:txBody>
      </p:sp>
      <p:sp>
        <p:nvSpPr>
          <p:cNvPr id="6" name="フッター プレースホルダー 5"/>
          <p:cNvSpPr>
            <a:spLocks noGrp="1"/>
          </p:cNvSpPr>
          <p:nvPr>
            <p:ph type="ftr" sz="quarter" idx="11"/>
          </p:nvPr>
        </p:nvSpPr>
        <p:spPr/>
        <p:txBody>
          <a:bodyPr/>
          <a:lstStyle/>
          <a:p>
            <a:pPr defTabSz="921898">
              <a:defRPr/>
            </a:pPr>
            <a:r>
              <a:rPr lang="en-US" altLang="ja-JP">
                <a:solidFill>
                  <a:prstClr val="black"/>
                </a:solidFill>
                <a:latin typeface="Calibri"/>
                <a:ea typeface="ＭＳ Ｐゴシック" panose="020B0600070205080204" pitchFamily="50" charset="-128"/>
              </a:rPr>
              <a:t>1</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7635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3663" y="746125"/>
            <a:ext cx="6621462"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23592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3663" y="746125"/>
            <a:ext cx="6621462"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17228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806450"/>
            <a:ext cx="7142163" cy="4017963"/>
          </a:xfrm>
        </p:spPr>
      </p:sp>
      <p:sp>
        <p:nvSpPr>
          <p:cNvPr id="3" name="ノート プレースホルダー 2"/>
          <p:cNvSpPr>
            <a:spLocks noGrp="1"/>
          </p:cNvSpPr>
          <p:nvPr>
            <p:ph type="body" idx="1"/>
          </p:nvPr>
        </p:nvSpPr>
        <p:spPr/>
        <p:txBody>
          <a:bodyPr/>
          <a:lstStyle/>
          <a:p>
            <a:endParaRPr kumimoji="1" lang="ja-JP" altLang="en-US" dirty="0">
              <a:solidFill>
                <a:srgbClr val="FF0000"/>
              </a:solidFill>
            </a:endParaRPr>
          </a:p>
        </p:txBody>
      </p:sp>
    </p:spTree>
    <p:extLst>
      <p:ext uri="{BB962C8B-B14F-4D97-AF65-F5344CB8AC3E}">
        <p14:creationId xmlns:p14="http://schemas.microsoft.com/office/powerpoint/2010/main" val="245114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5B9738-807F-415C-AD78-6F8F4509370E}"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CFFC521-1361-4022-8A19-79E7BDBAE7BD}"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381130-64B1-40F8-A829-A84583A1DF0B}"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1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F54BFD0E-1B7B-46D6-8A9F-ABD5664D3D2F}"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endParaRPr lang="ja-JP" altLang="en-US" dirty="0">
              <a:solidFill>
                <a:prstClr val="black">
                  <a:tint val="75000"/>
                </a:prstClr>
              </a:solidFill>
            </a:endParaRPr>
          </a:p>
        </p:txBody>
      </p:sp>
    </p:spTree>
    <p:extLst>
      <p:ext uri="{BB962C8B-B14F-4D97-AF65-F5344CB8AC3E}">
        <p14:creationId xmlns:p14="http://schemas.microsoft.com/office/powerpoint/2010/main" val="1534864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A226A09-9E4A-4D25-A77B-FE89B606FC41}"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6609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36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973474F-5B78-4EDA-AE0E-748AC0FD6A9C}"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2107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3"/>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3"/>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D4CFBB1-DE1B-4E65-943B-48FF75ECAFBF}"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5835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041A3473-FF08-4011-A091-C5F6709D8284}"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1529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9F6AB66-3295-4644-9FEB-5222EB952C32}"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8060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F14E41A-9B56-4F95-AB7B-A3B8952277D3}"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271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8B69E6D-0906-48FD-AE7E-A006DE277B42}"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1846" b="1"/>
            </a:lvl1pPr>
          </a:lstStyle>
          <a:p>
            <a:r>
              <a:rPr kumimoji="1" lang="ja-JP" altLang="en-US"/>
              <a:t>マスタ タイトルの書式設定</a:t>
            </a:r>
          </a:p>
        </p:txBody>
      </p:sp>
      <p:sp>
        <p:nvSpPr>
          <p:cNvPr id="3" name="コンテンツ プレースホルダ 2"/>
          <p:cNvSpPr>
            <a:spLocks noGrp="1"/>
          </p:cNvSpPr>
          <p:nvPr>
            <p:ph idx="1"/>
          </p:nvPr>
        </p:nvSpPr>
        <p:spPr>
          <a:xfrm>
            <a:off x="4766735" y="273053"/>
            <a:ext cx="6815667"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3"/>
            <a:ext cx="4011084"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7C2E5E6-1816-4F28-B7CA-FC1B5E14B0C6}"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706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1846"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BE85FA31-3C5D-4289-B24A-D14BAC3E8C3E}"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5942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374542A-E20D-422E-AD0F-B11C7442E21B}"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8100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41"/>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98C0C52-558C-4BF3-81F7-E4269D7DAFFB}"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101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970C244-B795-492B-92A9-A4587CB18E92}"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DFE5A4B-1FE2-4909-A9C6-E3D1D4E582A1}" type="datetime1">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8A75D95-DB8D-4751-9CE8-AFF0DED4046B}" type="datetime1">
              <a:rPr kumimoji="1" lang="ja-JP" altLang="en-US" smtClean="0"/>
              <a:t>2019/8/20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1B97A45-FB9E-43D5-B0BE-446EDC59D45A}" type="datetime1">
              <a:rPr kumimoji="1" lang="ja-JP" altLang="en-US" smtClean="0"/>
              <a:t>2019/8/20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F58BDB-F081-4867-A617-E9860BEC9DB8}" type="datetime1">
              <a:rPr kumimoji="1" lang="ja-JP" altLang="en-US" smtClean="0"/>
              <a:t>2019/8/20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737600" y="6356409"/>
            <a:ext cx="2844800" cy="365125"/>
          </a:xfrm>
          <a:prstGeom prst="rect">
            <a:avLst/>
          </a:prstGeom>
        </p:spPr>
        <p:txBody>
          <a:bodyPr/>
          <a:lstStyle>
            <a:lvl1pPr>
              <a:defRPr>
                <a:latin typeface="+mn-lt"/>
              </a:defRPr>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41850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56A2C3-D371-414E-83B2-071D0006BD31}" type="datetime1">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98FA31-5A65-41CE-8FC3-0F7F93243208}" type="datetime1">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409"/>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AA784-1988-4C6F-A7E8-8B634E4DDC41}" type="datetime1">
              <a:rPr kumimoji="1" lang="ja-JP" altLang="en-US" smtClean="0"/>
              <a:t>2019/8/20</a:t>
            </a:fld>
            <a:endParaRPr kumimoji="1" lang="ja-JP" altLang="en-US"/>
          </a:p>
        </p:txBody>
      </p:sp>
      <p:sp>
        <p:nvSpPr>
          <p:cNvPr id="5" name="フッター プレースホルダー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4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fld id="{1EFC3086-F34E-4E23-80A9-A52D6E194F3F}"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a:fld id="{32927FFD-3D24-4EC2-AEC8-E83A8D96C0AC}"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4287963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0.pn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テーマ④　仕事と生活の調和（ワーク・ライフ・バランス）</a:t>
            </a:r>
          </a:p>
        </p:txBody>
      </p:sp>
      <p:sp>
        <p:nvSpPr>
          <p:cNvPr id="2" name="スライド番号プレースホルダー 1"/>
          <p:cNvSpPr>
            <a:spLocks noGrp="1"/>
          </p:cNvSpPr>
          <p:nvPr>
            <p:ph type="sldNum" sz="quarter" idx="12"/>
          </p:nvPr>
        </p:nvSpPr>
        <p:spPr>
          <a:xfrm>
            <a:off x="9347200" y="6514466"/>
            <a:ext cx="2844800" cy="365125"/>
          </a:xfrm>
        </p:spPr>
        <p:txBody>
          <a:bodyPr/>
          <a:lstStyle/>
          <a:p>
            <a:pPr algn="r"/>
            <a:r>
              <a:rPr lang="en-US" altLang="ja-JP" sz="1200" b="1" dirty="0"/>
              <a:t>49</a:t>
            </a:r>
            <a:endParaRPr lang="ja-JP" altLang="en-US" sz="1200" b="1" dirty="0"/>
          </a:p>
        </p:txBody>
      </p:sp>
    </p:spTree>
    <p:extLst>
      <p:ext uri="{BB962C8B-B14F-4D97-AF65-F5344CB8AC3E}">
        <p14:creationId xmlns:p14="http://schemas.microsoft.com/office/powerpoint/2010/main" val="315421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A944AD58-B46A-4F49-924E-2B3792F288F0}"/>
              </a:ext>
            </a:extLst>
          </p:cNvPr>
          <p:cNvSpPr txBox="1"/>
          <p:nvPr/>
        </p:nvSpPr>
        <p:spPr>
          <a:xfrm>
            <a:off x="1806291" y="1500993"/>
            <a:ext cx="689309" cy="710808"/>
          </a:xfrm>
          <a:prstGeom prst="rect">
            <a:avLst/>
          </a:prstGeom>
        </p:spPr>
        <p:txBody>
          <a:bodyPr vert="horz" wrap="square" lIns="0" tIns="12673" rIns="0" bIns="0" rtlCol="0">
            <a:spAutoFit/>
          </a:bodyPr>
          <a:lstStyle/>
          <a:p>
            <a:pPr marL="11521">
              <a:spcBef>
                <a:spcPts val="100"/>
              </a:spcBef>
            </a:pPr>
            <a:r>
              <a:rPr sz="4536" dirty="0">
                <a:solidFill>
                  <a:srgbClr val="231F20"/>
                </a:solidFill>
                <a:latin typeface="HGMaruGothicMPRO" panose="020F0600000000000000" pitchFamily="34" charset="-128"/>
                <a:ea typeface="HGMaruGothicMPRO" panose="020F0600000000000000" pitchFamily="34" charset="-128"/>
                <a:cs typeface="A-OTF Shin Maru Go Pro"/>
              </a:rPr>
              <a:t>夫</a:t>
            </a:r>
            <a:endParaRPr sz="2359" dirty="0">
              <a:latin typeface="HGMaruGothicMPRO" panose="020F0600000000000000" pitchFamily="34" charset="-128"/>
              <a:ea typeface="HGMaruGothicMPRO" panose="020F0600000000000000" pitchFamily="34" charset="-128"/>
              <a:cs typeface="ShinMGoPro-Medium"/>
            </a:endParaRPr>
          </a:p>
        </p:txBody>
      </p:sp>
      <p:sp>
        <p:nvSpPr>
          <p:cNvPr id="16" name="object 16">
            <a:extLst>
              <a:ext uri="{FF2B5EF4-FFF2-40B4-BE49-F238E27FC236}">
                <a16:creationId xmlns:a16="http://schemas.microsoft.com/office/drawing/2014/main" id="{DC36BB50-673C-9346-8139-D725F19F869E}"/>
              </a:ext>
            </a:extLst>
          </p:cNvPr>
          <p:cNvSpPr/>
          <p:nvPr/>
        </p:nvSpPr>
        <p:spPr>
          <a:xfrm>
            <a:off x="1921232" y="4274502"/>
            <a:ext cx="1607339" cy="1769981"/>
          </a:xfrm>
          <a:prstGeom prst="rect">
            <a:avLst/>
          </a:prstGeom>
          <a:blipFill>
            <a:blip r:embed="rId2"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pic>
        <p:nvPicPr>
          <p:cNvPr id="19" name="図 18">
            <a:extLst>
              <a:ext uri="{FF2B5EF4-FFF2-40B4-BE49-F238E27FC236}">
                <a16:creationId xmlns:a16="http://schemas.microsoft.com/office/drawing/2014/main" id="{80BA5A49-FA87-5C45-AEAF-54F88067D8E9}"/>
              </a:ext>
            </a:extLst>
          </p:cNvPr>
          <p:cNvPicPr>
            <a:picLocks noChangeAspect="1"/>
          </p:cNvPicPr>
          <p:nvPr/>
        </p:nvPicPr>
        <p:blipFill>
          <a:blip r:embed="rId3">
            <a:alphaModFix/>
          </a:blip>
          <a:stretch>
            <a:fillRect/>
          </a:stretch>
        </p:blipFill>
        <p:spPr>
          <a:xfrm>
            <a:off x="3835971" y="2628386"/>
            <a:ext cx="6392889" cy="3494152"/>
          </a:xfrm>
          <a:prstGeom prst="rect">
            <a:avLst/>
          </a:prstGeom>
        </p:spPr>
      </p:pic>
      <p:sp>
        <p:nvSpPr>
          <p:cNvPr id="7" name="正方形/長方形 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bject 4">
            <a:extLst>
              <a:ext uri="{FF2B5EF4-FFF2-40B4-BE49-F238E27FC236}">
                <a16:creationId xmlns:a16="http://schemas.microsoft.com/office/drawing/2014/main" id="{D8BED487-97C5-E74B-A359-983D99014D84}"/>
              </a:ext>
            </a:extLst>
          </p:cNvPr>
          <p:cNvSpPr txBox="1">
            <a:spLocks/>
          </p:cNvSpPr>
          <p:nvPr/>
        </p:nvSpPr>
        <p:spPr>
          <a:xfrm>
            <a:off x="191344" y="85187"/>
            <a:ext cx="5994542" cy="384456"/>
          </a:xfrm>
          <a:prstGeom prst="rect">
            <a:avLst/>
          </a:prstGeom>
        </p:spPr>
        <p:txBody>
          <a:bodyPr vert="horz" wrap="square" lIns="0" tIns="14978"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521">
              <a:lnSpc>
                <a:spcPct val="100000"/>
              </a:lnSpc>
              <a:spcBef>
                <a:spcPts val="118"/>
              </a:spcBef>
            </a:pPr>
            <a:r>
              <a:rPr lang="ja-JP" altLang="en-US" sz="2400" b="1" dirty="0">
                <a:latin typeface="HGMaruGothicMPRO" panose="020F0600000000000000" pitchFamily="34" charset="-128"/>
                <a:ea typeface="HGMaruGothicMPRO" panose="020F0600000000000000" pitchFamily="34" charset="-128"/>
                <a:cs typeface="ShinMGoPro-DeBold"/>
              </a:rPr>
              <a:t>妊娠・出産・育児に関する制度</a:t>
            </a:r>
            <a:endParaRPr lang="ja-JP" altLang="en-US" sz="2400" dirty="0">
              <a:latin typeface="HGMaruGothicMPRO" panose="020F0600000000000000" pitchFamily="34" charset="-128"/>
              <a:ea typeface="HGMaruGothicMPRO" panose="020F0600000000000000" pitchFamily="34" charset="-128"/>
              <a:cs typeface="ShinMGoPro-DeBold"/>
            </a:endParaRPr>
          </a:p>
        </p:txBody>
      </p:sp>
      <p:sp>
        <p:nvSpPr>
          <p:cNvPr id="10"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58</a:t>
            </a:r>
            <a:endParaRPr lang="ja-JP" altLang="en-US" sz="1200" b="1" dirty="0"/>
          </a:p>
        </p:txBody>
      </p:sp>
    </p:spTree>
    <p:extLst>
      <p:ext uri="{BB962C8B-B14F-4D97-AF65-F5344CB8AC3E}">
        <p14:creationId xmlns:p14="http://schemas.microsoft.com/office/powerpoint/2010/main" val="352345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F7B3AFD-0F66-B741-9CF0-39976BEA5AF5}"/>
              </a:ext>
            </a:extLst>
          </p:cNvPr>
          <p:cNvSpPr txBox="1">
            <a:spLocks/>
          </p:cNvSpPr>
          <p:nvPr/>
        </p:nvSpPr>
        <p:spPr>
          <a:xfrm>
            <a:off x="2083888" y="1383004"/>
            <a:ext cx="8279376" cy="1395850"/>
          </a:xfrm>
          <a:prstGeom prst="rect">
            <a:avLst/>
          </a:prstGeom>
        </p:spPr>
        <p:txBody>
          <a:bodyPr vert="horz" wrap="square" lIns="0" tIns="10369"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521" marR="4609" algn="just">
              <a:lnSpc>
                <a:spcPct val="135000"/>
              </a:lnSpc>
              <a:spcBef>
                <a:spcPts val="82"/>
              </a:spcBef>
            </a:pPr>
            <a:r>
              <a:rPr lang="ja-JP" altLang="en-US" sz="2223" b="1">
                <a:latin typeface="HGMaruGothicMPRO" panose="020F0600000000000000" pitchFamily="34" charset="-128"/>
                <a:ea typeface="HGMaruGothicMPRO" panose="020F0600000000000000" pitchFamily="34" charset="-128"/>
                <a:cs typeface="ShinMGoPro-Medium"/>
              </a:rPr>
              <a:t>　これらのマーク、見たことがありますか？ いずれも厚生労働大臣が認定した企業にのみ与えられるものです。このマークが女性の働きやすい企業選びの参考になります。</a:t>
            </a:r>
            <a:endParaRPr lang="ja-JP" altLang="en-US" sz="2223">
              <a:latin typeface="HGMaruGothicMPRO" panose="020F0600000000000000" pitchFamily="34" charset="-128"/>
              <a:ea typeface="HGMaruGothicMPRO" panose="020F0600000000000000" pitchFamily="34" charset="-128"/>
              <a:cs typeface="ShinMGoPro-Medium"/>
            </a:endParaRPr>
          </a:p>
        </p:txBody>
      </p:sp>
      <p:sp>
        <p:nvSpPr>
          <p:cNvPr id="5" name="object 5">
            <a:extLst>
              <a:ext uri="{FF2B5EF4-FFF2-40B4-BE49-F238E27FC236}">
                <a16:creationId xmlns:a16="http://schemas.microsoft.com/office/drawing/2014/main" id="{127D0E56-E8B9-F843-B237-3575D3E9CC99}"/>
              </a:ext>
            </a:extLst>
          </p:cNvPr>
          <p:cNvSpPr txBox="1"/>
          <p:nvPr/>
        </p:nvSpPr>
        <p:spPr>
          <a:xfrm>
            <a:off x="6449407" y="5253097"/>
            <a:ext cx="2843435" cy="442892"/>
          </a:xfrm>
          <a:prstGeom prst="rect">
            <a:avLst/>
          </a:prstGeom>
          <a:ln w="15748">
            <a:solidFill>
              <a:srgbClr val="231F20"/>
            </a:solidFill>
          </a:ln>
        </p:spPr>
        <p:txBody>
          <a:bodyPr vert="horz" wrap="square" lIns="0" tIns="69127" rIns="0" bIns="65317" rtlCol="0">
            <a:spAutoFit/>
          </a:bodyPr>
          <a:lstStyle/>
          <a:p>
            <a:pPr marL="521345">
              <a:spcBef>
                <a:spcPts val="544"/>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くるみんマーク</a:t>
            </a:r>
            <a:endParaRPr sz="1996" dirty="0">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3D88C98E-5C19-FF48-93F9-88EB5290594B}"/>
              </a:ext>
            </a:extLst>
          </p:cNvPr>
          <p:cNvSpPr/>
          <p:nvPr/>
        </p:nvSpPr>
        <p:spPr>
          <a:xfrm>
            <a:off x="6296939" y="3400576"/>
            <a:ext cx="1445133" cy="1575710"/>
          </a:xfrm>
          <a:prstGeom prst="rect">
            <a:avLst/>
          </a:prstGeom>
          <a:blipFill>
            <a:blip r:embed="rId2"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grpSp>
        <p:nvGrpSpPr>
          <p:cNvPr id="26" name="グループ化 25">
            <a:extLst>
              <a:ext uri="{FF2B5EF4-FFF2-40B4-BE49-F238E27FC236}">
                <a16:creationId xmlns:a16="http://schemas.microsoft.com/office/drawing/2014/main" id="{FCEB90A3-5158-BB4D-BDDD-68E3DB186B10}"/>
              </a:ext>
            </a:extLst>
          </p:cNvPr>
          <p:cNvGrpSpPr/>
          <p:nvPr/>
        </p:nvGrpSpPr>
        <p:grpSpPr>
          <a:xfrm>
            <a:off x="8113738" y="3419510"/>
            <a:ext cx="1313910" cy="1512525"/>
            <a:chOff x="7570088" y="3769375"/>
            <a:chExt cx="1448343" cy="1667279"/>
          </a:xfrm>
        </p:grpSpPr>
        <p:sp>
          <p:nvSpPr>
            <p:cNvPr id="7" name="object 7">
              <a:extLst>
                <a:ext uri="{FF2B5EF4-FFF2-40B4-BE49-F238E27FC236}">
                  <a16:creationId xmlns:a16="http://schemas.microsoft.com/office/drawing/2014/main" id="{4603AB30-E8FF-0F44-9208-253DB7A9DE3E}"/>
                </a:ext>
              </a:extLst>
            </p:cNvPr>
            <p:cNvSpPr/>
            <p:nvPr/>
          </p:nvSpPr>
          <p:spPr>
            <a:xfrm>
              <a:off x="7570088" y="4273957"/>
              <a:ext cx="1143635" cy="744855"/>
            </a:xfrm>
            <a:custGeom>
              <a:avLst/>
              <a:gdLst/>
              <a:ahLst/>
              <a:cxnLst/>
              <a:rect l="l" t="t" r="r" b="b"/>
              <a:pathLst>
                <a:path w="1143634" h="744854">
                  <a:moveTo>
                    <a:pt x="1108389" y="455612"/>
                  </a:moveTo>
                  <a:lnTo>
                    <a:pt x="1086164" y="251142"/>
                  </a:lnTo>
                  <a:lnTo>
                    <a:pt x="506091" y="26670"/>
                  </a:lnTo>
                  <a:lnTo>
                    <a:pt x="368822" y="87518"/>
                  </a:lnTo>
                  <a:lnTo>
                    <a:pt x="271902" y="105022"/>
                  </a:lnTo>
                  <a:lnTo>
                    <a:pt x="169283" y="76683"/>
                  </a:lnTo>
                  <a:lnTo>
                    <a:pt x="14919" y="0"/>
                  </a:lnTo>
                  <a:lnTo>
                    <a:pt x="3248" y="37008"/>
                  </a:lnTo>
                  <a:lnTo>
                    <a:pt x="4063" y="93341"/>
                  </a:lnTo>
                  <a:lnTo>
                    <a:pt x="29686" y="132302"/>
                  </a:lnTo>
                  <a:lnTo>
                    <a:pt x="71235" y="161340"/>
                  </a:lnTo>
                  <a:lnTo>
                    <a:pt x="119829" y="187904"/>
                  </a:lnTo>
                  <a:lnTo>
                    <a:pt x="143993" y="202586"/>
                  </a:lnTo>
                  <a:lnTo>
                    <a:pt x="186503" y="239404"/>
                  </a:lnTo>
                  <a:lnTo>
                    <a:pt x="213854" y="292371"/>
                  </a:lnTo>
                  <a:lnTo>
                    <a:pt x="219070" y="327238"/>
                  </a:lnTo>
                  <a:lnTo>
                    <a:pt x="217166" y="368935"/>
                  </a:lnTo>
                  <a:lnTo>
                    <a:pt x="214183" y="422442"/>
                  </a:lnTo>
                  <a:lnTo>
                    <a:pt x="219045" y="471107"/>
                  </a:lnTo>
                  <a:lnTo>
                    <a:pt x="230925" y="514856"/>
                  </a:lnTo>
                  <a:lnTo>
                    <a:pt x="249000" y="553618"/>
                  </a:lnTo>
                  <a:lnTo>
                    <a:pt x="272444" y="587319"/>
                  </a:lnTo>
                  <a:lnTo>
                    <a:pt x="300431" y="615886"/>
                  </a:lnTo>
                  <a:lnTo>
                    <a:pt x="332137" y="639248"/>
                  </a:lnTo>
                  <a:lnTo>
                    <a:pt x="366736" y="657331"/>
                  </a:lnTo>
                  <a:lnTo>
                    <a:pt x="403403" y="670063"/>
                  </a:lnTo>
                  <a:lnTo>
                    <a:pt x="441314" y="677371"/>
                  </a:lnTo>
                  <a:lnTo>
                    <a:pt x="479642" y="679183"/>
                  </a:lnTo>
                  <a:lnTo>
                    <a:pt x="517562" y="675425"/>
                  </a:lnTo>
                  <a:lnTo>
                    <a:pt x="554250" y="666026"/>
                  </a:lnTo>
                  <a:lnTo>
                    <a:pt x="617071" y="649018"/>
                  </a:lnTo>
                  <a:lnTo>
                    <a:pt x="671251" y="642879"/>
                  </a:lnTo>
                  <a:lnTo>
                    <a:pt x="718060" y="645584"/>
                  </a:lnTo>
                  <a:lnTo>
                    <a:pt x="758769" y="655113"/>
                  </a:lnTo>
                  <a:lnTo>
                    <a:pt x="794651" y="669442"/>
                  </a:lnTo>
                  <a:lnTo>
                    <a:pt x="857018" y="704413"/>
                  </a:lnTo>
                  <a:lnTo>
                    <a:pt x="886045" y="721009"/>
                  </a:lnTo>
                  <a:lnTo>
                    <a:pt x="915331" y="734318"/>
                  </a:lnTo>
                  <a:lnTo>
                    <a:pt x="946146" y="742315"/>
                  </a:lnTo>
                  <a:lnTo>
                    <a:pt x="957951" y="743412"/>
                  </a:lnTo>
                  <a:lnTo>
                    <a:pt x="968613" y="743856"/>
                  </a:lnTo>
                  <a:lnTo>
                    <a:pt x="978208" y="743688"/>
                  </a:lnTo>
                  <a:lnTo>
                    <a:pt x="986812" y="742950"/>
                  </a:lnTo>
                  <a:lnTo>
                    <a:pt x="985161" y="744080"/>
                  </a:lnTo>
                  <a:lnTo>
                    <a:pt x="983929" y="744537"/>
                  </a:lnTo>
                  <a:lnTo>
                    <a:pt x="1092558" y="725864"/>
                  </a:lnTo>
                  <a:lnTo>
                    <a:pt x="1141733" y="689543"/>
                  </a:lnTo>
                  <a:lnTo>
                    <a:pt x="1143120" y="608488"/>
                  </a:lnTo>
                  <a:lnTo>
                    <a:pt x="1108389" y="455612"/>
                  </a:lnTo>
                  <a:close/>
                </a:path>
              </a:pathLst>
            </a:custGeom>
            <a:ln w="50393">
              <a:solidFill>
                <a:srgbClr val="ED0677"/>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8E5D74BB-2DFA-4645-8212-47DB59D4E896}"/>
                </a:ext>
              </a:extLst>
            </p:cNvPr>
            <p:cNvSpPr/>
            <p:nvPr/>
          </p:nvSpPr>
          <p:spPr>
            <a:xfrm>
              <a:off x="7570088" y="4273961"/>
              <a:ext cx="1117600" cy="742315"/>
            </a:xfrm>
            <a:custGeom>
              <a:avLst/>
              <a:gdLst/>
              <a:ahLst/>
              <a:cxnLst/>
              <a:rect l="l" t="t" r="r" b="b"/>
              <a:pathLst>
                <a:path w="1117600" h="742314">
                  <a:moveTo>
                    <a:pt x="1075999" y="642867"/>
                  </a:moveTo>
                  <a:lnTo>
                    <a:pt x="671251" y="642867"/>
                  </a:lnTo>
                  <a:lnTo>
                    <a:pt x="718060" y="645574"/>
                  </a:lnTo>
                  <a:lnTo>
                    <a:pt x="758769" y="655105"/>
                  </a:lnTo>
                  <a:lnTo>
                    <a:pt x="794651" y="669436"/>
                  </a:lnTo>
                  <a:lnTo>
                    <a:pt x="826977" y="686545"/>
                  </a:lnTo>
                  <a:lnTo>
                    <a:pt x="857018" y="704410"/>
                  </a:lnTo>
                  <a:lnTo>
                    <a:pt x="886045" y="721008"/>
                  </a:lnTo>
                  <a:lnTo>
                    <a:pt x="915331" y="734317"/>
                  </a:lnTo>
                  <a:lnTo>
                    <a:pt x="946146" y="742315"/>
                  </a:lnTo>
                  <a:lnTo>
                    <a:pt x="996457" y="741292"/>
                  </a:lnTo>
                  <a:lnTo>
                    <a:pt x="1023282" y="726887"/>
                  </a:lnTo>
                  <a:lnTo>
                    <a:pt x="1036509" y="704770"/>
                  </a:lnTo>
                  <a:lnTo>
                    <a:pt x="1046025" y="680612"/>
                  </a:lnTo>
                  <a:lnTo>
                    <a:pt x="1061716" y="660082"/>
                  </a:lnTo>
                  <a:lnTo>
                    <a:pt x="1075180" y="644739"/>
                  </a:lnTo>
                  <a:lnTo>
                    <a:pt x="1075999" y="642867"/>
                  </a:lnTo>
                  <a:close/>
                </a:path>
                <a:path w="1117600" h="742314">
                  <a:moveTo>
                    <a:pt x="14919" y="0"/>
                  </a:moveTo>
                  <a:lnTo>
                    <a:pt x="3248" y="37008"/>
                  </a:lnTo>
                  <a:lnTo>
                    <a:pt x="0" y="67812"/>
                  </a:lnTo>
                  <a:lnTo>
                    <a:pt x="4063" y="93341"/>
                  </a:lnTo>
                  <a:lnTo>
                    <a:pt x="29686" y="132302"/>
                  </a:lnTo>
                  <a:lnTo>
                    <a:pt x="71235" y="161340"/>
                  </a:lnTo>
                  <a:lnTo>
                    <a:pt x="119829" y="187904"/>
                  </a:lnTo>
                  <a:lnTo>
                    <a:pt x="143993" y="202586"/>
                  </a:lnTo>
                  <a:lnTo>
                    <a:pt x="186503" y="239404"/>
                  </a:lnTo>
                  <a:lnTo>
                    <a:pt x="213854" y="292371"/>
                  </a:lnTo>
                  <a:lnTo>
                    <a:pt x="219070" y="327238"/>
                  </a:lnTo>
                  <a:lnTo>
                    <a:pt x="217166" y="368935"/>
                  </a:lnTo>
                  <a:lnTo>
                    <a:pt x="214183" y="422442"/>
                  </a:lnTo>
                  <a:lnTo>
                    <a:pt x="219045" y="471106"/>
                  </a:lnTo>
                  <a:lnTo>
                    <a:pt x="230925" y="514854"/>
                  </a:lnTo>
                  <a:lnTo>
                    <a:pt x="249000" y="553615"/>
                  </a:lnTo>
                  <a:lnTo>
                    <a:pt x="272444" y="587314"/>
                  </a:lnTo>
                  <a:lnTo>
                    <a:pt x="300431" y="615881"/>
                  </a:lnTo>
                  <a:lnTo>
                    <a:pt x="332137" y="639241"/>
                  </a:lnTo>
                  <a:lnTo>
                    <a:pt x="366736" y="657323"/>
                  </a:lnTo>
                  <a:lnTo>
                    <a:pt x="403403" y="670053"/>
                  </a:lnTo>
                  <a:lnTo>
                    <a:pt x="441314" y="677360"/>
                  </a:lnTo>
                  <a:lnTo>
                    <a:pt x="479642" y="679171"/>
                  </a:lnTo>
                  <a:lnTo>
                    <a:pt x="517562" y="675413"/>
                  </a:lnTo>
                  <a:lnTo>
                    <a:pt x="554250" y="666013"/>
                  </a:lnTo>
                  <a:lnTo>
                    <a:pt x="617071" y="649006"/>
                  </a:lnTo>
                  <a:lnTo>
                    <a:pt x="671251" y="642867"/>
                  </a:lnTo>
                  <a:lnTo>
                    <a:pt x="1075999" y="642867"/>
                  </a:lnTo>
                  <a:lnTo>
                    <a:pt x="1082513" y="627984"/>
                  </a:lnTo>
                  <a:lnTo>
                    <a:pt x="1085559" y="614500"/>
                  </a:lnTo>
                  <a:lnTo>
                    <a:pt x="1086164" y="608965"/>
                  </a:lnTo>
                  <a:lnTo>
                    <a:pt x="1117279" y="537845"/>
                  </a:lnTo>
                  <a:lnTo>
                    <a:pt x="1086164" y="251142"/>
                  </a:lnTo>
                  <a:lnTo>
                    <a:pt x="708542" y="105013"/>
                  </a:lnTo>
                  <a:lnTo>
                    <a:pt x="271902" y="105013"/>
                  </a:lnTo>
                  <a:lnTo>
                    <a:pt x="169283" y="76676"/>
                  </a:lnTo>
                  <a:lnTo>
                    <a:pt x="14919" y="0"/>
                  </a:lnTo>
                  <a:close/>
                </a:path>
                <a:path w="1117600" h="742314">
                  <a:moveTo>
                    <a:pt x="506091" y="26670"/>
                  </a:moveTo>
                  <a:lnTo>
                    <a:pt x="368822" y="87510"/>
                  </a:lnTo>
                  <a:lnTo>
                    <a:pt x="271902" y="105013"/>
                  </a:lnTo>
                  <a:lnTo>
                    <a:pt x="708542" y="105013"/>
                  </a:lnTo>
                  <a:lnTo>
                    <a:pt x="506091" y="26670"/>
                  </a:lnTo>
                  <a:close/>
                </a:path>
              </a:pathLst>
            </a:custGeom>
            <a:solidFill>
              <a:srgbClr val="ED0677"/>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80158F3-6169-BA49-9C8A-DA50CDEDCF92}"/>
                </a:ext>
              </a:extLst>
            </p:cNvPr>
            <p:cNvSpPr/>
            <p:nvPr/>
          </p:nvSpPr>
          <p:spPr>
            <a:xfrm>
              <a:off x="8521427" y="4723648"/>
              <a:ext cx="180340" cy="304800"/>
            </a:xfrm>
            <a:custGeom>
              <a:avLst/>
              <a:gdLst/>
              <a:ahLst/>
              <a:cxnLst/>
              <a:rect l="l" t="t" r="r" b="b"/>
              <a:pathLst>
                <a:path w="180340" h="304800">
                  <a:moveTo>
                    <a:pt x="0" y="192620"/>
                  </a:moveTo>
                  <a:lnTo>
                    <a:pt x="37829" y="246401"/>
                  </a:lnTo>
                  <a:lnTo>
                    <a:pt x="45931" y="280925"/>
                  </a:lnTo>
                  <a:lnTo>
                    <a:pt x="39585" y="299336"/>
                  </a:lnTo>
                  <a:lnTo>
                    <a:pt x="34074" y="304774"/>
                  </a:lnTo>
                  <a:lnTo>
                    <a:pt x="75148" y="303626"/>
                  </a:lnTo>
                  <a:lnTo>
                    <a:pt x="101496" y="293874"/>
                  </a:lnTo>
                  <a:lnTo>
                    <a:pt x="124508" y="267087"/>
                  </a:lnTo>
                  <a:lnTo>
                    <a:pt x="155574" y="214833"/>
                  </a:lnTo>
                  <a:lnTo>
                    <a:pt x="163565" y="193361"/>
                  </a:lnTo>
                  <a:lnTo>
                    <a:pt x="73898" y="193361"/>
                  </a:lnTo>
                  <a:lnTo>
                    <a:pt x="0" y="192620"/>
                  </a:lnTo>
                  <a:close/>
                </a:path>
                <a:path w="180340" h="304800">
                  <a:moveTo>
                    <a:pt x="168909" y="0"/>
                  </a:moveTo>
                  <a:lnTo>
                    <a:pt x="142517" y="115109"/>
                  </a:lnTo>
                  <a:lnTo>
                    <a:pt x="116125" y="173543"/>
                  </a:lnTo>
                  <a:lnTo>
                    <a:pt x="73898" y="193361"/>
                  </a:lnTo>
                  <a:lnTo>
                    <a:pt x="163565" y="193361"/>
                  </a:lnTo>
                  <a:lnTo>
                    <a:pt x="174492" y="163999"/>
                  </a:lnTo>
                  <a:lnTo>
                    <a:pt x="180168" y="108369"/>
                  </a:lnTo>
                  <a:lnTo>
                    <a:pt x="176881" y="52262"/>
                  </a:lnTo>
                  <a:lnTo>
                    <a:pt x="168909" y="0"/>
                  </a:lnTo>
                  <a:close/>
                </a:path>
              </a:pathLst>
            </a:custGeom>
            <a:solidFill>
              <a:srgbClr val="F599B1"/>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D3BDC733-0FB0-CC45-BD06-3767BB6B20D7}"/>
                </a:ext>
              </a:extLst>
            </p:cNvPr>
            <p:cNvSpPr/>
            <p:nvPr/>
          </p:nvSpPr>
          <p:spPr>
            <a:xfrm>
              <a:off x="8521429" y="4729570"/>
              <a:ext cx="157480" cy="288925"/>
            </a:xfrm>
            <a:custGeom>
              <a:avLst/>
              <a:gdLst/>
              <a:ahLst/>
              <a:cxnLst/>
              <a:rect l="l" t="t" r="r" b="b"/>
              <a:pathLst>
                <a:path w="157479" h="288925">
                  <a:moveTo>
                    <a:pt x="157048" y="0"/>
                  </a:moveTo>
                  <a:lnTo>
                    <a:pt x="137513" y="111687"/>
                  </a:lnTo>
                  <a:lnTo>
                    <a:pt x="114642" y="168365"/>
                  </a:lnTo>
                  <a:lnTo>
                    <a:pt x="73712" y="187535"/>
                  </a:lnTo>
                  <a:lnTo>
                    <a:pt x="0" y="186702"/>
                  </a:lnTo>
                  <a:lnTo>
                    <a:pt x="37597" y="238931"/>
                  </a:lnTo>
                  <a:lnTo>
                    <a:pt x="45188" y="270041"/>
                  </a:lnTo>
                  <a:lnTo>
                    <a:pt x="38331" y="285038"/>
                  </a:lnTo>
                  <a:lnTo>
                    <a:pt x="32588" y="288925"/>
                  </a:lnTo>
                </a:path>
              </a:pathLst>
            </a:custGeom>
            <a:ln w="25196">
              <a:solidFill>
                <a:srgbClr val="FFFFFF"/>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F4AADB7E-1CB5-714C-BA62-CBCD9FB850CB}"/>
                </a:ext>
              </a:extLst>
            </p:cNvPr>
            <p:cNvSpPr/>
            <p:nvPr/>
          </p:nvSpPr>
          <p:spPr>
            <a:xfrm>
              <a:off x="7936145" y="4157979"/>
              <a:ext cx="991235" cy="1146175"/>
            </a:xfrm>
            <a:custGeom>
              <a:avLst/>
              <a:gdLst/>
              <a:ahLst/>
              <a:cxnLst/>
              <a:rect l="l" t="t" r="r" b="b"/>
              <a:pathLst>
                <a:path w="991234" h="1146175">
                  <a:moveTo>
                    <a:pt x="0" y="0"/>
                  </a:moveTo>
                  <a:lnTo>
                    <a:pt x="35620" y="41797"/>
                  </a:lnTo>
                  <a:lnTo>
                    <a:pt x="67906" y="86423"/>
                  </a:lnTo>
                  <a:lnTo>
                    <a:pt x="86490" y="128575"/>
                  </a:lnTo>
                  <a:lnTo>
                    <a:pt x="99426" y="180222"/>
                  </a:lnTo>
                  <a:lnTo>
                    <a:pt x="106988" y="229444"/>
                  </a:lnTo>
                  <a:lnTo>
                    <a:pt x="109448" y="264325"/>
                  </a:lnTo>
                  <a:lnTo>
                    <a:pt x="105745" y="313360"/>
                  </a:lnTo>
                  <a:lnTo>
                    <a:pt x="96913" y="355124"/>
                  </a:lnTo>
                  <a:lnTo>
                    <a:pt x="86372" y="395893"/>
                  </a:lnTo>
                  <a:lnTo>
                    <a:pt x="77541" y="441948"/>
                  </a:lnTo>
                  <a:lnTo>
                    <a:pt x="73837" y="499567"/>
                  </a:lnTo>
                  <a:lnTo>
                    <a:pt x="80620" y="560723"/>
                  </a:lnTo>
                  <a:lnTo>
                    <a:pt x="98736" y="612702"/>
                  </a:lnTo>
                  <a:lnTo>
                    <a:pt x="124833" y="655816"/>
                  </a:lnTo>
                  <a:lnTo>
                    <a:pt x="155559" y="690381"/>
                  </a:lnTo>
                  <a:lnTo>
                    <a:pt x="187566" y="716709"/>
                  </a:lnTo>
                  <a:lnTo>
                    <a:pt x="217500" y="735114"/>
                  </a:lnTo>
                  <a:lnTo>
                    <a:pt x="214147" y="758744"/>
                  </a:lnTo>
                  <a:lnTo>
                    <a:pt x="212915" y="774663"/>
                  </a:lnTo>
                  <a:lnTo>
                    <a:pt x="213703" y="790108"/>
                  </a:lnTo>
                  <a:lnTo>
                    <a:pt x="216407" y="812317"/>
                  </a:lnTo>
                  <a:lnTo>
                    <a:pt x="179697" y="839073"/>
                  </a:lnTo>
                  <a:lnTo>
                    <a:pt x="150793" y="877250"/>
                  </a:lnTo>
                  <a:lnTo>
                    <a:pt x="131861" y="921836"/>
                  </a:lnTo>
                  <a:lnTo>
                    <a:pt x="125069" y="967816"/>
                  </a:lnTo>
                  <a:lnTo>
                    <a:pt x="132087" y="1018395"/>
                  </a:lnTo>
                  <a:lnTo>
                    <a:pt x="151489" y="1061888"/>
                  </a:lnTo>
                  <a:lnTo>
                    <a:pt x="180798" y="1097353"/>
                  </a:lnTo>
                  <a:lnTo>
                    <a:pt x="217538" y="1123849"/>
                  </a:lnTo>
                  <a:lnTo>
                    <a:pt x="259232" y="1140436"/>
                  </a:lnTo>
                  <a:lnTo>
                    <a:pt x="303402" y="1146174"/>
                  </a:lnTo>
                  <a:lnTo>
                    <a:pt x="352113" y="1139910"/>
                  </a:lnTo>
                  <a:lnTo>
                    <a:pt x="395613" y="1122164"/>
                  </a:lnTo>
                  <a:lnTo>
                    <a:pt x="432276" y="1094509"/>
                  </a:lnTo>
                  <a:lnTo>
                    <a:pt x="460476" y="1058518"/>
                  </a:lnTo>
                  <a:lnTo>
                    <a:pt x="478588" y="1015763"/>
                  </a:lnTo>
                  <a:lnTo>
                    <a:pt x="484987" y="967816"/>
                  </a:lnTo>
                  <a:lnTo>
                    <a:pt x="477430" y="914299"/>
                  </a:lnTo>
                  <a:lnTo>
                    <a:pt x="457402" y="870006"/>
                  </a:lnTo>
                  <a:lnTo>
                    <a:pt x="428867" y="835559"/>
                  </a:lnTo>
                  <a:lnTo>
                    <a:pt x="395787" y="811583"/>
                  </a:lnTo>
                  <a:lnTo>
                    <a:pt x="362127" y="798702"/>
                  </a:lnTo>
                  <a:lnTo>
                    <a:pt x="361893" y="796416"/>
                  </a:lnTo>
                  <a:lnTo>
                    <a:pt x="361503" y="790295"/>
                  </a:lnTo>
                  <a:lnTo>
                    <a:pt x="361425" y="781450"/>
                  </a:lnTo>
                  <a:lnTo>
                    <a:pt x="362127" y="770991"/>
                  </a:lnTo>
                  <a:lnTo>
                    <a:pt x="437979" y="770991"/>
                  </a:lnTo>
                  <a:lnTo>
                    <a:pt x="458806" y="769545"/>
                  </a:lnTo>
                  <a:lnTo>
                    <a:pt x="508812" y="757264"/>
                  </a:lnTo>
                  <a:lnTo>
                    <a:pt x="558057" y="734174"/>
                  </a:lnTo>
                  <a:lnTo>
                    <a:pt x="607885" y="698131"/>
                  </a:lnTo>
                  <a:lnTo>
                    <a:pt x="638874" y="665086"/>
                  </a:lnTo>
                  <a:lnTo>
                    <a:pt x="668256" y="621850"/>
                  </a:lnTo>
                  <a:lnTo>
                    <a:pt x="693240" y="573207"/>
                  </a:lnTo>
                  <a:lnTo>
                    <a:pt x="711034" y="523938"/>
                  </a:lnTo>
                  <a:lnTo>
                    <a:pt x="726706" y="483768"/>
                  </a:lnTo>
                  <a:lnTo>
                    <a:pt x="747221" y="450605"/>
                  </a:lnTo>
                  <a:lnTo>
                    <a:pt x="788390" y="406704"/>
                  </a:lnTo>
                  <a:lnTo>
                    <a:pt x="827559" y="379762"/>
                  </a:lnTo>
                  <a:lnTo>
                    <a:pt x="874806" y="356647"/>
                  </a:lnTo>
                  <a:lnTo>
                    <a:pt x="929413" y="337085"/>
                  </a:lnTo>
                  <a:lnTo>
                    <a:pt x="990663" y="320801"/>
                  </a:lnTo>
                  <a:lnTo>
                    <a:pt x="954405" y="309022"/>
                  </a:lnTo>
                  <a:lnTo>
                    <a:pt x="904719" y="296976"/>
                  </a:lnTo>
                  <a:lnTo>
                    <a:pt x="858756" y="289267"/>
                  </a:lnTo>
                  <a:lnTo>
                    <a:pt x="715556" y="289267"/>
                  </a:lnTo>
                  <a:lnTo>
                    <a:pt x="716635" y="281660"/>
                  </a:lnTo>
                  <a:lnTo>
                    <a:pt x="718794" y="278396"/>
                  </a:lnTo>
                  <a:lnTo>
                    <a:pt x="717715" y="267512"/>
                  </a:lnTo>
                  <a:lnTo>
                    <a:pt x="714029" y="224698"/>
                  </a:lnTo>
                  <a:lnTo>
                    <a:pt x="703182" y="182483"/>
                  </a:lnTo>
                  <a:lnTo>
                    <a:pt x="685494" y="142052"/>
                  </a:lnTo>
                  <a:lnTo>
                    <a:pt x="668894" y="116370"/>
                  </a:lnTo>
                  <a:lnTo>
                    <a:pt x="237058" y="116370"/>
                  </a:lnTo>
                  <a:lnTo>
                    <a:pt x="190247" y="82913"/>
                  </a:lnTo>
                  <a:lnTo>
                    <a:pt x="138954" y="54742"/>
                  </a:lnTo>
                  <a:lnTo>
                    <a:pt x="87359" y="31662"/>
                  </a:lnTo>
                  <a:lnTo>
                    <a:pt x="39647" y="13480"/>
                  </a:lnTo>
                  <a:lnTo>
                    <a:pt x="0" y="0"/>
                  </a:lnTo>
                  <a:close/>
                </a:path>
                <a:path w="991234" h="1146175">
                  <a:moveTo>
                    <a:pt x="437979" y="770991"/>
                  </a:moveTo>
                  <a:lnTo>
                    <a:pt x="362127" y="770991"/>
                  </a:lnTo>
                  <a:lnTo>
                    <a:pt x="371532" y="772247"/>
                  </a:lnTo>
                  <a:lnTo>
                    <a:pt x="377880" y="772891"/>
                  </a:lnTo>
                  <a:lnTo>
                    <a:pt x="387493" y="773129"/>
                  </a:lnTo>
                  <a:lnTo>
                    <a:pt x="406692" y="773163"/>
                  </a:lnTo>
                  <a:lnTo>
                    <a:pt x="437979" y="770991"/>
                  </a:lnTo>
                  <a:close/>
                </a:path>
                <a:path w="991234" h="1146175">
                  <a:moveTo>
                    <a:pt x="793838" y="283819"/>
                  </a:moveTo>
                  <a:lnTo>
                    <a:pt x="776722" y="283908"/>
                  </a:lnTo>
                  <a:lnTo>
                    <a:pt x="760683" y="284510"/>
                  </a:lnTo>
                  <a:lnTo>
                    <a:pt x="741652" y="286128"/>
                  </a:lnTo>
                  <a:lnTo>
                    <a:pt x="715556" y="289267"/>
                  </a:lnTo>
                  <a:lnTo>
                    <a:pt x="858756" y="289267"/>
                  </a:lnTo>
                  <a:lnTo>
                    <a:pt x="848799" y="287597"/>
                  </a:lnTo>
                  <a:lnTo>
                    <a:pt x="793838" y="283819"/>
                  </a:lnTo>
                  <a:close/>
                </a:path>
                <a:path w="991234" h="1146175">
                  <a:moveTo>
                    <a:pt x="453466" y="3289"/>
                  </a:moveTo>
                  <a:lnTo>
                    <a:pt x="389849" y="11205"/>
                  </a:lnTo>
                  <a:lnTo>
                    <a:pt x="336804" y="31561"/>
                  </a:lnTo>
                  <a:lnTo>
                    <a:pt x="293927" y="59267"/>
                  </a:lnTo>
                  <a:lnTo>
                    <a:pt x="260813" y="89233"/>
                  </a:lnTo>
                  <a:lnTo>
                    <a:pt x="237058" y="116370"/>
                  </a:lnTo>
                  <a:lnTo>
                    <a:pt x="668894" y="116370"/>
                  </a:lnTo>
                  <a:lnTo>
                    <a:pt x="630860" y="71281"/>
                  </a:lnTo>
                  <a:lnTo>
                    <a:pt x="594551" y="43312"/>
                  </a:lnTo>
                  <a:lnTo>
                    <a:pt x="552670" y="21867"/>
                  </a:lnTo>
                  <a:lnTo>
                    <a:pt x="505536" y="8131"/>
                  </a:lnTo>
                  <a:lnTo>
                    <a:pt x="453466" y="3289"/>
                  </a:lnTo>
                  <a:close/>
                </a:path>
              </a:pathLst>
            </a:custGeom>
            <a:solidFill>
              <a:srgbClr val="FFFFFF"/>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1C7D333E-797C-C04C-9806-F7E4DC923240}"/>
                </a:ext>
              </a:extLst>
            </p:cNvPr>
            <p:cNvSpPr/>
            <p:nvPr/>
          </p:nvSpPr>
          <p:spPr>
            <a:xfrm>
              <a:off x="8653119" y="4375568"/>
              <a:ext cx="74066" cy="89903"/>
            </a:xfrm>
            <a:prstGeom prst="rect">
              <a:avLst/>
            </a:prstGeom>
            <a:blipFill>
              <a:blip r:embed="rId3"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B8460AB8-C154-D749-B390-A993ADEEC4B8}"/>
                </a:ext>
              </a:extLst>
            </p:cNvPr>
            <p:cNvSpPr/>
            <p:nvPr/>
          </p:nvSpPr>
          <p:spPr>
            <a:xfrm>
              <a:off x="8669261" y="4300467"/>
              <a:ext cx="132473" cy="126771"/>
            </a:xfrm>
            <a:prstGeom prst="rect">
              <a:avLst/>
            </a:prstGeom>
            <a:blipFill>
              <a:blip r:embed="rId4"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BBE67937-7DA3-A548-93FE-F8D347B3412C}"/>
                </a:ext>
              </a:extLst>
            </p:cNvPr>
            <p:cNvSpPr/>
            <p:nvPr/>
          </p:nvSpPr>
          <p:spPr>
            <a:xfrm>
              <a:off x="7936141" y="3933812"/>
              <a:ext cx="990676" cy="1370342"/>
            </a:xfrm>
            <a:prstGeom prst="rect">
              <a:avLst/>
            </a:prstGeom>
            <a:blipFill>
              <a:blip r:embed="rId5"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D023364F-892D-F24D-ACEE-E91909795CD6}"/>
                </a:ext>
              </a:extLst>
            </p:cNvPr>
            <p:cNvSpPr/>
            <p:nvPr/>
          </p:nvSpPr>
          <p:spPr>
            <a:xfrm>
              <a:off x="7989039" y="3791654"/>
              <a:ext cx="119792" cy="158686"/>
            </a:xfrm>
            <a:prstGeom prst="rect">
              <a:avLst/>
            </a:prstGeom>
            <a:blipFill>
              <a:blip r:embed="rId6"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E67A6364-7429-4147-A8E8-817F722ED04C}"/>
                </a:ext>
              </a:extLst>
            </p:cNvPr>
            <p:cNvSpPr/>
            <p:nvPr/>
          </p:nvSpPr>
          <p:spPr>
            <a:xfrm>
              <a:off x="8138934" y="3775207"/>
              <a:ext cx="118293" cy="131559"/>
            </a:xfrm>
            <a:prstGeom prst="rect">
              <a:avLst/>
            </a:prstGeom>
            <a:blipFill>
              <a:blip r:embed="rId7"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C86C3FEA-F1BD-B048-AEFD-ED598EF7AE6E}"/>
                </a:ext>
              </a:extLst>
            </p:cNvPr>
            <p:cNvSpPr/>
            <p:nvPr/>
          </p:nvSpPr>
          <p:spPr>
            <a:xfrm>
              <a:off x="8286192" y="3769375"/>
              <a:ext cx="124371" cy="119849"/>
            </a:xfrm>
            <a:prstGeom prst="rect">
              <a:avLst/>
            </a:prstGeom>
            <a:blipFill>
              <a:blip r:embed="rId8"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DB2CEDC3-8575-6A49-86E9-56AA64E8B766}"/>
                </a:ext>
              </a:extLst>
            </p:cNvPr>
            <p:cNvSpPr/>
            <p:nvPr/>
          </p:nvSpPr>
          <p:spPr>
            <a:xfrm>
              <a:off x="8431765" y="3782336"/>
              <a:ext cx="129539" cy="115570"/>
            </a:xfrm>
            <a:custGeom>
              <a:avLst/>
              <a:gdLst/>
              <a:ahLst/>
              <a:cxnLst/>
              <a:rect l="l" t="t" r="r" b="b"/>
              <a:pathLst>
                <a:path w="129540" h="115570">
                  <a:moveTo>
                    <a:pt x="11950" y="18415"/>
                  </a:moveTo>
                  <a:lnTo>
                    <a:pt x="7086" y="21005"/>
                  </a:lnTo>
                  <a:lnTo>
                    <a:pt x="3517" y="38252"/>
                  </a:lnTo>
                  <a:lnTo>
                    <a:pt x="11112" y="40411"/>
                  </a:lnTo>
                  <a:lnTo>
                    <a:pt x="54851" y="49479"/>
                  </a:lnTo>
                  <a:lnTo>
                    <a:pt x="53858" y="54229"/>
                  </a:lnTo>
                  <a:lnTo>
                    <a:pt x="26827" y="88113"/>
                  </a:lnTo>
                  <a:lnTo>
                    <a:pt x="4584" y="93433"/>
                  </a:lnTo>
                  <a:lnTo>
                    <a:pt x="2171" y="93941"/>
                  </a:lnTo>
                  <a:lnTo>
                    <a:pt x="0" y="104432"/>
                  </a:lnTo>
                  <a:lnTo>
                    <a:pt x="1841" y="112864"/>
                  </a:lnTo>
                  <a:lnTo>
                    <a:pt x="13576" y="115303"/>
                  </a:lnTo>
                  <a:lnTo>
                    <a:pt x="55284" y="97393"/>
                  </a:lnTo>
                  <a:lnTo>
                    <a:pt x="75915" y="62209"/>
                  </a:lnTo>
                  <a:lnTo>
                    <a:pt x="77762" y="54229"/>
                  </a:lnTo>
                  <a:lnTo>
                    <a:pt x="127116" y="54229"/>
                  </a:lnTo>
                  <a:lnTo>
                    <a:pt x="129311" y="43624"/>
                  </a:lnTo>
                  <a:lnTo>
                    <a:pt x="122034" y="41262"/>
                  </a:lnTo>
                  <a:lnTo>
                    <a:pt x="82168" y="32981"/>
                  </a:lnTo>
                  <a:lnTo>
                    <a:pt x="83151" y="28232"/>
                  </a:lnTo>
                  <a:lnTo>
                    <a:pt x="59270" y="28232"/>
                  </a:lnTo>
                  <a:lnTo>
                    <a:pt x="11950" y="18415"/>
                  </a:lnTo>
                  <a:close/>
                </a:path>
                <a:path w="129540" h="115570">
                  <a:moveTo>
                    <a:pt x="127116" y="54229"/>
                  </a:moveTo>
                  <a:lnTo>
                    <a:pt x="77762" y="54229"/>
                  </a:lnTo>
                  <a:lnTo>
                    <a:pt x="120942" y="63195"/>
                  </a:lnTo>
                  <a:lnTo>
                    <a:pt x="125768" y="60744"/>
                  </a:lnTo>
                  <a:lnTo>
                    <a:pt x="127116" y="54229"/>
                  </a:lnTo>
                  <a:close/>
                </a:path>
                <a:path w="129540" h="115570">
                  <a:moveTo>
                    <a:pt x="66700" y="0"/>
                  </a:moveTo>
                  <a:lnTo>
                    <a:pt x="64046" y="5194"/>
                  </a:lnTo>
                  <a:lnTo>
                    <a:pt x="59270" y="28232"/>
                  </a:lnTo>
                  <a:lnTo>
                    <a:pt x="83151" y="28232"/>
                  </a:lnTo>
                  <a:lnTo>
                    <a:pt x="87477" y="7327"/>
                  </a:lnTo>
                  <a:lnTo>
                    <a:pt x="84086" y="3594"/>
                  </a:lnTo>
                  <a:lnTo>
                    <a:pt x="66700" y="0"/>
                  </a:lnTo>
                  <a:close/>
                </a:path>
              </a:pathLst>
            </a:custGeom>
            <a:solidFill>
              <a:srgbClr val="EC008C"/>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A8EB9D1D-ECE6-3C4C-9D50-941AD991DC64}"/>
                </a:ext>
              </a:extLst>
            </p:cNvPr>
            <p:cNvSpPr/>
            <p:nvPr/>
          </p:nvSpPr>
          <p:spPr>
            <a:xfrm>
              <a:off x="8576688" y="3839952"/>
              <a:ext cx="121285" cy="124460"/>
            </a:xfrm>
            <a:custGeom>
              <a:avLst/>
              <a:gdLst/>
              <a:ahLst/>
              <a:cxnLst/>
              <a:rect l="l" t="t" r="r" b="b"/>
              <a:pathLst>
                <a:path w="121284" h="124460">
                  <a:moveTo>
                    <a:pt x="106616" y="0"/>
                  </a:moveTo>
                  <a:lnTo>
                    <a:pt x="102844" y="1028"/>
                  </a:lnTo>
                  <a:lnTo>
                    <a:pt x="98806" y="2273"/>
                  </a:lnTo>
                  <a:lnTo>
                    <a:pt x="85883" y="5853"/>
                  </a:lnTo>
                  <a:lnTo>
                    <a:pt x="72167" y="8620"/>
                  </a:lnTo>
                  <a:lnTo>
                    <a:pt x="52089" y="11610"/>
                  </a:lnTo>
                  <a:lnTo>
                    <a:pt x="20078" y="15862"/>
                  </a:lnTo>
                  <a:lnTo>
                    <a:pt x="14935" y="16471"/>
                  </a:lnTo>
                  <a:lnTo>
                    <a:pt x="7175" y="17538"/>
                  </a:lnTo>
                  <a:lnTo>
                    <a:pt x="0" y="34848"/>
                  </a:lnTo>
                  <a:lnTo>
                    <a:pt x="5207" y="41440"/>
                  </a:lnTo>
                  <a:lnTo>
                    <a:pt x="7556" y="44234"/>
                  </a:lnTo>
                  <a:lnTo>
                    <a:pt x="9779" y="46990"/>
                  </a:lnTo>
                  <a:lnTo>
                    <a:pt x="34863" y="75821"/>
                  </a:lnTo>
                  <a:lnTo>
                    <a:pt x="62141" y="116471"/>
                  </a:lnTo>
                  <a:lnTo>
                    <a:pt x="64566" y="119468"/>
                  </a:lnTo>
                  <a:lnTo>
                    <a:pt x="75387" y="123952"/>
                  </a:lnTo>
                  <a:lnTo>
                    <a:pt x="82588" y="119443"/>
                  </a:lnTo>
                  <a:lnTo>
                    <a:pt x="87185" y="108381"/>
                  </a:lnTo>
                  <a:lnTo>
                    <a:pt x="79222" y="97002"/>
                  </a:lnTo>
                  <a:lnTo>
                    <a:pt x="54768" y="66086"/>
                  </a:lnTo>
                  <a:lnTo>
                    <a:pt x="30353" y="39662"/>
                  </a:lnTo>
                  <a:lnTo>
                    <a:pt x="29540" y="37947"/>
                  </a:lnTo>
                  <a:lnTo>
                    <a:pt x="31051" y="34302"/>
                  </a:lnTo>
                  <a:lnTo>
                    <a:pt x="33185" y="33959"/>
                  </a:lnTo>
                  <a:lnTo>
                    <a:pt x="56030" y="32144"/>
                  </a:lnTo>
                  <a:lnTo>
                    <a:pt x="71697" y="30533"/>
                  </a:lnTo>
                  <a:lnTo>
                    <a:pt x="114261" y="23164"/>
                  </a:lnTo>
                  <a:lnTo>
                    <a:pt x="121056" y="10109"/>
                  </a:lnTo>
                  <a:lnTo>
                    <a:pt x="116128" y="3949"/>
                  </a:lnTo>
                  <a:lnTo>
                    <a:pt x="106616" y="0"/>
                  </a:lnTo>
                  <a:close/>
                </a:path>
              </a:pathLst>
            </a:custGeom>
            <a:solidFill>
              <a:srgbClr val="EC008C"/>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3FD38DD3-15D3-0E49-A67E-8B42CBC90747}"/>
                </a:ext>
              </a:extLst>
            </p:cNvPr>
            <p:cNvSpPr/>
            <p:nvPr/>
          </p:nvSpPr>
          <p:spPr>
            <a:xfrm>
              <a:off x="8698324" y="3880585"/>
              <a:ext cx="130175" cy="142240"/>
            </a:xfrm>
            <a:custGeom>
              <a:avLst/>
              <a:gdLst/>
              <a:ahLst/>
              <a:cxnLst/>
              <a:rect l="l" t="t" r="r" b="b"/>
              <a:pathLst>
                <a:path w="130175" h="142239">
                  <a:moveTo>
                    <a:pt x="28368" y="74496"/>
                  </a:moveTo>
                  <a:lnTo>
                    <a:pt x="18289" y="77274"/>
                  </a:lnTo>
                  <a:lnTo>
                    <a:pt x="9944" y="85255"/>
                  </a:lnTo>
                  <a:lnTo>
                    <a:pt x="5918" y="91376"/>
                  </a:lnTo>
                  <a:lnTo>
                    <a:pt x="5257" y="99034"/>
                  </a:lnTo>
                  <a:lnTo>
                    <a:pt x="8267" y="105740"/>
                  </a:lnTo>
                  <a:lnTo>
                    <a:pt x="37831" y="133465"/>
                  </a:lnTo>
                  <a:lnTo>
                    <a:pt x="61264" y="142125"/>
                  </a:lnTo>
                  <a:lnTo>
                    <a:pt x="76699" y="142020"/>
                  </a:lnTo>
                  <a:lnTo>
                    <a:pt x="88760" y="137572"/>
                  </a:lnTo>
                  <a:lnTo>
                    <a:pt x="97658" y="130724"/>
                  </a:lnTo>
                  <a:lnTo>
                    <a:pt x="103606" y="123418"/>
                  </a:lnTo>
                  <a:lnTo>
                    <a:pt x="104289" y="122054"/>
                  </a:lnTo>
                  <a:lnTo>
                    <a:pt x="67070" y="122054"/>
                  </a:lnTo>
                  <a:lnTo>
                    <a:pt x="57061" y="120802"/>
                  </a:lnTo>
                  <a:lnTo>
                    <a:pt x="58508" y="119392"/>
                  </a:lnTo>
                  <a:lnTo>
                    <a:pt x="59512" y="118364"/>
                  </a:lnTo>
                  <a:lnTo>
                    <a:pt x="60515" y="116840"/>
                  </a:lnTo>
                  <a:lnTo>
                    <a:pt x="61628" y="113639"/>
                  </a:lnTo>
                  <a:lnTo>
                    <a:pt x="41046" y="113639"/>
                  </a:lnTo>
                  <a:lnTo>
                    <a:pt x="38798" y="112674"/>
                  </a:lnTo>
                  <a:lnTo>
                    <a:pt x="37445" y="112128"/>
                  </a:lnTo>
                  <a:lnTo>
                    <a:pt x="27457" y="105549"/>
                  </a:lnTo>
                  <a:lnTo>
                    <a:pt x="24180" y="99517"/>
                  </a:lnTo>
                  <a:lnTo>
                    <a:pt x="29222" y="91859"/>
                  </a:lnTo>
                  <a:lnTo>
                    <a:pt x="60521" y="91859"/>
                  </a:lnTo>
                  <a:lnTo>
                    <a:pt x="56186" y="86323"/>
                  </a:lnTo>
                  <a:lnTo>
                    <a:pt x="49707" y="81216"/>
                  </a:lnTo>
                  <a:lnTo>
                    <a:pt x="39176" y="76087"/>
                  </a:lnTo>
                  <a:lnTo>
                    <a:pt x="28368" y="74496"/>
                  </a:lnTo>
                  <a:close/>
                </a:path>
                <a:path w="130175" h="142239">
                  <a:moveTo>
                    <a:pt x="90843" y="68299"/>
                  </a:moveTo>
                  <a:lnTo>
                    <a:pt x="39751" y="68299"/>
                  </a:lnTo>
                  <a:lnTo>
                    <a:pt x="52817" y="70146"/>
                  </a:lnTo>
                  <a:lnTo>
                    <a:pt x="63214" y="73839"/>
                  </a:lnTo>
                  <a:lnTo>
                    <a:pt x="86477" y="102263"/>
                  </a:lnTo>
                  <a:lnTo>
                    <a:pt x="85098" y="107788"/>
                  </a:lnTo>
                  <a:lnTo>
                    <a:pt x="82844" y="112141"/>
                  </a:lnTo>
                  <a:lnTo>
                    <a:pt x="79917" y="115719"/>
                  </a:lnTo>
                  <a:lnTo>
                    <a:pt x="74672" y="119694"/>
                  </a:lnTo>
                  <a:lnTo>
                    <a:pt x="67070" y="122054"/>
                  </a:lnTo>
                  <a:lnTo>
                    <a:pt x="104289" y="122054"/>
                  </a:lnTo>
                  <a:lnTo>
                    <a:pt x="108316" y="114013"/>
                  </a:lnTo>
                  <a:lnTo>
                    <a:pt x="110412" y="104410"/>
                  </a:lnTo>
                  <a:lnTo>
                    <a:pt x="110413" y="102263"/>
                  </a:lnTo>
                  <a:lnTo>
                    <a:pt x="109778" y="93573"/>
                  </a:lnTo>
                  <a:lnTo>
                    <a:pt x="105587" y="83718"/>
                  </a:lnTo>
                  <a:lnTo>
                    <a:pt x="101206" y="76796"/>
                  </a:lnTo>
                  <a:lnTo>
                    <a:pt x="95389" y="71272"/>
                  </a:lnTo>
                  <a:lnTo>
                    <a:pt x="90843" y="68299"/>
                  </a:lnTo>
                  <a:close/>
                </a:path>
                <a:path w="130175" h="142239">
                  <a:moveTo>
                    <a:pt x="60521" y="91859"/>
                  </a:moveTo>
                  <a:lnTo>
                    <a:pt x="29222" y="91859"/>
                  </a:lnTo>
                  <a:lnTo>
                    <a:pt x="35001" y="92290"/>
                  </a:lnTo>
                  <a:lnTo>
                    <a:pt x="45135" y="98958"/>
                  </a:lnTo>
                  <a:lnTo>
                    <a:pt x="48450" y="103670"/>
                  </a:lnTo>
                  <a:lnTo>
                    <a:pt x="43256" y="111544"/>
                  </a:lnTo>
                  <a:lnTo>
                    <a:pt x="41046" y="113639"/>
                  </a:lnTo>
                  <a:lnTo>
                    <a:pt x="61628" y="113639"/>
                  </a:lnTo>
                  <a:lnTo>
                    <a:pt x="64838" y="104410"/>
                  </a:lnTo>
                  <a:lnTo>
                    <a:pt x="62312" y="94146"/>
                  </a:lnTo>
                  <a:lnTo>
                    <a:pt x="60521" y="91859"/>
                  </a:lnTo>
                  <a:close/>
                </a:path>
                <a:path w="130175" h="142239">
                  <a:moveTo>
                    <a:pt x="53708" y="0"/>
                  </a:moveTo>
                  <a:lnTo>
                    <a:pt x="42405" y="17195"/>
                  </a:lnTo>
                  <a:lnTo>
                    <a:pt x="48844" y="21767"/>
                  </a:lnTo>
                  <a:lnTo>
                    <a:pt x="51663" y="23622"/>
                  </a:lnTo>
                  <a:lnTo>
                    <a:pt x="57412" y="26985"/>
                  </a:lnTo>
                  <a:lnTo>
                    <a:pt x="78983" y="39250"/>
                  </a:lnTo>
                  <a:lnTo>
                    <a:pt x="86296" y="43535"/>
                  </a:lnTo>
                  <a:lnTo>
                    <a:pt x="83654" y="43980"/>
                  </a:lnTo>
                  <a:lnTo>
                    <a:pt x="82169" y="44196"/>
                  </a:lnTo>
                  <a:lnTo>
                    <a:pt x="80048" y="44323"/>
                  </a:lnTo>
                  <a:lnTo>
                    <a:pt x="65938" y="45506"/>
                  </a:lnTo>
                  <a:lnTo>
                    <a:pt x="51885" y="46502"/>
                  </a:lnTo>
                  <a:lnTo>
                    <a:pt x="8623" y="48780"/>
                  </a:lnTo>
                  <a:lnTo>
                    <a:pt x="6527" y="48920"/>
                  </a:lnTo>
                  <a:lnTo>
                    <a:pt x="0" y="58813"/>
                  </a:lnTo>
                  <a:lnTo>
                    <a:pt x="2476" y="66332"/>
                  </a:lnTo>
                  <a:lnTo>
                    <a:pt x="10134" y="71374"/>
                  </a:lnTo>
                  <a:lnTo>
                    <a:pt x="11150" y="71361"/>
                  </a:lnTo>
                  <a:lnTo>
                    <a:pt x="23647" y="69291"/>
                  </a:lnTo>
                  <a:lnTo>
                    <a:pt x="39751" y="68299"/>
                  </a:lnTo>
                  <a:lnTo>
                    <a:pt x="90843" y="68299"/>
                  </a:lnTo>
                  <a:lnTo>
                    <a:pt x="84543" y="64160"/>
                  </a:lnTo>
                  <a:lnTo>
                    <a:pt x="80683" y="62611"/>
                  </a:lnTo>
                  <a:lnTo>
                    <a:pt x="77228" y="61696"/>
                  </a:lnTo>
                  <a:lnTo>
                    <a:pt x="81762" y="61468"/>
                  </a:lnTo>
                  <a:lnTo>
                    <a:pt x="89585" y="60871"/>
                  </a:lnTo>
                  <a:lnTo>
                    <a:pt x="118239" y="60871"/>
                  </a:lnTo>
                  <a:lnTo>
                    <a:pt x="121616" y="59416"/>
                  </a:lnTo>
                  <a:lnTo>
                    <a:pt x="124574" y="55892"/>
                  </a:lnTo>
                  <a:lnTo>
                    <a:pt x="129921" y="47777"/>
                  </a:lnTo>
                  <a:lnTo>
                    <a:pt x="122580" y="42773"/>
                  </a:lnTo>
                  <a:lnTo>
                    <a:pt x="116573" y="38823"/>
                  </a:lnTo>
                  <a:lnTo>
                    <a:pt x="113893" y="37236"/>
                  </a:lnTo>
                  <a:lnTo>
                    <a:pt x="112725" y="36461"/>
                  </a:lnTo>
                  <a:lnTo>
                    <a:pt x="103083" y="30618"/>
                  </a:lnTo>
                  <a:lnTo>
                    <a:pt x="94297" y="25161"/>
                  </a:lnTo>
                  <a:lnTo>
                    <a:pt x="64096" y="5994"/>
                  </a:lnTo>
                  <a:lnTo>
                    <a:pt x="60261" y="3632"/>
                  </a:lnTo>
                  <a:lnTo>
                    <a:pt x="53708" y="0"/>
                  </a:lnTo>
                  <a:close/>
                </a:path>
                <a:path w="130175" h="142239">
                  <a:moveTo>
                    <a:pt x="118239" y="60871"/>
                  </a:moveTo>
                  <a:lnTo>
                    <a:pt x="89585" y="60871"/>
                  </a:lnTo>
                  <a:lnTo>
                    <a:pt x="110876" y="61571"/>
                  </a:lnTo>
                  <a:lnTo>
                    <a:pt x="117627" y="61134"/>
                  </a:lnTo>
                  <a:lnTo>
                    <a:pt x="118239" y="60871"/>
                  </a:lnTo>
                  <a:close/>
                </a:path>
              </a:pathLst>
            </a:custGeom>
            <a:solidFill>
              <a:srgbClr val="EC008C"/>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46009D48-72B3-3C4F-A544-A78A533C59D7}"/>
                </a:ext>
              </a:extLst>
            </p:cNvPr>
            <p:cNvSpPr/>
            <p:nvPr/>
          </p:nvSpPr>
          <p:spPr>
            <a:xfrm>
              <a:off x="8804629" y="3967177"/>
              <a:ext cx="133985" cy="141605"/>
            </a:xfrm>
            <a:custGeom>
              <a:avLst/>
              <a:gdLst/>
              <a:ahLst/>
              <a:cxnLst/>
              <a:rect l="l" t="t" r="r" b="b"/>
              <a:pathLst>
                <a:path w="133984" h="141604">
                  <a:moveTo>
                    <a:pt x="110644" y="126644"/>
                  </a:moveTo>
                  <a:lnTo>
                    <a:pt x="86913" y="126644"/>
                  </a:lnTo>
                  <a:lnTo>
                    <a:pt x="88691" y="132499"/>
                  </a:lnTo>
                  <a:lnTo>
                    <a:pt x="89224" y="134581"/>
                  </a:lnTo>
                  <a:lnTo>
                    <a:pt x="96425" y="141528"/>
                  </a:lnTo>
                  <a:lnTo>
                    <a:pt x="104744" y="138810"/>
                  </a:lnTo>
                  <a:lnTo>
                    <a:pt x="108071" y="135356"/>
                  </a:lnTo>
                  <a:lnTo>
                    <a:pt x="110535" y="131034"/>
                  </a:lnTo>
                  <a:lnTo>
                    <a:pt x="110644" y="126644"/>
                  </a:lnTo>
                  <a:close/>
                </a:path>
                <a:path w="133984" h="141604">
                  <a:moveTo>
                    <a:pt x="36189" y="109766"/>
                  </a:moveTo>
                  <a:lnTo>
                    <a:pt x="28150" y="118084"/>
                  </a:lnTo>
                  <a:lnTo>
                    <a:pt x="28391" y="125945"/>
                  </a:lnTo>
                  <a:lnTo>
                    <a:pt x="32443" y="129870"/>
                  </a:lnTo>
                  <a:lnTo>
                    <a:pt x="42152" y="134881"/>
                  </a:lnTo>
                  <a:lnTo>
                    <a:pt x="55806" y="136134"/>
                  </a:lnTo>
                  <a:lnTo>
                    <a:pt x="71396" y="133449"/>
                  </a:lnTo>
                  <a:lnTo>
                    <a:pt x="86913" y="126644"/>
                  </a:lnTo>
                  <a:lnTo>
                    <a:pt x="110644" y="126644"/>
                  </a:lnTo>
                  <a:lnTo>
                    <a:pt x="110664" y="125850"/>
                  </a:lnTo>
                  <a:lnTo>
                    <a:pt x="109052" y="119647"/>
                  </a:lnTo>
                  <a:lnTo>
                    <a:pt x="106765" y="113529"/>
                  </a:lnTo>
                  <a:lnTo>
                    <a:pt x="57378" y="113529"/>
                  </a:lnTo>
                  <a:lnTo>
                    <a:pt x="53474" y="113169"/>
                  </a:lnTo>
                  <a:lnTo>
                    <a:pt x="36189" y="109766"/>
                  </a:lnTo>
                  <a:close/>
                </a:path>
                <a:path w="133984" h="141604">
                  <a:moveTo>
                    <a:pt x="91336" y="82448"/>
                  </a:moveTo>
                  <a:lnTo>
                    <a:pt x="66517" y="82448"/>
                  </a:lnTo>
                  <a:lnTo>
                    <a:pt x="70170" y="87721"/>
                  </a:lnTo>
                  <a:lnTo>
                    <a:pt x="73257" y="92883"/>
                  </a:lnTo>
                  <a:lnTo>
                    <a:pt x="76111" y="98552"/>
                  </a:lnTo>
                  <a:lnTo>
                    <a:pt x="79064" y="105346"/>
                  </a:lnTo>
                  <a:lnTo>
                    <a:pt x="70496" y="110501"/>
                  </a:lnTo>
                  <a:lnTo>
                    <a:pt x="63159" y="112934"/>
                  </a:lnTo>
                  <a:lnTo>
                    <a:pt x="57378" y="113529"/>
                  </a:lnTo>
                  <a:lnTo>
                    <a:pt x="106765" y="113529"/>
                  </a:lnTo>
                  <a:lnTo>
                    <a:pt x="106293" y="112267"/>
                  </a:lnTo>
                  <a:lnTo>
                    <a:pt x="119450" y="100685"/>
                  </a:lnTo>
                  <a:lnTo>
                    <a:pt x="129174" y="90614"/>
                  </a:lnTo>
                  <a:lnTo>
                    <a:pt x="96057" y="90614"/>
                  </a:lnTo>
                  <a:lnTo>
                    <a:pt x="91336" y="82448"/>
                  </a:lnTo>
                  <a:close/>
                </a:path>
                <a:path w="133984" h="141604">
                  <a:moveTo>
                    <a:pt x="39653" y="41712"/>
                  </a:moveTo>
                  <a:lnTo>
                    <a:pt x="2072" y="64660"/>
                  </a:lnTo>
                  <a:lnTo>
                    <a:pt x="0" y="76936"/>
                  </a:lnTo>
                  <a:lnTo>
                    <a:pt x="2186" y="87312"/>
                  </a:lnTo>
                  <a:lnTo>
                    <a:pt x="7843" y="95707"/>
                  </a:lnTo>
                  <a:lnTo>
                    <a:pt x="14247" y="99850"/>
                  </a:lnTo>
                  <a:lnTo>
                    <a:pt x="21089" y="101091"/>
                  </a:lnTo>
                  <a:lnTo>
                    <a:pt x="28045" y="100275"/>
                  </a:lnTo>
                  <a:lnTo>
                    <a:pt x="66517" y="82448"/>
                  </a:lnTo>
                  <a:lnTo>
                    <a:pt x="91336" y="82448"/>
                  </a:lnTo>
                  <a:lnTo>
                    <a:pt x="90265" y="80594"/>
                  </a:lnTo>
                  <a:lnTo>
                    <a:pt x="23032" y="80594"/>
                  </a:lnTo>
                  <a:lnTo>
                    <a:pt x="19692" y="77368"/>
                  </a:lnTo>
                  <a:lnTo>
                    <a:pt x="17317" y="72326"/>
                  </a:lnTo>
                  <a:lnTo>
                    <a:pt x="29445" y="59753"/>
                  </a:lnTo>
                  <a:lnTo>
                    <a:pt x="37421" y="59423"/>
                  </a:lnTo>
                  <a:lnTo>
                    <a:pt x="102564" y="59423"/>
                  </a:lnTo>
                  <a:lnTo>
                    <a:pt x="107345" y="56184"/>
                  </a:lnTo>
                  <a:lnTo>
                    <a:pt x="69552" y="56184"/>
                  </a:lnTo>
                  <a:lnTo>
                    <a:pt x="67126" y="54025"/>
                  </a:lnTo>
                  <a:lnTo>
                    <a:pt x="61576" y="49237"/>
                  </a:lnTo>
                  <a:lnTo>
                    <a:pt x="53245" y="45491"/>
                  </a:lnTo>
                  <a:lnTo>
                    <a:pt x="39653" y="41712"/>
                  </a:lnTo>
                  <a:close/>
                </a:path>
                <a:path w="133984" h="141604">
                  <a:moveTo>
                    <a:pt x="119730" y="70383"/>
                  </a:moveTo>
                  <a:lnTo>
                    <a:pt x="115272" y="72351"/>
                  </a:lnTo>
                  <a:lnTo>
                    <a:pt x="112618" y="74091"/>
                  </a:lnTo>
                  <a:lnTo>
                    <a:pt x="109862" y="75933"/>
                  </a:lnTo>
                  <a:lnTo>
                    <a:pt x="98699" y="88074"/>
                  </a:lnTo>
                  <a:lnTo>
                    <a:pt x="96057" y="90614"/>
                  </a:lnTo>
                  <a:lnTo>
                    <a:pt x="129174" y="90614"/>
                  </a:lnTo>
                  <a:lnTo>
                    <a:pt x="130118" y="89636"/>
                  </a:lnTo>
                  <a:lnTo>
                    <a:pt x="133712" y="83896"/>
                  </a:lnTo>
                  <a:lnTo>
                    <a:pt x="119730" y="70383"/>
                  </a:lnTo>
                  <a:close/>
                </a:path>
                <a:path w="133984" h="141604">
                  <a:moveTo>
                    <a:pt x="102564" y="59423"/>
                  </a:moveTo>
                  <a:lnTo>
                    <a:pt x="37421" y="59423"/>
                  </a:lnTo>
                  <a:lnTo>
                    <a:pt x="44546" y="62191"/>
                  </a:lnTo>
                  <a:lnTo>
                    <a:pt x="47454" y="63436"/>
                  </a:lnTo>
                  <a:lnTo>
                    <a:pt x="49473" y="64795"/>
                  </a:lnTo>
                  <a:lnTo>
                    <a:pt x="52496" y="66738"/>
                  </a:lnTo>
                  <a:lnTo>
                    <a:pt x="49638" y="68681"/>
                  </a:lnTo>
                  <a:lnTo>
                    <a:pt x="44609" y="71856"/>
                  </a:lnTo>
                  <a:lnTo>
                    <a:pt x="27109" y="79628"/>
                  </a:lnTo>
                  <a:lnTo>
                    <a:pt x="23032" y="80594"/>
                  </a:lnTo>
                  <a:lnTo>
                    <a:pt x="90265" y="80594"/>
                  </a:lnTo>
                  <a:lnTo>
                    <a:pt x="89897" y="79959"/>
                  </a:lnTo>
                  <a:lnTo>
                    <a:pt x="83967" y="71488"/>
                  </a:lnTo>
                  <a:lnTo>
                    <a:pt x="86037" y="70154"/>
                  </a:lnTo>
                  <a:lnTo>
                    <a:pt x="96108" y="64007"/>
                  </a:lnTo>
                  <a:lnTo>
                    <a:pt x="98267" y="62382"/>
                  </a:lnTo>
                  <a:lnTo>
                    <a:pt x="100032" y="61137"/>
                  </a:lnTo>
                  <a:lnTo>
                    <a:pt x="102564" y="59423"/>
                  </a:lnTo>
                  <a:close/>
                </a:path>
                <a:path w="133984" h="141604">
                  <a:moveTo>
                    <a:pt x="74073" y="0"/>
                  </a:moveTo>
                  <a:lnTo>
                    <a:pt x="59100" y="15506"/>
                  </a:lnTo>
                  <a:lnTo>
                    <a:pt x="69730" y="25793"/>
                  </a:lnTo>
                  <a:lnTo>
                    <a:pt x="82874" y="36728"/>
                  </a:lnTo>
                  <a:lnTo>
                    <a:pt x="87332" y="41033"/>
                  </a:lnTo>
                  <a:lnTo>
                    <a:pt x="88361" y="42608"/>
                  </a:lnTo>
                  <a:lnTo>
                    <a:pt x="85516" y="45554"/>
                  </a:lnTo>
                  <a:lnTo>
                    <a:pt x="80690" y="48920"/>
                  </a:lnTo>
                  <a:lnTo>
                    <a:pt x="78137" y="50952"/>
                  </a:lnTo>
                  <a:lnTo>
                    <a:pt x="71140" y="55156"/>
                  </a:lnTo>
                  <a:lnTo>
                    <a:pt x="69552" y="56184"/>
                  </a:lnTo>
                  <a:lnTo>
                    <a:pt x="107345" y="56184"/>
                  </a:lnTo>
                  <a:lnTo>
                    <a:pt x="108020" y="55727"/>
                  </a:lnTo>
                  <a:lnTo>
                    <a:pt x="111449" y="52184"/>
                  </a:lnTo>
                  <a:lnTo>
                    <a:pt x="114979" y="45739"/>
                  </a:lnTo>
                  <a:lnTo>
                    <a:pt x="114235" y="39960"/>
                  </a:lnTo>
                  <a:lnTo>
                    <a:pt x="111365" y="35325"/>
                  </a:lnTo>
                  <a:lnTo>
                    <a:pt x="108516" y="32308"/>
                  </a:lnTo>
                  <a:lnTo>
                    <a:pt x="93462" y="18578"/>
                  </a:lnTo>
                  <a:lnTo>
                    <a:pt x="89275" y="14681"/>
                  </a:lnTo>
                  <a:lnTo>
                    <a:pt x="74073" y="0"/>
                  </a:lnTo>
                  <a:close/>
                </a:path>
              </a:pathLst>
            </a:custGeom>
            <a:solidFill>
              <a:srgbClr val="EC008C"/>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8381A407-DBC3-7C46-A262-61E34D664DFA}"/>
                </a:ext>
              </a:extLst>
            </p:cNvPr>
            <p:cNvSpPr/>
            <p:nvPr/>
          </p:nvSpPr>
          <p:spPr>
            <a:xfrm>
              <a:off x="8888892" y="4100921"/>
              <a:ext cx="129539" cy="127000"/>
            </a:xfrm>
            <a:custGeom>
              <a:avLst/>
              <a:gdLst/>
              <a:ahLst/>
              <a:cxnLst/>
              <a:rect l="l" t="t" r="r" b="b"/>
              <a:pathLst>
                <a:path w="129540" h="127000">
                  <a:moveTo>
                    <a:pt x="89775" y="44562"/>
                  </a:moveTo>
                  <a:lnTo>
                    <a:pt x="51453" y="44562"/>
                  </a:lnTo>
                  <a:lnTo>
                    <a:pt x="60540" y="45666"/>
                  </a:lnTo>
                  <a:lnTo>
                    <a:pt x="66075" y="48469"/>
                  </a:lnTo>
                  <a:lnTo>
                    <a:pt x="68745" y="51181"/>
                  </a:lnTo>
                  <a:lnTo>
                    <a:pt x="73469" y="57861"/>
                  </a:lnTo>
                  <a:lnTo>
                    <a:pt x="64033" y="64541"/>
                  </a:lnTo>
                  <a:lnTo>
                    <a:pt x="53733" y="70954"/>
                  </a:lnTo>
                  <a:lnTo>
                    <a:pt x="42697" y="78765"/>
                  </a:lnTo>
                  <a:lnTo>
                    <a:pt x="39573" y="86334"/>
                  </a:lnTo>
                  <a:lnTo>
                    <a:pt x="38218" y="93407"/>
                  </a:lnTo>
                  <a:lnTo>
                    <a:pt x="39273" y="100153"/>
                  </a:lnTo>
                  <a:lnTo>
                    <a:pt x="71747" y="126569"/>
                  </a:lnTo>
                  <a:lnTo>
                    <a:pt x="79874" y="126115"/>
                  </a:lnTo>
                  <a:lnTo>
                    <a:pt x="117348" y="109143"/>
                  </a:lnTo>
                  <a:lnTo>
                    <a:pt x="125531" y="103366"/>
                  </a:lnTo>
                  <a:lnTo>
                    <a:pt x="76452" y="103366"/>
                  </a:lnTo>
                  <a:lnTo>
                    <a:pt x="69520" y="103129"/>
                  </a:lnTo>
                  <a:lnTo>
                    <a:pt x="64058" y="99212"/>
                  </a:lnTo>
                  <a:lnTo>
                    <a:pt x="63500" y="98412"/>
                  </a:lnTo>
                  <a:lnTo>
                    <a:pt x="62636" y="96951"/>
                  </a:lnTo>
                  <a:lnTo>
                    <a:pt x="62623" y="91084"/>
                  </a:lnTo>
                  <a:lnTo>
                    <a:pt x="65532" y="88849"/>
                  </a:lnTo>
                  <a:lnTo>
                    <a:pt x="69557" y="86004"/>
                  </a:lnTo>
                  <a:lnTo>
                    <a:pt x="80937" y="79159"/>
                  </a:lnTo>
                  <a:lnTo>
                    <a:pt x="83350" y="77444"/>
                  </a:lnTo>
                  <a:lnTo>
                    <a:pt x="90628" y="70780"/>
                  </a:lnTo>
                  <a:lnTo>
                    <a:pt x="94627" y="63165"/>
                  </a:lnTo>
                  <a:lnTo>
                    <a:pt x="94740" y="54675"/>
                  </a:lnTo>
                  <a:lnTo>
                    <a:pt x="90360" y="45389"/>
                  </a:lnTo>
                  <a:lnTo>
                    <a:pt x="89775" y="44562"/>
                  </a:lnTo>
                  <a:close/>
                </a:path>
                <a:path w="129540" h="127000">
                  <a:moveTo>
                    <a:pt x="115252" y="84226"/>
                  </a:moveTo>
                  <a:lnTo>
                    <a:pt x="109816" y="87045"/>
                  </a:lnTo>
                  <a:lnTo>
                    <a:pt x="107734" y="87985"/>
                  </a:lnTo>
                  <a:lnTo>
                    <a:pt x="105194" y="89281"/>
                  </a:lnTo>
                  <a:lnTo>
                    <a:pt x="93586" y="96786"/>
                  </a:lnTo>
                  <a:lnTo>
                    <a:pt x="90817" y="98234"/>
                  </a:lnTo>
                  <a:lnTo>
                    <a:pt x="83877" y="101282"/>
                  </a:lnTo>
                  <a:lnTo>
                    <a:pt x="76452" y="103366"/>
                  </a:lnTo>
                  <a:lnTo>
                    <a:pt x="125531" y="103366"/>
                  </a:lnTo>
                  <a:lnTo>
                    <a:pt x="127711" y="101828"/>
                  </a:lnTo>
                  <a:lnTo>
                    <a:pt x="115252" y="84226"/>
                  </a:lnTo>
                  <a:close/>
                </a:path>
                <a:path w="129540" h="127000">
                  <a:moveTo>
                    <a:pt x="119862" y="0"/>
                  </a:moveTo>
                  <a:lnTo>
                    <a:pt x="115303" y="127"/>
                  </a:lnTo>
                  <a:lnTo>
                    <a:pt x="111252" y="749"/>
                  </a:lnTo>
                  <a:lnTo>
                    <a:pt x="97840" y="4724"/>
                  </a:lnTo>
                  <a:lnTo>
                    <a:pt x="94107" y="5791"/>
                  </a:lnTo>
                  <a:lnTo>
                    <a:pt x="54919" y="17922"/>
                  </a:lnTo>
                  <a:lnTo>
                    <a:pt x="9563" y="33159"/>
                  </a:lnTo>
                  <a:lnTo>
                    <a:pt x="0" y="39420"/>
                  </a:lnTo>
                  <a:lnTo>
                    <a:pt x="977" y="46659"/>
                  </a:lnTo>
                  <a:lnTo>
                    <a:pt x="9042" y="58051"/>
                  </a:lnTo>
                  <a:lnTo>
                    <a:pt x="14071" y="56388"/>
                  </a:lnTo>
                  <a:lnTo>
                    <a:pt x="21615" y="53124"/>
                  </a:lnTo>
                  <a:lnTo>
                    <a:pt x="30645" y="49314"/>
                  </a:lnTo>
                  <a:lnTo>
                    <a:pt x="35877" y="47688"/>
                  </a:lnTo>
                  <a:lnTo>
                    <a:pt x="38125" y="46951"/>
                  </a:lnTo>
                  <a:lnTo>
                    <a:pt x="51453" y="44562"/>
                  </a:lnTo>
                  <a:lnTo>
                    <a:pt x="89775" y="44562"/>
                  </a:lnTo>
                  <a:lnTo>
                    <a:pt x="85483" y="38493"/>
                  </a:lnTo>
                  <a:lnTo>
                    <a:pt x="74574" y="34290"/>
                  </a:lnTo>
                  <a:lnTo>
                    <a:pt x="77978" y="33261"/>
                  </a:lnTo>
                  <a:lnTo>
                    <a:pt x="79349" y="32981"/>
                  </a:lnTo>
                  <a:lnTo>
                    <a:pt x="80822" y="32626"/>
                  </a:lnTo>
                  <a:lnTo>
                    <a:pt x="84734" y="31584"/>
                  </a:lnTo>
                  <a:lnTo>
                    <a:pt x="86753" y="31026"/>
                  </a:lnTo>
                  <a:lnTo>
                    <a:pt x="117817" y="23202"/>
                  </a:lnTo>
                  <a:lnTo>
                    <a:pt x="120040" y="22669"/>
                  </a:lnTo>
                  <a:lnTo>
                    <a:pt x="129463" y="16002"/>
                  </a:lnTo>
                  <a:lnTo>
                    <a:pt x="124993" y="7239"/>
                  </a:lnTo>
                  <a:lnTo>
                    <a:pt x="119862" y="0"/>
                  </a:lnTo>
                  <a:close/>
                </a:path>
              </a:pathLst>
            </a:custGeom>
            <a:solidFill>
              <a:srgbClr val="EC008C"/>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FC6EC009-4439-BE4F-B38A-ABF59F734D35}"/>
                </a:ext>
              </a:extLst>
            </p:cNvPr>
            <p:cNvSpPr/>
            <p:nvPr/>
          </p:nvSpPr>
          <p:spPr>
            <a:xfrm>
              <a:off x="7572842" y="4878161"/>
              <a:ext cx="1293749" cy="558493"/>
            </a:xfrm>
            <a:prstGeom prst="rect">
              <a:avLst/>
            </a:prstGeom>
            <a:blipFill>
              <a:blip r:embed="rId9"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grpSp>
      <p:sp>
        <p:nvSpPr>
          <p:cNvPr id="24" name="object 24">
            <a:extLst>
              <a:ext uri="{FF2B5EF4-FFF2-40B4-BE49-F238E27FC236}">
                <a16:creationId xmlns:a16="http://schemas.microsoft.com/office/drawing/2014/main" id="{E0C62C4F-DD36-D241-98F6-943B2FFB0319}"/>
              </a:ext>
            </a:extLst>
          </p:cNvPr>
          <p:cNvSpPr txBox="1"/>
          <p:nvPr/>
        </p:nvSpPr>
        <p:spPr>
          <a:xfrm>
            <a:off x="2754094" y="5253096"/>
            <a:ext cx="2843435" cy="475870"/>
          </a:xfrm>
          <a:prstGeom prst="rect">
            <a:avLst/>
          </a:prstGeom>
          <a:ln w="15748">
            <a:solidFill>
              <a:srgbClr val="231F20"/>
            </a:solidFill>
          </a:ln>
        </p:spPr>
        <p:txBody>
          <a:bodyPr vert="horz" wrap="square" lIns="0" tIns="69127" rIns="0" bIns="97976" rtlCol="0">
            <a:spAutoFit/>
          </a:bodyPr>
          <a:lstStyle/>
          <a:p>
            <a:pPr marL="263841">
              <a:spcBef>
                <a:spcPts val="544"/>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「えるぼし」マーク</a:t>
            </a:r>
            <a:endParaRPr sz="1996" dirty="0">
              <a:latin typeface="HGMaruGothicMPRO" panose="020F0600000000000000" pitchFamily="34" charset="-128"/>
              <a:ea typeface="HGMaruGothicMPRO" panose="020F0600000000000000" pitchFamily="34" charset="-128"/>
              <a:cs typeface="A-OTF Shin Maru Go Pro"/>
            </a:endParaRPr>
          </a:p>
        </p:txBody>
      </p:sp>
      <p:sp>
        <p:nvSpPr>
          <p:cNvPr id="25" name="object 25">
            <a:extLst>
              <a:ext uri="{FF2B5EF4-FFF2-40B4-BE49-F238E27FC236}">
                <a16:creationId xmlns:a16="http://schemas.microsoft.com/office/drawing/2014/main" id="{7197CB3F-0003-204B-83F0-30E3A5AF34C0}"/>
              </a:ext>
            </a:extLst>
          </p:cNvPr>
          <p:cNvSpPr/>
          <p:nvPr/>
        </p:nvSpPr>
        <p:spPr>
          <a:xfrm>
            <a:off x="4743738" y="3688735"/>
            <a:ext cx="1201330" cy="1313104"/>
          </a:xfrm>
          <a:prstGeom prst="rect">
            <a:avLst/>
          </a:prstGeom>
          <a:blipFill>
            <a:blip r:embed="rId10"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7" name="正方形/長方形 2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9336" y="17015"/>
            <a:ext cx="1415772"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認定制度</a:t>
            </a:r>
          </a:p>
        </p:txBody>
      </p:sp>
      <p:pic>
        <p:nvPicPr>
          <p:cNvPr id="29" name="図 28"/>
          <p:cNvPicPr>
            <a:picLocks noChangeAspect="1"/>
          </p:cNvPicPr>
          <p:nvPr/>
        </p:nvPicPr>
        <p:blipFill>
          <a:blip r:embed="rId11"/>
          <a:stretch>
            <a:fillRect/>
          </a:stretch>
        </p:blipFill>
        <p:spPr>
          <a:xfrm>
            <a:off x="3110222" y="3677862"/>
            <a:ext cx="1535329" cy="1427070"/>
          </a:xfrm>
          <a:prstGeom prst="rect">
            <a:avLst/>
          </a:prstGeom>
        </p:spPr>
      </p:pic>
      <p:pic>
        <p:nvPicPr>
          <p:cNvPr id="30" name="図 29"/>
          <p:cNvPicPr>
            <a:picLocks noChangeAspect="1"/>
          </p:cNvPicPr>
          <p:nvPr/>
        </p:nvPicPr>
        <p:blipFill>
          <a:blip r:embed="rId12"/>
          <a:stretch>
            <a:fillRect/>
          </a:stretch>
        </p:blipFill>
        <p:spPr>
          <a:xfrm>
            <a:off x="1709886" y="3688735"/>
            <a:ext cx="1447312" cy="1427070"/>
          </a:xfrm>
          <a:prstGeom prst="rect">
            <a:avLst/>
          </a:prstGeom>
        </p:spPr>
      </p:pic>
      <p:sp>
        <p:nvSpPr>
          <p:cNvPr id="31"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59</a:t>
            </a:r>
            <a:endParaRPr lang="ja-JP" altLang="en-US" sz="1200" b="1" dirty="0"/>
          </a:p>
        </p:txBody>
      </p:sp>
    </p:spTree>
    <p:extLst>
      <p:ext uri="{BB962C8B-B14F-4D97-AF65-F5344CB8AC3E}">
        <p14:creationId xmlns:p14="http://schemas.microsoft.com/office/powerpoint/2010/main" val="340966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p:nvPr>
            <p:extLst>
              <p:ext uri="{D42A27DB-BD31-4B8C-83A1-F6EECF244321}">
                <p14:modId xmlns:p14="http://schemas.microsoft.com/office/powerpoint/2010/main" val="504452018"/>
              </p:ext>
            </p:extLst>
          </p:nvPr>
        </p:nvGraphicFramePr>
        <p:xfrm>
          <a:off x="1524001" y="1856282"/>
          <a:ext cx="8560135" cy="4453039"/>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4"/>
          <p:cNvSpPr>
            <a:spLocks noChangeArrowheads="1"/>
          </p:cNvSpPr>
          <p:nvPr/>
        </p:nvSpPr>
        <p:spPr bwMode="auto">
          <a:xfrm>
            <a:off x="6894295" y="1628800"/>
            <a:ext cx="1460989" cy="465992"/>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84395" tIns="42198" rIns="84395" bIns="42198" anchor="ctr"/>
          <a:lstStyle/>
          <a:p>
            <a:pPr algn="ctr" defTabSz="842560" fontAlgn="base">
              <a:spcBef>
                <a:spcPct val="0"/>
              </a:spcBef>
              <a:spcAft>
                <a:spcPct val="0"/>
              </a:spcAft>
              <a:defRPr/>
            </a:pPr>
            <a:r>
              <a:rPr lang="en-US" altLang="ja-JP" sz="831" dirty="0">
                <a:solidFill>
                  <a:prstClr val="black"/>
                </a:solidFill>
                <a:latin typeface="Arial" charset="0"/>
                <a:ea typeface="ＭＳ Ｐゴシック" panose="020B0600070205080204" pitchFamily="50" charset="-128"/>
              </a:rPr>
              <a:t>2017</a:t>
            </a:r>
            <a:r>
              <a:rPr lang="ja-JP" altLang="en-US" sz="831" dirty="0">
                <a:solidFill>
                  <a:prstClr val="black"/>
                </a:solidFill>
                <a:latin typeface="Arial" charset="0"/>
                <a:ea typeface="ＭＳ Ｐゴシック" panose="020B0600070205080204" pitchFamily="50" charset="-128"/>
              </a:rPr>
              <a:t>年推計値</a:t>
            </a:r>
          </a:p>
          <a:p>
            <a:pPr algn="ctr" defTabSz="842560" fontAlgn="base">
              <a:spcBef>
                <a:spcPct val="0"/>
              </a:spcBef>
              <a:spcAft>
                <a:spcPct val="0"/>
              </a:spcAft>
              <a:defRPr/>
            </a:pPr>
            <a:r>
              <a:rPr lang="ja-JP" altLang="en-US" sz="831" dirty="0">
                <a:solidFill>
                  <a:prstClr val="black"/>
                </a:solidFill>
                <a:latin typeface="Arial" charset="0"/>
                <a:ea typeface="ＭＳ Ｐゴシック" panose="020B0600070205080204" pitchFamily="50" charset="-128"/>
              </a:rPr>
              <a:t>（日本の将来推計人口）</a:t>
            </a:r>
          </a:p>
        </p:txBody>
      </p:sp>
      <p:sp>
        <p:nvSpPr>
          <p:cNvPr id="6" name="AutoShape 5"/>
          <p:cNvSpPr>
            <a:spLocks noChangeArrowheads="1"/>
          </p:cNvSpPr>
          <p:nvPr/>
        </p:nvSpPr>
        <p:spPr bwMode="auto">
          <a:xfrm flipH="1">
            <a:off x="5299701" y="1628800"/>
            <a:ext cx="1460989" cy="465992"/>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84395" tIns="42198" rIns="84395" bIns="42198" anchor="ctr"/>
          <a:lstStyle/>
          <a:p>
            <a:pPr algn="ctr" defTabSz="842560" fontAlgn="base">
              <a:spcBef>
                <a:spcPct val="0"/>
              </a:spcBef>
              <a:spcAft>
                <a:spcPct val="0"/>
              </a:spcAft>
              <a:defRPr/>
            </a:pPr>
            <a:r>
              <a:rPr lang="ja-JP" altLang="en-US" sz="831" dirty="0">
                <a:solidFill>
                  <a:prstClr val="black"/>
                </a:solidFill>
                <a:latin typeface="Arial" charset="0"/>
                <a:ea typeface="ＭＳ Ｐゴシック" panose="020B0600070205080204" pitchFamily="50" charset="-128"/>
              </a:rPr>
              <a:t>実績値</a:t>
            </a:r>
          </a:p>
          <a:p>
            <a:pPr algn="ctr" defTabSz="842560" fontAlgn="base">
              <a:spcBef>
                <a:spcPct val="0"/>
              </a:spcBef>
              <a:spcAft>
                <a:spcPct val="0"/>
              </a:spcAft>
              <a:defRPr/>
            </a:pPr>
            <a:r>
              <a:rPr lang="ja-JP" altLang="en-US" sz="831" dirty="0">
                <a:solidFill>
                  <a:prstClr val="black"/>
                </a:solidFill>
                <a:latin typeface="Arial" charset="0"/>
                <a:ea typeface="ＭＳ Ｐゴシック" panose="020B0600070205080204" pitchFamily="50" charset="-128"/>
              </a:rPr>
              <a:t>（国勢調査等）</a:t>
            </a:r>
          </a:p>
        </p:txBody>
      </p:sp>
      <p:sp>
        <p:nvSpPr>
          <p:cNvPr id="9" name="テキスト ボックス 8"/>
          <p:cNvSpPr txBox="1"/>
          <p:nvPr/>
        </p:nvSpPr>
        <p:spPr>
          <a:xfrm>
            <a:off x="1474387" y="1689269"/>
            <a:ext cx="930565" cy="241476"/>
          </a:xfrm>
          <a:prstGeom prst="rect">
            <a:avLst/>
          </a:prstGeom>
          <a:noFill/>
        </p:spPr>
        <p:txBody>
          <a:bodyPr wrap="square" rtlCol="0">
            <a:spAutoFit/>
          </a:bodyPr>
          <a:lstStyle/>
          <a:p>
            <a:pPr defTabSz="842560" fontAlgn="base">
              <a:spcBef>
                <a:spcPct val="0"/>
              </a:spcBef>
              <a:spcAft>
                <a:spcPct val="0"/>
              </a:spcAft>
              <a:defRPr/>
            </a:pPr>
            <a:r>
              <a:rPr lang="ja-JP" altLang="en-US" sz="969" dirty="0">
                <a:solidFill>
                  <a:prstClr val="black"/>
                </a:solidFill>
                <a:latin typeface="Arial" charset="0"/>
                <a:ea typeface="ＭＳ Ｐゴシック" panose="020B0600070205080204" pitchFamily="50" charset="-128"/>
              </a:rPr>
              <a:t>人口（万人）</a:t>
            </a:r>
          </a:p>
        </p:txBody>
      </p:sp>
      <p:sp>
        <p:nvSpPr>
          <p:cNvPr id="10" name="テキスト ボックス 9"/>
          <p:cNvSpPr txBox="1"/>
          <p:nvPr/>
        </p:nvSpPr>
        <p:spPr>
          <a:xfrm>
            <a:off x="9947105" y="2604701"/>
            <a:ext cx="716802" cy="539763"/>
          </a:xfrm>
          <a:prstGeom prst="rect">
            <a:avLst/>
          </a:prstGeom>
          <a:noFill/>
        </p:spPr>
        <p:txBody>
          <a:bodyPr wrap="square" rtlCol="0">
            <a:spAutoFit/>
          </a:bodyPr>
          <a:lstStyle/>
          <a:p>
            <a:pPr algn="ctr" defTabSz="842560" fontAlgn="base">
              <a:spcBef>
                <a:spcPct val="0"/>
              </a:spcBef>
              <a:spcAft>
                <a:spcPct val="0"/>
              </a:spcAft>
              <a:defRPr/>
            </a:pPr>
            <a:r>
              <a:rPr lang="ja-JP" altLang="en-US" sz="969" dirty="0">
                <a:solidFill>
                  <a:prstClr val="black"/>
                </a:solidFill>
                <a:latin typeface="ＭＳ Ｐゴシック" panose="020B0600070205080204" pitchFamily="50" charset="-128"/>
                <a:ea typeface="ＭＳ Ｐゴシック" panose="020B0600070205080204" pitchFamily="50" charset="-128"/>
              </a:rPr>
              <a:t>生産年齢人口割合</a:t>
            </a:r>
            <a:endParaRPr lang="en-US" altLang="ja-JP" sz="969" dirty="0">
              <a:solidFill>
                <a:prstClr val="black"/>
              </a:solidFill>
              <a:latin typeface="ＭＳ Ｐゴシック" panose="020B0600070205080204" pitchFamily="50" charset="-128"/>
              <a:ea typeface="ＭＳ Ｐゴシック" panose="020B0600070205080204" pitchFamily="50" charset="-128"/>
            </a:endParaRPr>
          </a:p>
          <a:p>
            <a:pPr algn="ctr" defTabSz="842560" fontAlgn="base">
              <a:spcBef>
                <a:spcPct val="0"/>
              </a:spcBef>
              <a:spcAft>
                <a:spcPct val="0"/>
              </a:spcAft>
              <a:defRPr/>
            </a:pPr>
            <a:r>
              <a:rPr lang="en-US" altLang="ja-JP" sz="969" dirty="0">
                <a:solidFill>
                  <a:prstClr val="black"/>
                </a:solidFill>
                <a:latin typeface="ＭＳ Ｐゴシック" panose="020B0600070205080204" pitchFamily="50" charset="-128"/>
                <a:ea typeface="ＭＳ Ｐゴシック" panose="020B0600070205080204" pitchFamily="50" charset="-128"/>
              </a:rPr>
              <a:t>51.4%</a:t>
            </a:r>
            <a:endParaRPr lang="ja-JP" altLang="en-US" sz="1662" dirty="0">
              <a:solidFill>
                <a:prstClr val="black"/>
              </a:solidFill>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9958376" y="3494409"/>
            <a:ext cx="716802" cy="390620"/>
          </a:xfrm>
          <a:prstGeom prst="rect">
            <a:avLst/>
          </a:prstGeom>
          <a:noFill/>
        </p:spPr>
        <p:txBody>
          <a:bodyPr wrap="square" rtlCol="0">
            <a:spAutoFit/>
          </a:bodyPr>
          <a:lstStyle/>
          <a:p>
            <a:pPr algn="ctr" defTabSz="842560" fontAlgn="base">
              <a:spcBef>
                <a:spcPct val="0"/>
              </a:spcBef>
              <a:spcAft>
                <a:spcPct val="0"/>
              </a:spcAft>
              <a:defRPr/>
            </a:pPr>
            <a:r>
              <a:rPr lang="ja-JP" altLang="en-US" sz="969" dirty="0">
                <a:solidFill>
                  <a:prstClr val="black"/>
                </a:solidFill>
                <a:latin typeface="HG丸ｺﾞｼｯｸM-PRO" panose="020F0600000000000000" pitchFamily="50" charset="-128"/>
                <a:ea typeface="HG丸ｺﾞｼｯｸM-PRO" panose="020F0600000000000000" pitchFamily="50" charset="-128"/>
              </a:rPr>
              <a:t>高齢化率</a:t>
            </a:r>
            <a:endParaRPr lang="en-US" altLang="ja-JP" sz="969" dirty="0">
              <a:solidFill>
                <a:prstClr val="black"/>
              </a:solidFill>
              <a:latin typeface="HG丸ｺﾞｼｯｸM-PRO" panose="020F0600000000000000" pitchFamily="50" charset="-128"/>
              <a:ea typeface="HG丸ｺﾞｼｯｸM-PRO" panose="020F0600000000000000" pitchFamily="50" charset="-128"/>
            </a:endParaRPr>
          </a:p>
          <a:p>
            <a:pPr algn="ctr" defTabSz="842560" fontAlgn="base">
              <a:spcBef>
                <a:spcPct val="0"/>
              </a:spcBef>
              <a:spcAft>
                <a:spcPct val="0"/>
              </a:spcAft>
              <a:defRPr/>
            </a:pPr>
            <a:r>
              <a:rPr lang="en-US" altLang="ja-JP" sz="969" dirty="0">
                <a:solidFill>
                  <a:prstClr val="black"/>
                </a:solidFill>
                <a:latin typeface="HG丸ｺﾞｼｯｸM-PRO" panose="020F0600000000000000" pitchFamily="50" charset="-128"/>
                <a:ea typeface="HG丸ｺﾞｼｯｸM-PRO" panose="020F0600000000000000" pitchFamily="50" charset="-128"/>
              </a:rPr>
              <a:t>38.4%</a:t>
            </a:r>
            <a:endParaRPr lang="ja-JP" altLang="en-US" sz="1662"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8" name="直線コネクタ 17"/>
          <p:cNvCxnSpPr>
            <a:cxnSpLocks/>
          </p:cNvCxnSpPr>
          <p:nvPr/>
        </p:nvCxnSpPr>
        <p:spPr>
          <a:xfrm flipV="1">
            <a:off x="6827158" y="1562332"/>
            <a:ext cx="0" cy="432602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4361024" y="4177617"/>
            <a:ext cx="1008000" cy="187487"/>
          </a:xfrm>
          <a:prstGeom prst="rect">
            <a:avLst/>
          </a:prstGeom>
          <a:solidFill>
            <a:schemeClr val="accent2">
              <a:lumMod val="75000"/>
            </a:schemeClr>
          </a:solidFill>
          <a:ln w="25400" cmpd="sng">
            <a:solidFill>
              <a:schemeClr val="bg1"/>
            </a:solidFill>
          </a:ln>
        </p:spPr>
        <p:txBody>
          <a:bodyPr wrap="square" lIns="0" tIns="0" rIns="0" bIns="0" rtlCol="0" anchor="ctr" anchorCtr="0">
            <a:spAutoFit/>
          </a:bodyPr>
          <a:lstStyle/>
          <a:p>
            <a:pPr algn="ctr" defTabSz="842560" fontAlgn="base">
              <a:lnSpc>
                <a:spcPts val="1662"/>
              </a:lnSpc>
              <a:spcBef>
                <a:spcPct val="0"/>
              </a:spcBef>
              <a:spcAft>
                <a:spcPct val="0"/>
              </a:spcAft>
              <a:defRPr/>
            </a:pPr>
            <a:r>
              <a:rPr lang="en-US" altLang="ja-JP" sz="1108" dirty="0">
                <a:solidFill>
                  <a:prstClr val="white"/>
                </a:solidFill>
                <a:latin typeface="HG丸ｺﾞｼｯｸM-PRO" panose="020F0600000000000000" pitchFamily="50" charset="-128"/>
                <a:ea typeface="HG丸ｺﾞｼｯｸM-PRO" panose="020F0600000000000000" pitchFamily="50" charset="-128"/>
              </a:rPr>
              <a:t>15</a:t>
            </a:r>
            <a:r>
              <a:rPr lang="ja-JP" altLang="en-US" sz="1108" dirty="0">
                <a:solidFill>
                  <a:prstClr val="white"/>
                </a:solidFill>
                <a:latin typeface="HG丸ｺﾞｼｯｸM-PRO" panose="020F0600000000000000" pitchFamily="50" charset="-128"/>
                <a:ea typeface="HG丸ｺﾞｼｯｸM-PRO" panose="020F0600000000000000" pitchFamily="50" charset="-128"/>
              </a:rPr>
              <a:t>～</a:t>
            </a:r>
            <a:r>
              <a:rPr lang="en-US" altLang="ja-JP" sz="1108" dirty="0">
                <a:solidFill>
                  <a:prstClr val="white"/>
                </a:solidFill>
                <a:latin typeface="HG丸ｺﾞｼｯｸM-PRO" panose="020F0600000000000000" pitchFamily="50" charset="-128"/>
                <a:ea typeface="HG丸ｺﾞｼｯｸM-PRO" panose="020F0600000000000000" pitchFamily="50" charset="-128"/>
              </a:rPr>
              <a:t>64</a:t>
            </a:r>
            <a:r>
              <a:rPr lang="ja-JP" altLang="en-US" sz="1108" dirty="0">
                <a:solidFill>
                  <a:prstClr val="white"/>
                </a:solidFill>
                <a:latin typeface="HG丸ｺﾞｼｯｸM-PRO" panose="020F0600000000000000" pitchFamily="50" charset="-128"/>
                <a:ea typeface="HG丸ｺﾞｼｯｸM-PRO" panose="020F0600000000000000" pitchFamily="50" charset="-128"/>
              </a:rPr>
              <a:t>歳人口</a:t>
            </a:r>
          </a:p>
        </p:txBody>
      </p:sp>
      <p:sp>
        <p:nvSpPr>
          <p:cNvPr id="35" name="テキスト ボックス 34"/>
          <p:cNvSpPr txBox="1"/>
          <p:nvPr/>
        </p:nvSpPr>
        <p:spPr>
          <a:xfrm>
            <a:off x="4394814" y="5565739"/>
            <a:ext cx="1008000" cy="187487"/>
          </a:xfrm>
          <a:prstGeom prst="rect">
            <a:avLst/>
          </a:prstGeom>
          <a:solidFill>
            <a:schemeClr val="accent2">
              <a:lumMod val="75000"/>
            </a:schemeClr>
          </a:solidFill>
          <a:ln w="25400" cmpd="sng">
            <a:solidFill>
              <a:schemeClr val="bg1"/>
            </a:solidFill>
          </a:ln>
        </p:spPr>
        <p:txBody>
          <a:bodyPr wrap="square" lIns="0" tIns="0" rIns="0" bIns="0" rtlCol="0" anchor="ctr" anchorCtr="0">
            <a:spAutoFit/>
          </a:bodyPr>
          <a:lstStyle/>
          <a:p>
            <a:pPr algn="ctr" defTabSz="842560" fontAlgn="base">
              <a:lnSpc>
                <a:spcPts val="1662"/>
              </a:lnSpc>
              <a:spcBef>
                <a:spcPct val="0"/>
              </a:spcBef>
              <a:spcAft>
                <a:spcPct val="0"/>
              </a:spcAft>
              <a:defRPr/>
            </a:pPr>
            <a:r>
              <a:rPr lang="en-US" altLang="ja-JP" sz="1108" dirty="0">
                <a:solidFill>
                  <a:prstClr val="white"/>
                </a:solidFill>
                <a:latin typeface="HG丸ｺﾞｼｯｸM-PRO" panose="020F0600000000000000" pitchFamily="50" charset="-128"/>
                <a:ea typeface="HG丸ｺﾞｼｯｸM-PRO" panose="020F0600000000000000" pitchFamily="50" charset="-128"/>
              </a:rPr>
              <a:t>14</a:t>
            </a:r>
            <a:r>
              <a:rPr lang="ja-JP" altLang="en-US" sz="1108" dirty="0">
                <a:solidFill>
                  <a:prstClr val="white"/>
                </a:solidFill>
                <a:latin typeface="HG丸ｺﾞｼｯｸM-PRO" panose="020F0600000000000000" pitchFamily="50" charset="-128"/>
                <a:ea typeface="HG丸ｺﾞｼｯｸM-PRO" panose="020F0600000000000000" pitchFamily="50" charset="-128"/>
              </a:rPr>
              <a:t>歳以下人口</a:t>
            </a:r>
          </a:p>
        </p:txBody>
      </p:sp>
      <p:sp>
        <p:nvSpPr>
          <p:cNvPr id="36" name="テキスト ボックス 35"/>
          <p:cNvSpPr txBox="1"/>
          <p:nvPr/>
        </p:nvSpPr>
        <p:spPr>
          <a:xfrm>
            <a:off x="4367920" y="2708920"/>
            <a:ext cx="1008000" cy="187487"/>
          </a:xfrm>
          <a:prstGeom prst="rect">
            <a:avLst/>
          </a:prstGeom>
          <a:solidFill>
            <a:schemeClr val="accent2">
              <a:lumMod val="75000"/>
            </a:schemeClr>
          </a:solidFill>
          <a:ln w="25400" cmpd="sng">
            <a:solidFill>
              <a:schemeClr val="bg1"/>
            </a:solidFill>
          </a:ln>
        </p:spPr>
        <p:txBody>
          <a:bodyPr wrap="square" lIns="0" tIns="0" rIns="0" bIns="0" rtlCol="0" anchor="ctr" anchorCtr="0">
            <a:spAutoFit/>
          </a:bodyPr>
          <a:lstStyle/>
          <a:p>
            <a:pPr algn="ctr" defTabSz="842560" fontAlgn="base">
              <a:lnSpc>
                <a:spcPts val="1662"/>
              </a:lnSpc>
              <a:spcBef>
                <a:spcPct val="0"/>
              </a:spcBef>
              <a:spcAft>
                <a:spcPct val="0"/>
              </a:spcAft>
              <a:defRPr/>
            </a:pPr>
            <a:r>
              <a:rPr lang="en-US" altLang="ja-JP" sz="1108" dirty="0">
                <a:solidFill>
                  <a:prstClr val="white"/>
                </a:solidFill>
                <a:latin typeface="HG丸ｺﾞｼｯｸM-PRO" panose="020F0600000000000000" pitchFamily="50" charset="-128"/>
                <a:ea typeface="HG丸ｺﾞｼｯｸM-PRO" panose="020F0600000000000000" pitchFamily="50" charset="-128"/>
              </a:rPr>
              <a:t>65</a:t>
            </a:r>
            <a:r>
              <a:rPr lang="ja-JP" altLang="en-US" sz="1108" dirty="0">
                <a:solidFill>
                  <a:prstClr val="white"/>
                </a:solidFill>
                <a:latin typeface="HG丸ｺﾞｼｯｸM-PRO" panose="020F0600000000000000" pitchFamily="50" charset="-128"/>
                <a:ea typeface="HG丸ｺﾞｼｯｸM-PRO" panose="020F0600000000000000" pitchFamily="50" charset="-128"/>
              </a:rPr>
              <a:t>歳以上人口</a:t>
            </a:r>
          </a:p>
        </p:txBody>
      </p:sp>
      <p:sp>
        <p:nvSpPr>
          <p:cNvPr id="28" name="テキスト ボックス 27"/>
          <p:cNvSpPr txBox="1"/>
          <p:nvPr/>
        </p:nvSpPr>
        <p:spPr>
          <a:xfrm>
            <a:off x="5539053" y="2060848"/>
            <a:ext cx="955761" cy="220188"/>
          </a:xfrm>
          <a:prstGeom prst="rect">
            <a:avLst/>
          </a:prstGeom>
          <a:noFill/>
          <a:ln w="9525">
            <a:noFill/>
          </a:ln>
        </p:spPr>
        <p:txBody>
          <a:bodyPr wrap="square" rtlCol="0">
            <a:spAutoFit/>
          </a:bodyPr>
          <a:lstStyle/>
          <a:p>
            <a:pPr algn="ctr" defTabSz="842560" fontAlgn="base">
              <a:spcBef>
                <a:spcPct val="0"/>
              </a:spcBef>
              <a:spcAft>
                <a:spcPct val="0"/>
              </a:spcAft>
              <a:defRPr/>
            </a:pPr>
            <a:r>
              <a:rPr lang="en-US" altLang="ja-JP" sz="831" b="1" dirty="0">
                <a:solidFill>
                  <a:srgbClr val="FF0000"/>
                </a:solidFill>
                <a:latin typeface="Arial" charset="0"/>
                <a:ea typeface="ＭＳ Ｐゴシック" panose="020B0600070205080204" pitchFamily="50" charset="-128"/>
              </a:rPr>
              <a:t>12,806</a:t>
            </a:r>
          </a:p>
        </p:txBody>
      </p:sp>
      <p:sp>
        <p:nvSpPr>
          <p:cNvPr id="51" name="テキスト ボックス 50"/>
          <p:cNvSpPr txBox="1"/>
          <p:nvPr/>
        </p:nvSpPr>
        <p:spPr>
          <a:xfrm>
            <a:off x="1543069" y="6269138"/>
            <a:ext cx="9382538" cy="518412"/>
          </a:xfrm>
          <a:prstGeom prst="rect">
            <a:avLst/>
          </a:prstGeom>
          <a:noFill/>
        </p:spPr>
        <p:txBody>
          <a:bodyPr wrap="square" rtlCol="0">
            <a:spAutoFit/>
          </a:bodyPr>
          <a:lstStyle/>
          <a:p>
            <a:pPr marL="666767" indent="-666767" defTabSz="842560" fontAlgn="base">
              <a:spcBef>
                <a:spcPct val="0"/>
              </a:spcBef>
              <a:spcAft>
                <a:spcPct val="0"/>
              </a:spcAft>
              <a:defRPr/>
            </a:pPr>
            <a:r>
              <a:rPr lang="ja-JP" altLang="en-US" sz="923" dirty="0">
                <a:solidFill>
                  <a:prstClr val="black"/>
                </a:solidFill>
                <a:latin typeface="Meiryo UI" panose="020B0604030504040204" pitchFamily="50" charset="-128"/>
                <a:ea typeface="Meiryo UI" panose="020B0604030504040204" pitchFamily="50" charset="-128"/>
              </a:rPr>
              <a:t>（資料出所）</a:t>
            </a:r>
            <a:r>
              <a:rPr lang="en-US" altLang="ja-JP" sz="923" dirty="0">
                <a:solidFill>
                  <a:prstClr val="black"/>
                </a:solidFill>
                <a:latin typeface="Meiryo UI" panose="020B0604030504040204" pitchFamily="50" charset="-128"/>
                <a:ea typeface="Meiryo UI" panose="020B0604030504040204" pitchFamily="50" charset="-128"/>
              </a:rPr>
              <a:t>2017</a:t>
            </a:r>
            <a:r>
              <a:rPr lang="ja-JP" altLang="en-US" sz="923" dirty="0">
                <a:solidFill>
                  <a:prstClr val="black"/>
                </a:solidFill>
                <a:latin typeface="Meiryo UI" panose="020B0604030504040204" pitchFamily="50" charset="-128"/>
                <a:ea typeface="Meiryo UI" panose="020B0604030504040204" pitchFamily="50" charset="-128"/>
              </a:rPr>
              <a:t>年までの人口は総務省「人口推計」（各年</a:t>
            </a:r>
            <a:r>
              <a:rPr lang="en-US" altLang="ja-JP" sz="923" dirty="0">
                <a:solidFill>
                  <a:prstClr val="black"/>
                </a:solidFill>
                <a:latin typeface="Meiryo UI" panose="020B0604030504040204" pitchFamily="50" charset="-128"/>
                <a:ea typeface="Meiryo UI" panose="020B0604030504040204" pitchFamily="50" charset="-128"/>
              </a:rPr>
              <a:t>10</a:t>
            </a:r>
            <a:r>
              <a:rPr lang="ja-JP" altLang="en-US" sz="923" dirty="0">
                <a:solidFill>
                  <a:prstClr val="black"/>
                </a:solidFill>
                <a:latin typeface="Meiryo UI" panose="020B0604030504040204" pitchFamily="50" charset="-128"/>
                <a:ea typeface="Meiryo UI" panose="020B0604030504040204" pitchFamily="50" charset="-128"/>
              </a:rPr>
              <a:t>月</a:t>
            </a:r>
            <a:r>
              <a:rPr lang="en-US" altLang="ja-JP" sz="923" dirty="0">
                <a:solidFill>
                  <a:prstClr val="black"/>
                </a:solidFill>
                <a:latin typeface="Meiryo UI" panose="020B0604030504040204" pitchFamily="50" charset="-128"/>
                <a:ea typeface="Meiryo UI" panose="020B0604030504040204" pitchFamily="50" charset="-128"/>
              </a:rPr>
              <a:t>1</a:t>
            </a:r>
            <a:r>
              <a:rPr lang="ja-JP" altLang="en-US" sz="923" dirty="0">
                <a:solidFill>
                  <a:prstClr val="black"/>
                </a:solidFill>
                <a:latin typeface="Meiryo UI" panose="020B0604030504040204" pitchFamily="50" charset="-128"/>
                <a:ea typeface="Meiryo UI" panose="020B0604030504040204" pitchFamily="50" charset="-128"/>
              </a:rPr>
              <a:t>日現在）、高齢化率および生産年齢人口割合は</a:t>
            </a:r>
            <a:r>
              <a:rPr lang="en-US" altLang="ja-JP" sz="923" dirty="0">
                <a:solidFill>
                  <a:prstClr val="black"/>
                </a:solidFill>
                <a:latin typeface="Meiryo UI" panose="020B0604030504040204" pitchFamily="50" charset="-128"/>
                <a:ea typeface="Meiryo UI" panose="020B0604030504040204" pitchFamily="50" charset="-128"/>
              </a:rPr>
              <a:t>2015</a:t>
            </a:r>
            <a:r>
              <a:rPr lang="ja-JP" altLang="en-US" sz="923" dirty="0">
                <a:solidFill>
                  <a:prstClr val="black"/>
                </a:solidFill>
                <a:latin typeface="Meiryo UI" panose="020B0604030504040204" pitchFamily="50" charset="-128"/>
                <a:ea typeface="Meiryo UI" panose="020B0604030504040204" pitchFamily="50" charset="-128"/>
              </a:rPr>
              <a:t>年までは総務省「国勢調査」、</a:t>
            </a:r>
            <a:r>
              <a:rPr lang="en-US" altLang="ja-JP" sz="923" dirty="0">
                <a:solidFill>
                  <a:prstClr val="black"/>
                </a:solidFill>
                <a:latin typeface="Meiryo UI" panose="020B0604030504040204" pitchFamily="50" charset="-128"/>
                <a:ea typeface="Meiryo UI" panose="020B0604030504040204" pitchFamily="50" charset="-128"/>
              </a:rPr>
              <a:t> 2017</a:t>
            </a:r>
            <a:r>
              <a:rPr lang="ja-JP" altLang="en-US" sz="923" dirty="0">
                <a:solidFill>
                  <a:prstClr val="black"/>
                </a:solidFill>
                <a:latin typeface="Meiryo UI" panose="020B0604030504040204" pitchFamily="50" charset="-128"/>
                <a:ea typeface="Meiryo UI" panose="020B0604030504040204" pitchFamily="50" charset="-128"/>
              </a:rPr>
              <a:t>年は総務省「人口推計」 、</a:t>
            </a:r>
            <a:endParaRPr lang="en-US" altLang="ja-JP" sz="923" dirty="0">
              <a:solidFill>
                <a:prstClr val="black"/>
              </a:solidFill>
              <a:latin typeface="Meiryo UI" panose="020B0604030504040204" pitchFamily="50" charset="-128"/>
              <a:ea typeface="Meiryo UI" panose="020B0604030504040204" pitchFamily="50" charset="-128"/>
            </a:endParaRPr>
          </a:p>
          <a:p>
            <a:pPr marL="666767" defTabSz="842560" fontAlgn="base">
              <a:spcBef>
                <a:spcPct val="0"/>
              </a:spcBef>
              <a:spcAft>
                <a:spcPct val="0"/>
              </a:spcAft>
              <a:defRPr/>
            </a:pPr>
            <a:r>
              <a:rPr lang="en-US" altLang="ja-JP" sz="923" dirty="0">
                <a:solidFill>
                  <a:prstClr val="black"/>
                </a:solidFill>
                <a:latin typeface="Meiryo UI" panose="020B0604030504040204" pitchFamily="50" charset="-128"/>
                <a:ea typeface="Meiryo UI" panose="020B0604030504040204" pitchFamily="50" charset="-128"/>
              </a:rPr>
              <a:t>2017</a:t>
            </a:r>
            <a:r>
              <a:rPr lang="ja-JP" altLang="en-US" sz="923" dirty="0">
                <a:solidFill>
                  <a:prstClr val="black"/>
                </a:solidFill>
                <a:latin typeface="Meiryo UI" panose="020B0604030504040204" pitchFamily="50" charset="-128"/>
                <a:ea typeface="Meiryo UI" panose="020B0604030504040204" pitchFamily="50" charset="-128"/>
              </a:rPr>
              <a:t>年までの合計特殊出生率は厚生労働省「人口動態統計」、</a:t>
            </a:r>
            <a:endParaRPr lang="en-US" altLang="ja-JP" sz="923" dirty="0">
              <a:solidFill>
                <a:prstClr val="black"/>
              </a:solidFill>
              <a:latin typeface="Meiryo UI" panose="020B0604030504040204" pitchFamily="50" charset="-128"/>
              <a:ea typeface="Meiryo UI" panose="020B0604030504040204" pitchFamily="50" charset="-128"/>
            </a:endParaRPr>
          </a:p>
          <a:p>
            <a:pPr marL="666767" defTabSz="842560" fontAlgn="base">
              <a:spcBef>
                <a:spcPct val="0"/>
              </a:spcBef>
              <a:spcAft>
                <a:spcPct val="0"/>
              </a:spcAft>
              <a:defRPr/>
            </a:pPr>
            <a:r>
              <a:rPr lang="en-US" altLang="ja-JP" sz="923" dirty="0">
                <a:solidFill>
                  <a:prstClr val="black"/>
                </a:solidFill>
                <a:latin typeface="Meiryo UI" panose="020B0604030504040204" pitchFamily="50" charset="-128"/>
                <a:ea typeface="Meiryo UI" panose="020B0604030504040204" pitchFamily="50" charset="-128"/>
              </a:rPr>
              <a:t>2018</a:t>
            </a:r>
            <a:r>
              <a:rPr lang="ja-JP" altLang="en-US" sz="923" dirty="0">
                <a:solidFill>
                  <a:prstClr val="black"/>
                </a:solidFill>
                <a:latin typeface="Meiryo UI" panose="020B0604030504040204" pitchFamily="50" charset="-128"/>
                <a:ea typeface="Meiryo UI" panose="020B0604030504040204" pitchFamily="50" charset="-128"/>
              </a:rPr>
              <a:t>年以降は国立社会保障・人口問題研究所「日本の将来推計人口（</a:t>
            </a:r>
            <a:r>
              <a:rPr lang="en-US" altLang="ja-JP" sz="923" dirty="0">
                <a:solidFill>
                  <a:prstClr val="black"/>
                </a:solidFill>
                <a:latin typeface="Meiryo UI" panose="020B0604030504040204" pitchFamily="50" charset="-128"/>
                <a:ea typeface="Meiryo UI" panose="020B0604030504040204" pitchFamily="50" charset="-128"/>
              </a:rPr>
              <a:t>2017</a:t>
            </a:r>
            <a:r>
              <a:rPr lang="ja-JP" altLang="en-US" sz="923" dirty="0">
                <a:solidFill>
                  <a:prstClr val="black"/>
                </a:solidFill>
                <a:latin typeface="Meiryo UI" panose="020B0604030504040204" pitchFamily="50" charset="-128"/>
                <a:ea typeface="Meiryo UI" panose="020B0604030504040204" pitchFamily="50" charset="-128"/>
              </a:rPr>
              <a:t>年推計）：出生中位・死亡中位推計」</a:t>
            </a:r>
            <a:endParaRPr lang="en-US" altLang="ja-JP" sz="923" dirty="0">
              <a:solidFill>
                <a:prstClr val="black"/>
              </a:solidFill>
              <a:latin typeface="Meiryo UI" panose="020B0604030504040204" pitchFamily="50" charset="-128"/>
              <a:ea typeface="Meiryo UI" panose="020B0604030504040204" pitchFamily="50" charset="-128"/>
            </a:endParaRPr>
          </a:p>
        </p:txBody>
      </p:sp>
      <p:sp>
        <p:nvSpPr>
          <p:cNvPr id="54" name="Rectangle 15" descr="25%"/>
          <p:cNvSpPr>
            <a:spLocks noChangeArrowheads="1"/>
          </p:cNvSpPr>
          <p:nvPr/>
        </p:nvSpPr>
        <p:spPr bwMode="auto">
          <a:xfrm>
            <a:off x="1276535" y="741461"/>
            <a:ext cx="9649072" cy="820871"/>
          </a:xfrm>
          <a:prstGeom prst="rect">
            <a:avLst/>
          </a:prstGeom>
          <a:noFill/>
          <a:ln w="12700">
            <a:noFill/>
            <a:miter lim="800000"/>
            <a:headEnd/>
            <a:tailEnd/>
          </a:ln>
        </p:spPr>
        <p:txBody>
          <a:bodyPr wrap="square" lIns="84395" tIns="42198" rIns="84395" bIns="42198" anchor="ctr">
            <a:spAutoFit/>
          </a:bodyPr>
          <a:lstStyle/>
          <a:p>
            <a:pPr defTabSz="843778" fontAlgn="base">
              <a:lnSpc>
                <a:spcPts val="2000"/>
              </a:lnSpc>
              <a:spcBef>
                <a:spcPct val="0"/>
              </a:spcBef>
              <a:spcAft>
                <a:spcPct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日本の人口は、少子・高齢化が進み減少している。ちなみに</a:t>
            </a:r>
            <a:r>
              <a:rPr lang="en-US" altLang="ja-JP" sz="1400" dirty="0">
                <a:solidFill>
                  <a:prstClr val="black"/>
                </a:solidFill>
                <a:latin typeface="HG丸ｺﾞｼｯｸM-PRO" panose="020F0600000000000000" pitchFamily="50" charset="-128"/>
                <a:ea typeface="HG丸ｺﾞｼｯｸM-PRO" panose="020F0600000000000000" pitchFamily="50" charset="-128"/>
              </a:rPr>
              <a:t>14</a:t>
            </a:r>
            <a:r>
              <a:rPr lang="ja-JP" altLang="en-US" sz="1400" dirty="0">
                <a:solidFill>
                  <a:prstClr val="black"/>
                </a:solidFill>
                <a:latin typeface="HG丸ｺﾞｼｯｸM-PRO" panose="020F0600000000000000" pitchFamily="50" charset="-128"/>
                <a:ea typeface="HG丸ｺﾞｼｯｸM-PRO" panose="020F0600000000000000" pitchFamily="50" charset="-128"/>
              </a:rPr>
              <a:t>歳以下は</a:t>
            </a:r>
            <a:r>
              <a:rPr lang="en-US" altLang="ja-JP" sz="1400" dirty="0">
                <a:solidFill>
                  <a:prstClr val="black"/>
                </a:solidFill>
                <a:latin typeface="HG丸ｺﾞｼｯｸM-PRO" panose="020F0600000000000000" pitchFamily="50" charset="-128"/>
                <a:ea typeface="HG丸ｺﾞｼｯｸM-PRO" panose="020F0600000000000000" pitchFamily="50" charset="-128"/>
              </a:rPr>
              <a:t>1955</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a:t>
            </a:r>
            <a:r>
              <a:rPr lang="en-US" altLang="ja-JP" sz="1400" dirty="0">
                <a:solidFill>
                  <a:prstClr val="black"/>
                </a:solidFill>
                <a:latin typeface="HG丸ｺﾞｼｯｸM-PRO" panose="020F0600000000000000" pitchFamily="50" charset="-128"/>
                <a:ea typeface="HG丸ｺﾞｼｯｸM-PRO" panose="020F0600000000000000" pitchFamily="50" charset="-128"/>
              </a:rPr>
              <a:t>15</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64</a:t>
            </a:r>
            <a:r>
              <a:rPr lang="ja-JP" altLang="en-US" sz="1400" dirty="0">
                <a:solidFill>
                  <a:prstClr val="black"/>
                </a:solidFill>
                <a:latin typeface="HG丸ｺﾞｼｯｸM-PRO" panose="020F0600000000000000" pitchFamily="50" charset="-128"/>
                <a:ea typeface="HG丸ｺﾞｼｯｸM-PRO" panose="020F0600000000000000" pitchFamily="50" charset="-128"/>
              </a:rPr>
              <a:t>歳は</a:t>
            </a:r>
            <a:r>
              <a:rPr lang="en-US" altLang="ja-JP" sz="1400" dirty="0">
                <a:solidFill>
                  <a:prstClr val="black"/>
                </a:solidFill>
                <a:latin typeface="HG丸ｺﾞｼｯｸM-PRO" panose="020F0600000000000000" pitchFamily="50" charset="-128"/>
                <a:ea typeface="HG丸ｺﾞｼｯｸM-PRO" panose="020F0600000000000000" pitchFamily="50" charset="-128"/>
              </a:rPr>
              <a:t>1995</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年、人口は</a:t>
            </a:r>
            <a:r>
              <a:rPr lang="en-US" altLang="ja-JP" sz="1400" dirty="0">
                <a:solidFill>
                  <a:prstClr val="black"/>
                </a:solidFill>
                <a:latin typeface="HG丸ｺﾞｼｯｸM-PRO" panose="020F0600000000000000" pitchFamily="50" charset="-128"/>
                <a:ea typeface="HG丸ｺﾞｼｯｸM-PRO" panose="020F0600000000000000" pitchFamily="50" charset="-128"/>
              </a:rPr>
              <a:t>2010</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年をピークに減少し続け、一方、</a:t>
            </a:r>
            <a:r>
              <a:rPr lang="en-US" altLang="ja-JP" sz="1400" dirty="0">
                <a:solidFill>
                  <a:prstClr val="black"/>
                </a:solidFill>
                <a:latin typeface="HG丸ｺﾞｼｯｸM-PRO" panose="020F0600000000000000" pitchFamily="50" charset="-128"/>
                <a:ea typeface="HG丸ｺﾞｼｯｸM-PRO" panose="020F0600000000000000" pitchFamily="50" charset="-128"/>
              </a:rPr>
              <a:t>65</a:t>
            </a:r>
            <a:r>
              <a:rPr lang="ja-JP" altLang="en-US" sz="1400" dirty="0">
                <a:solidFill>
                  <a:prstClr val="black"/>
                </a:solidFill>
                <a:latin typeface="HG丸ｺﾞｼｯｸM-PRO" panose="020F0600000000000000" pitchFamily="50" charset="-128"/>
                <a:ea typeface="HG丸ｺﾞｼｯｸM-PRO" panose="020F0600000000000000" pitchFamily="50" charset="-128"/>
              </a:rPr>
              <a:t>歳以上は</a:t>
            </a:r>
            <a:r>
              <a:rPr lang="en-US" altLang="ja-JP" sz="1400" dirty="0">
                <a:solidFill>
                  <a:prstClr val="black"/>
                </a:solidFill>
                <a:latin typeface="HG丸ｺﾞｼｯｸM-PRO" panose="020F0600000000000000" pitchFamily="50" charset="-128"/>
                <a:ea typeface="HG丸ｺﾞｼｯｸM-PRO" panose="020F0600000000000000" pitchFamily="50" charset="-128"/>
              </a:rPr>
              <a:t>2040</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年まで増加を続けることから、</a:t>
            </a:r>
            <a:r>
              <a:rPr lang="en-US" altLang="ja-JP" sz="1400" dirty="0">
                <a:solidFill>
                  <a:prstClr val="black"/>
                </a:solidFill>
                <a:latin typeface="HG丸ｺﾞｼｯｸM-PRO" panose="020F0600000000000000" pitchFamily="50" charset="-128"/>
                <a:ea typeface="HG丸ｺﾞｼｯｸM-PRO" panose="020F0600000000000000" pitchFamily="50" charset="-128"/>
              </a:rPr>
              <a:t>2,065</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年には総人口は</a:t>
            </a:r>
            <a:r>
              <a:rPr lang="en-US" altLang="ja-JP" sz="1400" dirty="0">
                <a:solidFill>
                  <a:prstClr val="black"/>
                </a:solidFill>
                <a:latin typeface="HG丸ｺﾞｼｯｸM-PRO" panose="020F0600000000000000" pitchFamily="50" charset="-128"/>
                <a:ea typeface="HG丸ｺﾞｼｯｸM-PRO" panose="020F0600000000000000" pitchFamily="50" charset="-128"/>
              </a:rPr>
              <a:t>9,000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万人を割り込み、高齢化率は</a:t>
            </a:r>
            <a:r>
              <a:rPr lang="en-US" altLang="ja-JP" sz="1400" dirty="0">
                <a:solidFill>
                  <a:prstClr val="black"/>
                </a:solidFill>
                <a:latin typeface="HG丸ｺﾞｼｯｸM-PRO" panose="020F0600000000000000" pitchFamily="50" charset="-128"/>
                <a:ea typeface="HG丸ｺﾞｼｯｸM-PRO" panose="020F0600000000000000" pitchFamily="50" charset="-128"/>
              </a:rPr>
              <a:t>38</a:t>
            </a:r>
            <a:r>
              <a:rPr lang="ja-JP" altLang="en-US" sz="1400" dirty="0">
                <a:solidFill>
                  <a:prstClr val="black"/>
                </a:solidFill>
                <a:latin typeface="HG丸ｺﾞｼｯｸM-PRO" panose="020F0600000000000000" pitchFamily="50" charset="-128"/>
                <a:ea typeface="HG丸ｺﾞｼｯｸM-PRO" panose="020F0600000000000000" pitchFamily="50" charset="-128"/>
              </a:rPr>
              <a:t>％台になると推計されている。</a:t>
            </a:r>
          </a:p>
        </p:txBody>
      </p:sp>
      <p:cxnSp>
        <p:nvCxnSpPr>
          <p:cNvPr id="57" name="直線コネクタ 56"/>
          <p:cNvCxnSpPr/>
          <p:nvPr/>
        </p:nvCxnSpPr>
        <p:spPr>
          <a:xfrm flipV="1">
            <a:off x="1557191" y="1562546"/>
            <a:ext cx="9038769" cy="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592F547B-0787-47E9-A030-813DA9E1FCE8}"/>
              </a:ext>
            </a:extLst>
          </p:cNvPr>
          <p:cNvSpPr txBox="1"/>
          <p:nvPr/>
        </p:nvSpPr>
        <p:spPr>
          <a:xfrm>
            <a:off x="4917832" y="3306041"/>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FF0000"/>
                </a:solidFill>
                <a:latin typeface="Arial" charset="0"/>
                <a:ea typeface="ＭＳ Ｐゴシック" panose="020B0600070205080204" pitchFamily="50" charset="-128"/>
              </a:rPr>
              <a:t>8,726</a:t>
            </a:r>
          </a:p>
        </p:txBody>
      </p:sp>
      <p:sp>
        <p:nvSpPr>
          <p:cNvPr id="59" name="テキスト ボックス 58">
            <a:extLst>
              <a:ext uri="{FF2B5EF4-FFF2-40B4-BE49-F238E27FC236}">
                <a16:creationId xmlns:a16="http://schemas.microsoft.com/office/drawing/2014/main" id="{4713285D-03F5-4589-88AF-F01D53B00203}"/>
              </a:ext>
            </a:extLst>
          </p:cNvPr>
          <p:cNvSpPr txBox="1"/>
          <p:nvPr/>
        </p:nvSpPr>
        <p:spPr>
          <a:xfrm>
            <a:off x="2416130" y="4974295"/>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FF0000"/>
                </a:solidFill>
                <a:latin typeface="Arial" charset="0"/>
                <a:ea typeface="ＭＳ Ｐゴシック" panose="020B0600070205080204" pitchFamily="50" charset="-128"/>
              </a:rPr>
              <a:t>2,980</a:t>
            </a:r>
          </a:p>
        </p:txBody>
      </p:sp>
      <p:sp>
        <p:nvSpPr>
          <p:cNvPr id="60" name="テキスト ボックス 59">
            <a:extLst>
              <a:ext uri="{FF2B5EF4-FFF2-40B4-BE49-F238E27FC236}">
                <a16:creationId xmlns:a16="http://schemas.microsoft.com/office/drawing/2014/main" id="{8BD533B6-B05E-4539-8FCF-015BFB9B02C5}"/>
              </a:ext>
            </a:extLst>
          </p:cNvPr>
          <p:cNvSpPr txBox="1"/>
          <p:nvPr/>
        </p:nvSpPr>
        <p:spPr>
          <a:xfrm>
            <a:off x="8059773" y="3522065"/>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FF0000"/>
                </a:solidFill>
                <a:latin typeface="Arial" charset="0"/>
                <a:ea typeface="ＭＳ Ｐゴシック" panose="020B0600070205080204" pitchFamily="50" charset="-128"/>
              </a:rPr>
              <a:t>3,921</a:t>
            </a:r>
          </a:p>
        </p:txBody>
      </p:sp>
      <p:sp>
        <p:nvSpPr>
          <p:cNvPr id="61" name="テキスト ボックス 60">
            <a:extLst>
              <a:ext uri="{FF2B5EF4-FFF2-40B4-BE49-F238E27FC236}">
                <a16:creationId xmlns:a16="http://schemas.microsoft.com/office/drawing/2014/main" id="{F9A7DE1F-75B1-4704-AC7D-BDEACED0F084}"/>
              </a:ext>
            </a:extLst>
          </p:cNvPr>
          <p:cNvSpPr txBox="1"/>
          <p:nvPr/>
        </p:nvSpPr>
        <p:spPr>
          <a:xfrm>
            <a:off x="9638386" y="2783670"/>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7030A0"/>
                </a:solidFill>
                <a:latin typeface="Arial" charset="0"/>
                <a:ea typeface="ＭＳ Ｐゴシック" panose="020B0600070205080204" pitchFamily="50" charset="-128"/>
              </a:rPr>
              <a:t>8,808</a:t>
            </a:r>
          </a:p>
        </p:txBody>
      </p:sp>
      <p:sp>
        <p:nvSpPr>
          <p:cNvPr id="62" name="テキスト ボックス 61">
            <a:extLst>
              <a:ext uri="{FF2B5EF4-FFF2-40B4-BE49-F238E27FC236}">
                <a16:creationId xmlns:a16="http://schemas.microsoft.com/office/drawing/2014/main" id="{CBBE4244-602E-4DE1-A9B0-962B020FE9D1}"/>
              </a:ext>
            </a:extLst>
          </p:cNvPr>
          <p:cNvSpPr txBox="1"/>
          <p:nvPr/>
        </p:nvSpPr>
        <p:spPr>
          <a:xfrm>
            <a:off x="9647255" y="3666081"/>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7030A0"/>
                </a:solidFill>
                <a:latin typeface="Arial" charset="0"/>
                <a:ea typeface="ＭＳ Ｐゴシック" panose="020B0600070205080204" pitchFamily="50" charset="-128"/>
              </a:rPr>
              <a:t>3,381</a:t>
            </a:r>
          </a:p>
        </p:txBody>
      </p:sp>
      <p:sp>
        <p:nvSpPr>
          <p:cNvPr id="63" name="テキスト ボックス 62">
            <a:extLst>
              <a:ext uri="{FF2B5EF4-FFF2-40B4-BE49-F238E27FC236}">
                <a16:creationId xmlns:a16="http://schemas.microsoft.com/office/drawing/2014/main" id="{4B25CF8C-B9C5-40F8-890B-2AAD2474F10C}"/>
              </a:ext>
            </a:extLst>
          </p:cNvPr>
          <p:cNvSpPr txBox="1"/>
          <p:nvPr/>
        </p:nvSpPr>
        <p:spPr>
          <a:xfrm>
            <a:off x="9647255" y="4839623"/>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7030A0"/>
                </a:solidFill>
                <a:latin typeface="Arial" charset="0"/>
                <a:ea typeface="ＭＳ Ｐゴシック" panose="020B0600070205080204" pitchFamily="50" charset="-128"/>
              </a:rPr>
              <a:t>4,529</a:t>
            </a:r>
          </a:p>
        </p:txBody>
      </p:sp>
      <p:sp>
        <p:nvSpPr>
          <p:cNvPr id="64" name="テキスト ボックス 63">
            <a:extLst>
              <a:ext uri="{FF2B5EF4-FFF2-40B4-BE49-F238E27FC236}">
                <a16:creationId xmlns:a16="http://schemas.microsoft.com/office/drawing/2014/main" id="{B5356BE0-E3AE-4CEF-B541-EA8363400AA8}"/>
              </a:ext>
            </a:extLst>
          </p:cNvPr>
          <p:cNvSpPr txBox="1"/>
          <p:nvPr/>
        </p:nvSpPr>
        <p:spPr>
          <a:xfrm>
            <a:off x="9638386" y="5663256"/>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7030A0"/>
                </a:solidFill>
                <a:latin typeface="Arial" charset="0"/>
                <a:ea typeface="ＭＳ Ｐゴシック" panose="020B0600070205080204" pitchFamily="50" charset="-128"/>
              </a:rPr>
              <a:t>898</a:t>
            </a:r>
          </a:p>
        </p:txBody>
      </p:sp>
      <p:sp>
        <p:nvSpPr>
          <p:cNvPr id="65" name="テキスト ボックス 64">
            <a:extLst>
              <a:ext uri="{FF2B5EF4-FFF2-40B4-BE49-F238E27FC236}">
                <a16:creationId xmlns:a16="http://schemas.microsoft.com/office/drawing/2014/main" id="{BDC449D9-DFFB-4BA7-968D-CFE7AA4D8E0B}"/>
              </a:ext>
            </a:extLst>
          </p:cNvPr>
          <p:cNvSpPr txBox="1"/>
          <p:nvPr/>
        </p:nvSpPr>
        <p:spPr>
          <a:xfrm>
            <a:off x="6760690" y="2227731"/>
            <a:ext cx="398769"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008000"/>
                </a:solidFill>
                <a:latin typeface="Arial" charset="0"/>
                <a:ea typeface="ＭＳ Ｐゴシック" panose="020B0600070205080204" pitchFamily="50" charset="-128"/>
              </a:rPr>
              <a:t>12,532</a:t>
            </a:r>
          </a:p>
        </p:txBody>
      </p:sp>
      <p:sp>
        <p:nvSpPr>
          <p:cNvPr id="66" name="テキスト ボックス 65">
            <a:extLst>
              <a:ext uri="{FF2B5EF4-FFF2-40B4-BE49-F238E27FC236}">
                <a16:creationId xmlns:a16="http://schemas.microsoft.com/office/drawing/2014/main" id="{B4EFBC95-57F0-4DEC-B4B1-3E2A92072841}"/>
              </a:ext>
            </a:extLst>
          </p:cNvPr>
          <p:cNvSpPr txBox="1"/>
          <p:nvPr/>
        </p:nvSpPr>
        <p:spPr>
          <a:xfrm>
            <a:off x="6803079" y="2825951"/>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008000"/>
                </a:solidFill>
                <a:latin typeface="Arial" charset="0"/>
                <a:ea typeface="ＭＳ Ｐゴシック" panose="020B0600070205080204" pitchFamily="50" charset="-128"/>
              </a:rPr>
              <a:t>3,619</a:t>
            </a:r>
          </a:p>
        </p:txBody>
      </p:sp>
      <p:sp>
        <p:nvSpPr>
          <p:cNvPr id="68" name="テキスト ボックス 67">
            <a:extLst>
              <a:ext uri="{FF2B5EF4-FFF2-40B4-BE49-F238E27FC236}">
                <a16:creationId xmlns:a16="http://schemas.microsoft.com/office/drawing/2014/main" id="{8E376055-E7EC-4635-A770-5364F6B361F2}"/>
              </a:ext>
            </a:extLst>
          </p:cNvPr>
          <p:cNvSpPr txBox="1"/>
          <p:nvPr/>
        </p:nvSpPr>
        <p:spPr>
          <a:xfrm>
            <a:off x="6803079" y="4098129"/>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008000"/>
                </a:solidFill>
                <a:latin typeface="Arial" charset="0"/>
                <a:ea typeface="ＭＳ Ｐゴシック" panose="020B0600070205080204" pitchFamily="50" charset="-128"/>
              </a:rPr>
              <a:t>7,406</a:t>
            </a:r>
          </a:p>
        </p:txBody>
      </p:sp>
      <p:sp>
        <p:nvSpPr>
          <p:cNvPr id="69" name="テキスト ボックス 68">
            <a:extLst>
              <a:ext uri="{FF2B5EF4-FFF2-40B4-BE49-F238E27FC236}">
                <a16:creationId xmlns:a16="http://schemas.microsoft.com/office/drawing/2014/main" id="{5BE20A19-14D0-4D58-AABC-1F3C0EA74703}"/>
              </a:ext>
            </a:extLst>
          </p:cNvPr>
          <p:cNvSpPr txBox="1"/>
          <p:nvPr/>
        </p:nvSpPr>
        <p:spPr>
          <a:xfrm>
            <a:off x="6796864" y="5572516"/>
            <a:ext cx="332308" cy="194967"/>
          </a:xfrm>
          <a:prstGeom prst="rect">
            <a:avLst/>
          </a:prstGeom>
          <a:solidFill>
            <a:schemeClr val="bg1"/>
          </a:solidFill>
          <a:ln w="9525">
            <a:noFill/>
          </a:ln>
        </p:spPr>
        <p:txBody>
          <a:bodyPr wrap="square" lIns="33231" tIns="33231" rIns="33231" bIns="33231" rtlCol="0">
            <a:spAutoFit/>
          </a:bodyPr>
          <a:lstStyle/>
          <a:p>
            <a:pPr algn="ctr" defTabSz="842560" fontAlgn="base">
              <a:spcBef>
                <a:spcPct val="0"/>
              </a:spcBef>
              <a:spcAft>
                <a:spcPct val="0"/>
              </a:spcAft>
              <a:defRPr/>
            </a:pPr>
            <a:r>
              <a:rPr lang="en-US" altLang="ja-JP" sz="831" b="1" dirty="0">
                <a:solidFill>
                  <a:srgbClr val="008000"/>
                </a:solidFill>
                <a:latin typeface="Arial" charset="0"/>
                <a:ea typeface="ＭＳ Ｐゴシック" panose="020B0600070205080204" pitchFamily="50" charset="-128"/>
              </a:rPr>
              <a:t>1,507</a:t>
            </a:r>
          </a:p>
        </p:txBody>
      </p:sp>
      <p:sp>
        <p:nvSpPr>
          <p:cNvPr id="70" name="テキスト ボックス 69">
            <a:extLst>
              <a:ext uri="{FF2B5EF4-FFF2-40B4-BE49-F238E27FC236}">
                <a16:creationId xmlns:a16="http://schemas.microsoft.com/office/drawing/2014/main" id="{808B0E7E-B78B-4C29-BE99-4700604EC6D1}"/>
              </a:ext>
            </a:extLst>
          </p:cNvPr>
          <p:cNvSpPr txBox="1"/>
          <p:nvPr/>
        </p:nvSpPr>
        <p:spPr>
          <a:xfrm>
            <a:off x="2212851" y="1705406"/>
            <a:ext cx="1927583" cy="450678"/>
          </a:xfrm>
          <a:prstGeom prst="rect">
            <a:avLst/>
          </a:prstGeom>
          <a:solidFill>
            <a:schemeClr val="bg1"/>
          </a:solidFill>
          <a:ln w="9525">
            <a:noFill/>
          </a:ln>
        </p:spPr>
        <p:txBody>
          <a:bodyPr wrap="square" lIns="33231" tIns="33231" rIns="33231" bIns="33231" rtlCol="0">
            <a:spAutoFit/>
          </a:bodyPr>
          <a:lstStyle/>
          <a:p>
            <a:pPr defTabSz="842560" fontAlgn="base">
              <a:spcBef>
                <a:spcPct val="0"/>
              </a:spcBef>
              <a:spcAft>
                <a:spcPct val="0"/>
              </a:spcAft>
              <a:defRPr/>
            </a:pPr>
            <a:r>
              <a:rPr lang="en-US" altLang="ja-JP" sz="831" b="1" dirty="0">
                <a:solidFill>
                  <a:srgbClr val="FF0000"/>
                </a:solidFill>
                <a:latin typeface="Arial" charset="0"/>
                <a:ea typeface="ＭＳ Ｐゴシック" panose="020B0600070205080204" pitchFamily="50" charset="-128"/>
              </a:rPr>
              <a:t>0000</a:t>
            </a:r>
            <a:r>
              <a:rPr lang="ja-JP" altLang="en-US" sz="831" b="1" dirty="0">
                <a:solidFill>
                  <a:srgbClr val="FF0000"/>
                </a:solidFill>
                <a:latin typeface="Arial" charset="0"/>
                <a:ea typeface="ＭＳ Ｐゴシック" panose="020B0600070205080204" pitchFamily="50" charset="-128"/>
              </a:rPr>
              <a:t>は各項目のピーク</a:t>
            </a:r>
            <a:endParaRPr lang="en-US" altLang="ja-JP" sz="831" b="1" dirty="0">
              <a:solidFill>
                <a:srgbClr val="FF0000"/>
              </a:solidFill>
              <a:latin typeface="Arial" charset="0"/>
              <a:ea typeface="ＭＳ Ｐゴシック" panose="020B0600070205080204" pitchFamily="50" charset="-128"/>
            </a:endParaRPr>
          </a:p>
          <a:p>
            <a:pPr defTabSz="842560" fontAlgn="base">
              <a:spcBef>
                <a:spcPct val="0"/>
              </a:spcBef>
              <a:spcAft>
                <a:spcPct val="0"/>
              </a:spcAft>
              <a:defRPr/>
            </a:pPr>
            <a:r>
              <a:rPr lang="en-US" altLang="ja-JP" sz="831" b="1" dirty="0">
                <a:solidFill>
                  <a:srgbClr val="009900"/>
                </a:solidFill>
                <a:latin typeface="Arial" charset="0"/>
                <a:ea typeface="ＭＳ Ｐゴシック" panose="020B0600070205080204" pitchFamily="50" charset="-128"/>
              </a:rPr>
              <a:t>0000</a:t>
            </a:r>
            <a:r>
              <a:rPr lang="ja-JP" altLang="en-US" sz="831" b="1" dirty="0">
                <a:solidFill>
                  <a:srgbClr val="009900"/>
                </a:solidFill>
                <a:latin typeface="Arial" charset="0"/>
                <a:ea typeface="ＭＳ Ｐゴシック" panose="020B0600070205080204" pitchFamily="50" charset="-128"/>
              </a:rPr>
              <a:t>は</a:t>
            </a:r>
            <a:r>
              <a:rPr lang="en-US" altLang="ja-JP" sz="831" b="1" dirty="0">
                <a:solidFill>
                  <a:srgbClr val="009900"/>
                </a:solidFill>
                <a:latin typeface="Arial" charset="0"/>
                <a:ea typeface="ＭＳ Ｐゴシック" panose="020B0600070205080204" pitchFamily="50" charset="-128"/>
              </a:rPr>
              <a:t>2,020</a:t>
            </a:r>
            <a:r>
              <a:rPr lang="ja-JP" altLang="en-US" sz="831" b="1" dirty="0">
                <a:solidFill>
                  <a:srgbClr val="009900"/>
                </a:solidFill>
                <a:latin typeface="Arial" charset="0"/>
                <a:ea typeface="ＭＳ Ｐゴシック" panose="020B0600070205080204" pitchFamily="50" charset="-128"/>
              </a:rPr>
              <a:t>時点の推計値</a:t>
            </a:r>
            <a:endParaRPr lang="en-US" altLang="ja-JP" sz="831" b="1" dirty="0">
              <a:solidFill>
                <a:srgbClr val="009900"/>
              </a:solidFill>
              <a:latin typeface="Arial" charset="0"/>
              <a:ea typeface="ＭＳ Ｐゴシック" panose="020B0600070205080204" pitchFamily="50" charset="-128"/>
            </a:endParaRPr>
          </a:p>
          <a:p>
            <a:pPr defTabSz="842560" fontAlgn="base">
              <a:spcBef>
                <a:spcPct val="0"/>
              </a:spcBef>
              <a:spcAft>
                <a:spcPct val="0"/>
              </a:spcAft>
              <a:defRPr/>
            </a:pPr>
            <a:r>
              <a:rPr lang="en-US" altLang="ja-JP" sz="831" b="1" dirty="0">
                <a:solidFill>
                  <a:srgbClr val="7030A0"/>
                </a:solidFill>
                <a:latin typeface="Arial" charset="0"/>
                <a:ea typeface="ＭＳ Ｐゴシック" panose="020B0600070205080204" pitchFamily="50" charset="-128"/>
              </a:rPr>
              <a:t>0000</a:t>
            </a:r>
            <a:r>
              <a:rPr lang="ja-JP" altLang="en-US" sz="831" b="1" dirty="0">
                <a:solidFill>
                  <a:srgbClr val="7030A0"/>
                </a:solidFill>
                <a:latin typeface="Arial" charset="0"/>
                <a:ea typeface="ＭＳ Ｐゴシック" panose="020B0600070205080204" pitchFamily="50" charset="-128"/>
              </a:rPr>
              <a:t>は</a:t>
            </a:r>
            <a:r>
              <a:rPr lang="en-US" altLang="ja-JP" sz="831" b="1" dirty="0">
                <a:solidFill>
                  <a:srgbClr val="7030A0"/>
                </a:solidFill>
                <a:latin typeface="Arial" charset="0"/>
                <a:ea typeface="ＭＳ Ｐゴシック" panose="020B0600070205080204" pitchFamily="50" charset="-128"/>
              </a:rPr>
              <a:t>2,065</a:t>
            </a:r>
            <a:r>
              <a:rPr lang="ja-JP" altLang="en-US" sz="831" b="1" dirty="0">
                <a:solidFill>
                  <a:srgbClr val="7030A0"/>
                </a:solidFill>
                <a:latin typeface="Arial" charset="0"/>
                <a:ea typeface="ＭＳ Ｐゴシック" panose="020B0600070205080204" pitchFamily="50" charset="-128"/>
              </a:rPr>
              <a:t>時点の推計値</a:t>
            </a:r>
            <a:endParaRPr lang="en-US" altLang="ja-JP" sz="831" b="1" dirty="0">
              <a:solidFill>
                <a:srgbClr val="7030A0"/>
              </a:solidFill>
              <a:latin typeface="Arial" charset="0"/>
              <a:ea typeface="ＭＳ Ｐゴシック" panose="020B0600070205080204" pitchFamily="50" charset="-128"/>
            </a:endParaRPr>
          </a:p>
        </p:txBody>
      </p:sp>
      <p:sp>
        <p:nvSpPr>
          <p:cNvPr id="30" name="正方形/長方形 29"/>
          <p:cNvSpPr/>
          <p:nvPr/>
        </p:nvSpPr>
        <p:spPr>
          <a:xfrm>
            <a:off x="0" y="552190"/>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19336" y="17015"/>
            <a:ext cx="2646878"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日本の人口の推移</a:t>
            </a:r>
          </a:p>
        </p:txBody>
      </p:sp>
      <p:sp>
        <p:nvSpPr>
          <p:cNvPr id="3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60</a:t>
            </a:r>
            <a:endParaRPr lang="ja-JP" altLang="en-US" sz="1200" b="1" dirty="0">
              <a:solidFill>
                <a:schemeClr val="tx1"/>
              </a:solidFill>
            </a:endParaRPr>
          </a:p>
        </p:txBody>
      </p:sp>
    </p:spTree>
    <p:extLst>
      <p:ext uri="{BB962C8B-B14F-4D97-AF65-F5344CB8AC3E}">
        <p14:creationId xmlns:p14="http://schemas.microsoft.com/office/powerpoint/2010/main" val="25172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wipe(left)">
                                      <p:cBhvr>
                                        <p:cTn id="7" dur="500"/>
                                        <p:tgtEl>
                                          <p:spTgt spid="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12" dur="500"/>
                                        <p:tgtEl>
                                          <p:spTgt spid="15">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fade">
                                      <p:cBhvr>
                                        <p:cTn id="17" dur="500"/>
                                        <p:tgtEl>
                                          <p:spTgt spid="15">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fade">
                                      <p:cBhvr>
                                        <p:cTn id="22" dur="500"/>
                                        <p:tgtEl>
                                          <p:spTgt spid="15">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fade">
                                      <p:cBhvr>
                                        <p:cTn id="27" dur="500"/>
                                        <p:tgtEl>
                                          <p:spTgt spid="15">
                                            <p:graphicEl>
                                              <a:chart seriesIdx="-4" categoryIdx="2"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fade">
                                      <p:cBhvr>
                                        <p:cTn id="32" dur="500"/>
                                        <p:tgtEl>
                                          <p:spTgt spid="15">
                                            <p:graphicEl>
                                              <a:chart seriesIdx="-4" categoryIdx="3"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fade">
                                      <p:cBhvr>
                                        <p:cTn id="37" dur="500"/>
                                        <p:tgtEl>
                                          <p:spTgt spid="15">
                                            <p:graphicEl>
                                              <a:chart seriesIdx="-4" categoryIdx="4"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graphicEl>
                                              <a:chart seriesIdx="-4" categoryIdx="5" bldStep="category"/>
                                            </p:graphicEl>
                                          </p:spTgt>
                                        </p:tgtEl>
                                        <p:attrNameLst>
                                          <p:attrName>style.visibility</p:attrName>
                                        </p:attrNameLst>
                                      </p:cBhvr>
                                      <p:to>
                                        <p:strVal val="visible"/>
                                      </p:to>
                                    </p:set>
                                    <p:animEffect transition="in" filter="fade">
                                      <p:cBhvr>
                                        <p:cTn id="42" dur="500"/>
                                        <p:tgtEl>
                                          <p:spTgt spid="15">
                                            <p:graphicEl>
                                              <a:chart seriesIdx="-4" categoryIdx="5"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graphicEl>
                                              <a:chart seriesIdx="-4" categoryIdx="6" bldStep="category"/>
                                            </p:graphicEl>
                                          </p:spTgt>
                                        </p:tgtEl>
                                        <p:attrNameLst>
                                          <p:attrName>style.visibility</p:attrName>
                                        </p:attrNameLst>
                                      </p:cBhvr>
                                      <p:to>
                                        <p:strVal val="visible"/>
                                      </p:to>
                                    </p:set>
                                    <p:animEffect transition="in" filter="fade">
                                      <p:cBhvr>
                                        <p:cTn id="47" dur="500"/>
                                        <p:tgtEl>
                                          <p:spTgt spid="15">
                                            <p:graphicEl>
                                              <a:chart seriesIdx="-4" categoryIdx="6"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graphicEl>
                                              <a:chart seriesIdx="-4" categoryIdx="7" bldStep="category"/>
                                            </p:graphicEl>
                                          </p:spTgt>
                                        </p:tgtEl>
                                        <p:attrNameLst>
                                          <p:attrName>style.visibility</p:attrName>
                                        </p:attrNameLst>
                                      </p:cBhvr>
                                      <p:to>
                                        <p:strVal val="visible"/>
                                      </p:to>
                                    </p:set>
                                    <p:animEffect transition="in" filter="fade">
                                      <p:cBhvr>
                                        <p:cTn id="52" dur="500"/>
                                        <p:tgtEl>
                                          <p:spTgt spid="15">
                                            <p:graphicEl>
                                              <a:chart seriesIdx="-4" categoryIdx="7" bldStep="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graphicEl>
                                              <a:chart seriesIdx="-4" categoryIdx="8" bldStep="category"/>
                                            </p:graphicEl>
                                          </p:spTgt>
                                        </p:tgtEl>
                                        <p:attrNameLst>
                                          <p:attrName>style.visibility</p:attrName>
                                        </p:attrNameLst>
                                      </p:cBhvr>
                                      <p:to>
                                        <p:strVal val="visible"/>
                                      </p:to>
                                    </p:set>
                                    <p:animEffect transition="in" filter="fade">
                                      <p:cBhvr>
                                        <p:cTn id="57" dur="500"/>
                                        <p:tgtEl>
                                          <p:spTgt spid="15">
                                            <p:graphicEl>
                                              <a:chart seriesIdx="-4" categoryIdx="8" bldStep="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graphicEl>
                                              <a:chart seriesIdx="-4" categoryIdx="9" bldStep="category"/>
                                            </p:graphicEl>
                                          </p:spTgt>
                                        </p:tgtEl>
                                        <p:attrNameLst>
                                          <p:attrName>style.visibility</p:attrName>
                                        </p:attrNameLst>
                                      </p:cBhvr>
                                      <p:to>
                                        <p:strVal val="visible"/>
                                      </p:to>
                                    </p:set>
                                    <p:animEffect transition="in" filter="fade">
                                      <p:cBhvr>
                                        <p:cTn id="62" dur="500"/>
                                        <p:tgtEl>
                                          <p:spTgt spid="15">
                                            <p:graphicEl>
                                              <a:chart seriesIdx="-4" categoryIdx="9" bldStep="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graphicEl>
                                              <a:chart seriesIdx="-4" categoryIdx="10" bldStep="category"/>
                                            </p:graphicEl>
                                          </p:spTgt>
                                        </p:tgtEl>
                                        <p:attrNameLst>
                                          <p:attrName>style.visibility</p:attrName>
                                        </p:attrNameLst>
                                      </p:cBhvr>
                                      <p:to>
                                        <p:strVal val="visible"/>
                                      </p:to>
                                    </p:set>
                                    <p:animEffect transition="in" filter="fade">
                                      <p:cBhvr>
                                        <p:cTn id="67" dur="500"/>
                                        <p:tgtEl>
                                          <p:spTgt spid="15">
                                            <p:graphicEl>
                                              <a:chart seriesIdx="-4" categoryIdx="10" bldStep="category"/>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graphicEl>
                                              <a:chart seriesIdx="-4" categoryIdx="11" bldStep="category"/>
                                            </p:graphicEl>
                                          </p:spTgt>
                                        </p:tgtEl>
                                        <p:attrNameLst>
                                          <p:attrName>style.visibility</p:attrName>
                                        </p:attrNameLst>
                                      </p:cBhvr>
                                      <p:to>
                                        <p:strVal val="visible"/>
                                      </p:to>
                                    </p:set>
                                    <p:animEffect transition="in" filter="fade">
                                      <p:cBhvr>
                                        <p:cTn id="72" dur="500"/>
                                        <p:tgtEl>
                                          <p:spTgt spid="15">
                                            <p:graphicEl>
                                              <a:chart seriesIdx="-4" categoryIdx="11" bldStep="category"/>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graphicEl>
                                              <a:chart seriesIdx="-4" categoryIdx="12" bldStep="category"/>
                                            </p:graphicEl>
                                          </p:spTgt>
                                        </p:tgtEl>
                                        <p:attrNameLst>
                                          <p:attrName>style.visibility</p:attrName>
                                        </p:attrNameLst>
                                      </p:cBhvr>
                                      <p:to>
                                        <p:strVal val="visible"/>
                                      </p:to>
                                    </p:set>
                                    <p:animEffect transition="in" filter="fade">
                                      <p:cBhvr>
                                        <p:cTn id="77" dur="500"/>
                                        <p:tgtEl>
                                          <p:spTgt spid="15">
                                            <p:graphicEl>
                                              <a:chart seriesIdx="-4" categoryIdx="12" bldStep="category"/>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
                                            <p:graphicEl>
                                              <a:chart seriesIdx="-4" categoryIdx="13" bldStep="category"/>
                                            </p:graphicEl>
                                          </p:spTgt>
                                        </p:tgtEl>
                                        <p:attrNameLst>
                                          <p:attrName>style.visibility</p:attrName>
                                        </p:attrNameLst>
                                      </p:cBhvr>
                                      <p:to>
                                        <p:strVal val="visible"/>
                                      </p:to>
                                    </p:set>
                                    <p:animEffect transition="in" filter="fade">
                                      <p:cBhvr>
                                        <p:cTn id="82" dur="500"/>
                                        <p:tgtEl>
                                          <p:spTgt spid="15">
                                            <p:graphicEl>
                                              <a:chart seriesIdx="-4" categoryIdx="13" bldStep="category"/>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5">
                                            <p:graphicEl>
                                              <a:chart seriesIdx="-4" categoryIdx="14" bldStep="category"/>
                                            </p:graphicEl>
                                          </p:spTgt>
                                        </p:tgtEl>
                                        <p:attrNameLst>
                                          <p:attrName>style.visibility</p:attrName>
                                        </p:attrNameLst>
                                      </p:cBhvr>
                                      <p:to>
                                        <p:strVal val="visible"/>
                                      </p:to>
                                    </p:set>
                                    <p:animEffect transition="in" filter="fade">
                                      <p:cBhvr>
                                        <p:cTn id="87" dur="500"/>
                                        <p:tgtEl>
                                          <p:spTgt spid="15">
                                            <p:graphicEl>
                                              <a:chart seriesIdx="-4" categoryIdx="14" bldStep="category"/>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graphicEl>
                                              <a:chart seriesIdx="-4" categoryIdx="15" bldStep="category"/>
                                            </p:graphicEl>
                                          </p:spTgt>
                                        </p:tgtEl>
                                        <p:attrNameLst>
                                          <p:attrName>style.visibility</p:attrName>
                                        </p:attrNameLst>
                                      </p:cBhvr>
                                      <p:to>
                                        <p:strVal val="visible"/>
                                      </p:to>
                                    </p:set>
                                    <p:animEffect transition="in" filter="fade">
                                      <p:cBhvr>
                                        <p:cTn id="92" dur="500"/>
                                        <p:tgtEl>
                                          <p:spTgt spid="15">
                                            <p:graphicEl>
                                              <a:chart seriesIdx="-4" categoryIdx="15" bldStep="category"/>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
                                            <p:graphicEl>
                                              <a:chart seriesIdx="-4" categoryIdx="16" bldStep="category"/>
                                            </p:graphicEl>
                                          </p:spTgt>
                                        </p:tgtEl>
                                        <p:attrNameLst>
                                          <p:attrName>style.visibility</p:attrName>
                                        </p:attrNameLst>
                                      </p:cBhvr>
                                      <p:to>
                                        <p:strVal val="visible"/>
                                      </p:to>
                                    </p:set>
                                    <p:animEffect transition="in" filter="fade">
                                      <p:cBhvr>
                                        <p:cTn id="97" dur="500"/>
                                        <p:tgtEl>
                                          <p:spTgt spid="15">
                                            <p:graphicEl>
                                              <a:chart seriesIdx="-4" categoryIdx="16" bldStep="category"/>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5">
                                            <p:graphicEl>
                                              <a:chart seriesIdx="-4" categoryIdx="17" bldStep="category"/>
                                            </p:graphicEl>
                                          </p:spTgt>
                                        </p:tgtEl>
                                        <p:attrNameLst>
                                          <p:attrName>style.visibility</p:attrName>
                                        </p:attrNameLst>
                                      </p:cBhvr>
                                      <p:to>
                                        <p:strVal val="visible"/>
                                      </p:to>
                                    </p:set>
                                    <p:animEffect transition="in" filter="fade">
                                      <p:cBhvr>
                                        <p:cTn id="102" dur="500"/>
                                        <p:tgtEl>
                                          <p:spTgt spid="15">
                                            <p:graphicEl>
                                              <a:chart seriesIdx="-4" categoryIdx="17" bldStep="category"/>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5">
                                            <p:graphicEl>
                                              <a:chart seriesIdx="-4" categoryIdx="18" bldStep="category"/>
                                            </p:graphicEl>
                                          </p:spTgt>
                                        </p:tgtEl>
                                        <p:attrNameLst>
                                          <p:attrName>style.visibility</p:attrName>
                                        </p:attrNameLst>
                                      </p:cBhvr>
                                      <p:to>
                                        <p:strVal val="visible"/>
                                      </p:to>
                                    </p:set>
                                    <p:animEffect transition="in" filter="fade">
                                      <p:cBhvr>
                                        <p:cTn id="107" dur="500"/>
                                        <p:tgtEl>
                                          <p:spTgt spid="15">
                                            <p:graphicEl>
                                              <a:chart seriesIdx="-4" categoryIdx="18" bldStep="category"/>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5">
                                            <p:graphicEl>
                                              <a:chart seriesIdx="-4" categoryIdx="19" bldStep="category"/>
                                            </p:graphicEl>
                                          </p:spTgt>
                                        </p:tgtEl>
                                        <p:attrNameLst>
                                          <p:attrName>style.visibility</p:attrName>
                                        </p:attrNameLst>
                                      </p:cBhvr>
                                      <p:to>
                                        <p:strVal val="visible"/>
                                      </p:to>
                                    </p:set>
                                    <p:animEffect transition="in" filter="fade">
                                      <p:cBhvr>
                                        <p:cTn id="112" dur="500"/>
                                        <p:tgtEl>
                                          <p:spTgt spid="15">
                                            <p:graphicEl>
                                              <a:chart seriesIdx="-4" categoryIdx="19" bldStep="category"/>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5">
                                            <p:graphicEl>
                                              <a:chart seriesIdx="-4" categoryIdx="20" bldStep="category"/>
                                            </p:graphicEl>
                                          </p:spTgt>
                                        </p:tgtEl>
                                        <p:attrNameLst>
                                          <p:attrName>style.visibility</p:attrName>
                                        </p:attrNameLst>
                                      </p:cBhvr>
                                      <p:to>
                                        <p:strVal val="visible"/>
                                      </p:to>
                                    </p:set>
                                    <p:animEffect transition="in" filter="fade">
                                      <p:cBhvr>
                                        <p:cTn id="117" dur="500"/>
                                        <p:tgtEl>
                                          <p:spTgt spid="15">
                                            <p:graphicEl>
                                              <a:chart seriesIdx="-4" categoryIdx="20" bldStep="category"/>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5">
                                            <p:graphicEl>
                                              <a:chart seriesIdx="-4" categoryIdx="21" bldStep="category"/>
                                            </p:graphicEl>
                                          </p:spTgt>
                                        </p:tgtEl>
                                        <p:attrNameLst>
                                          <p:attrName>style.visibility</p:attrName>
                                        </p:attrNameLst>
                                      </p:cBhvr>
                                      <p:to>
                                        <p:strVal val="visible"/>
                                      </p:to>
                                    </p:set>
                                    <p:animEffect transition="in" filter="fade">
                                      <p:cBhvr>
                                        <p:cTn id="122" dur="500"/>
                                        <p:tgtEl>
                                          <p:spTgt spid="15">
                                            <p:graphicEl>
                                              <a:chart seriesIdx="-4" categoryIdx="21" bldStep="category"/>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5">
                                            <p:graphicEl>
                                              <a:chart seriesIdx="-4" categoryIdx="22" bldStep="category"/>
                                            </p:graphicEl>
                                          </p:spTgt>
                                        </p:tgtEl>
                                        <p:attrNameLst>
                                          <p:attrName>style.visibility</p:attrName>
                                        </p:attrNameLst>
                                      </p:cBhvr>
                                      <p:to>
                                        <p:strVal val="visible"/>
                                      </p:to>
                                    </p:set>
                                    <p:animEffect transition="in" filter="fade">
                                      <p:cBhvr>
                                        <p:cTn id="127" dur="500"/>
                                        <p:tgtEl>
                                          <p:spTgt spid="15">
                                            <p:graphicEl>
                                              <a:chart seriesIdx="-4" categoryIdx="22" bldStep="category"/>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5">
                                            <p:graphicEl>
                                              <a:chart seriesIdx="-4" categoryIdx="23" bldStep="category"/>
                                            </p:graphicEl>
                                          </p:spTgt>
                                        </p:tgtEl>
                                        <p:attrNameLst>
                                          <p:attrName>style.visibility</p:attrName>
                                        </p:attrNameLst>
                                      </p:cBhvr>
                                      <p:to>
                                        <p:strVal val="visible"/>
                                      </p:to>
                                    </p:set>
                                    <p:animEffect transition="in" filter="fade">
                                      <p:cBhvr>
                                        <p:cTn id="132" dur="500"/>
                                        <p:tgtEl>
                                          <p:spTgt spid="15">
                                            <p:graphicEl>
                                              <a:chart seriesIdx="-4" categoryIdx="23" bldStep="category"/>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5">
                                            <p:graphicEl>
                                              <a:chart seriesIdx="-4" categoryIdx="24" bldStep="category"/>
                                            </p:graphicEl>
                                          </p:spTgt>
                                        </p:tgtEl>
                                        <p:attrNameLst>
                                          <p:attrName>style.visibility</p:attrName>
                                        </p:attrNameLst>
                                      </p:cBhvr>
                                      <p:to>
                                        <p:strVal val="visible"/>
                                      </p:to>
                                    </p:set>
                                    <p:animEffect transition="in" filter="fade">
                                      <p:cBhvr>
                                        <p:cTn id="137" dur="500"/>
                                        <p:tgtEl>
                                          <p:spTgt spid="15">
                                            <p:graphicEl>
                                              <a:chart seriesIdx="-4" categoryIdx="24" bldStep="category"/>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500"/>
                                        <p:tgtEl>
                                          <p:spTgt spid="3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fade">
                                      <p:cBhvr>
                                        <p:cTn id="152" dur="500"/>
                                        <p:tgtEl>
                                          <p:spTgt spid="3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2" fill="hold" grpId="0" nodeType="clickEffect">
                                  <p:stCondLst>
                                    <p:cond delay="0"/>
                                  </p:stCondLst>
                                  <p:childTnLst>
                                    <p:set>
                                      <p:cBhvr>
                                        <p:cTn id="156" dur="1" fill="hold">
                                          <p:stCondLst>
                                            <p:cond delay="0"/>
                                          </p:stCondLst>
                                        </p:cTn>
                                        <p:tgtEl>
                                          <p:spTgt spid="6"/>
                                        </p:tgtEl>
                                        <p:attrNameLst>
                                          <p:attrName>style.visibility</p:attrName>
                                        </p:attrNameLst>
                                      </p:cBhvr>
                                      <p:to>
                                        <p:strVal val="visible"/>
                                      </p:to>
                                    </p:set>
                                    <p:animEffect transition="in" filter="wipe(right)">
                                      <p:cBhvr>
                                        <p:cTn id="157" dur="500"/>
                                        <p:tgtEl>
                                          <p:spTgt spid="6"/>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
                                        </p:tgtEl>
                                        <p:attrNameLst>
                                          <p:attrName>style.visibility</p:attrName>
                                        </p:attrNameLst>
                                      </p:cBhvr>
                                      <p:to>
                                        <p:strVal val="visible"/>
                                      </p:to>
                                    </p:set>
                                    <p:animEffect transition="in" filter="wipe(left)">
                                      <p:cBhvr>
                                        <p:cTn id="162" dur="500"/>
                                        <p:tgtEl>
                                          <p:spTgt spid="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70">
                                            <p:bg/>
                                          </p:spTgt>
                                        </p:tgtEl>
                                        <p:attrNameLst>
                                          <p:attrName>style.visibility</p:attrName>
                                        </p:attrNameLst>
                                      </p:cBhvr>
                                      <p:to>
                                        <p:strVal val="visible"/>
                                      </p:to>
                                    </p:set>
                                    <p:animEffect transition="in" filter="wipe(left)">
                                      <p:cBhvr>
                                        <p:cTn id="167" dur="500"/>
                                        <p:tgtEl>
                                          <p:spTgt spid="70">
                                            <p:bg/>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70">
                                            <p:txEl>
                                              <p:pRg st="0" end="0"/>
                                            </p:txEl>
                                          </p:spTgt>
                                        </p:tgtEl>
                                        <p:attrNameLst>
                                          <p:attrName>style.visibility</p:attrName>
                                        </p:attrNameLst>
                                      </p:cBhvr>
                                      <p:to>
                                        <p:strVal val="visible"/>
                                      </p:to>
                                    </p:set>
                                    <p:animEffect transition="in" filter="wipe(left)">
                                      <p:cBhvr>
                                        <p:cTn id="172" dur="500"/>
                                        <p:tgtEl>
                                          <p:spTgt spid="70">
                                            <p:txEl>
                                              <p:pRg st="0" end="0"/>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70">
                                            <p:txEl>
                                              <p:pRg st="1" end="1"/>
                                            </p:txEl>
                                          </p:spTgt>
                                        </p:tgtEl>
                                        <p:attrNameLst>
                                          <p:attrName>style.visibility</p:attrName>
                                        </p:attrNameLst>
                                      </p:cBhvr>
                                      <p:to>
                                        <p:strVal val="visible"/>
                                      </p:to>
                                    </p:set>
                                    <p:animEffect transition="in" filter="wipe(left)">
                                      <p:cBhvr>
                                        <p:cTn id="177" dur="500"/>
                                        <p:tgtEl>
                                          <p:spTgt spid="70">
                                            <p:txEl>
                                              <p:pRg st="1" end="1"/>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70">
                                            <p:txEl>
                                              <p:pRg st="2" end="2"/>
                                            </p:txEl>
                                          </p:spTgt>
                                        </p:tgtEl>
                                        <p:attrNameLst>
                                          <p:attrName>style.visibility</p:attrName>
                                        </p:attrNameLst>
                                      </p:cBhvr>
                                      <p:to>
                                        <p:strVal val="visible"/>
                                      </p:to>
                                    </p:set>
                                    <p:animEffect transition="in" filter="wipe(left)">
                                      <p:cBhvr>
                                        <p:cTn id="182" dur="500"/>
                                        <p:tgtEl>
                                          <p:spTgt spid="70">
                                            <p:txEl>
                                              <p:pRg st="2" end="2"/>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500" fill="hold"/>
                                        <p:tgtEl>
                                          <p:spTgt spid="59"/>
                                        </p:tgtEl>
                                        <p:attrNameLst>
                                          <p:attrName>ppt_x</p:attrName>
                                        </p:attrNameLst>
                                      </p:cBhvr>
                                      <p:tavLst>
                                        <p:tav tm="0">
                                          <p:val>
                                            <p:strVal val="#ppt_x"/>
                                          </p:val>
                                        </p:tav>
                                        <p:tav tm="100000">
                                          <p:val>
                                            <p:strVal val="#ppt_x"/>
                                          </p:val>
                                        </p:tav>
                                      </p:tavLst>
                                    </p:anim>
                                    <p:anim calcmode="lin" valueType="num">
                                      <p:cBhvr additive="base">
                                        <p:cTn id="188" dur="5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500" fill="hold"/>
                                        <p:tgtEl>
                                          <p:spTgt spid="58"/>
                                        </p:tgtEl>
                                        <p:attrNameLst>
                                          <p:attrName>ppt_x</p:attrName>
                                        </p:attrNameLst>
                                      </p:cBhvr>
                                      <p:tavLst>
                                        <p:tav tm="0">
                                          <p:val>
                                            <p:strVal val="#ppt_x"/>
                                          </p:val>
                                        </p:tav>
                                        <p:tav tm="100000">
                                          <p:val>
                                            <p:strVal val="#ppt_x"/>
                                          </p:val>
                                        </p:tav>
                                      </p:tavLst>
                                    </p:anim>
                                    <p:anim calcmode="lin" valueType="num">
                                      <p:cBhvr additive="base">
                                        <p:cTn id="192" dur="5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8"/>
                                        </p:tgtEl>
                                        <p:attrNameLst>
                                          <p:attrName>style.visibility</p:attrName>
                                        </p:attrNameLst>
                                      </p:cBhvr>
                                      <p:to>
                                        <p:strVal val="visible"/>
                                      </p:to>
                                    </p:set>
                                    <p:anim calcmode="lin" valueType="num">
                                      <p:cBhvr additive="base">
                                        <p:cTn id="195" dur="500" fill="hold"/>
                                        <p:tgtEl>
                                          <p:spTgt spid="28"/>
                                        </p:tgtEl>
                                        <p:attrNameLst>
                                          <p:attrName>ppt_x</p:attrName>
                                        </p:attrNameLst>
                                      </p:cBhvr>
                                      <p:tavLst>
                                        <p:tav tm="0">
                                          <p:val>
                                            <p:strVal val="#ppt_x"/>
                                          </p:val>
                                        </p:tav>
                                        <p:tav tm="100000">
                                          <p:val>
                                            <p:strVal val="#ppt_x"/>
                                          </p:val>
                                        </p:tav>
                                      </p:tavLst>
                                    </p:anim>
                                    <p:anim calcmode="lin" valueType="num">
                                      <p:cBhvr additive="base">
                                        <p:cTn id="196" dur="500" fill="hold"/>
                                        <p:tgtEl>
                                          <p:spTgt spid="2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0"/>
                                        </p:tgtEl>
                                        <p:attrNameLst>
                                          <p:attrName>style.visibility</p:attrName>
                                        </p:attrNameLst>
                                      </p:cBhvr>
                                      <p:to>
                                        <p:strVal val="visible"/>
                                      </p:to>
                                    </p:set>
                                    <p:anim calcmode="lin" valueType="num">
                                      <p:cBhvr additive="base">
                                        <p:cTn id="199" dur="500" fill="hold"/>
                                        <p:tgtEl>
                                          <p:spTgt spid="60"/>
                                        </p:tgtEl>
                                        <p:attrNameLst>
                                          <p:attrName>ppt_x</p:attrName>
                                        </p:attrNameLst>
                                      </p:cBhvr>
                                      <p:tavLst>
                                        <p:tav tm="0">
                                          <p:val>
                                            <p:strVal val="#ppt_x"/>
                                          </p:val>
                                        </p:tav>
                                        <p:tav tm="100000">
                                          <p:val>
                                            <p:strVal val="#ppt_x"/>
                                          </p:val>
                                        </p:tav>
                                      </p:tavLst>
                                    </p:anim>
                                    <p:anim calcmode="lin" valueType="num">
                                      <p:cBhvr additive="base">
                                        <p:cTn id="20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8" fill="hold" grpId="0" nodeType="clickEffect">
                                  <p:stCondLst>
                                    <p:cond delay="0"/>
                                  </p:stCondLst>
                                  <p:childTnLst>
                                    <p:set>
                                      <p:cBhvr>
                                        <p:cTn id="204" dur="1" fill="hold">
                                          <p:stCondLst>
                                            <p:cond delay="0"/>
                                          </p:stCondLst>
                                        </p:cTn>
                                        <p:tgtEl>
                                          <p:spTgt spid="65"/>
                                        </p:tgtEl>
                                        <p:attrNameLst>
                                          <p:attrName>style.visibility</p:attrName>
                                        </p:attrNameLst>
                                      </p:cBhvr>
                                      <p:to>
                                        <p:strVal val="visible"/>
                                      </p:to>
                                    </p:set>
                                    <p:anim calcmode="lin" valueType="num">
                                      <p:cBhvr additive="base">
                                        <p:cTn id="205" dur="500" fill="hold"/>
                                        <p:tgtEl>
                                          <p:spTgt spid="65"/>
                                        </p:tgtEl>
                                        <p:attrNameLst>
                                          <p:attrName>ppt_x</p:attrName>
                                        </p:attrNameLst>
                                      </p:cBhvr>
                                      <p:tavLst>
                                        <p:tav tm="0">
                                          <p:val>
                                            <p:strVal val="0-#ppt_w/2"/>
                                          </p:val>
                                        </p:tav>
                                        <p:tav tm="100000">
                                          <p:val>
                                            <p:strVal val="#ppt_x"/>
                                          </p:val>
                                        </p:tav>
                                      </p:tavLst>
                                    </p:anim>
                                    <p:anim calcmode="lin" valueType="num">
                                      <p:cBhvr additive="base">
                                        <p:cTn id="206" dur="500" fill="hold"/>
                                        <p:tgtEl>
                                          <p:spTgt spid="65"/>
                                        </p:tgtEl>
                                        <p:attrNameLst>
                                          <p:attrName>ppt_y</p:attrName>
                                        </p:attrNameLst>
                                      </p:cBhvr>
                                      <p:tavLst>
                                        <p:tav tm="0">
                                          <p:val>
                                            <p:strVal val="#ppt_y"/>
                                          </p:val>
                                        </p:tav>
                                        <p:tav tm="100000">
                                          <p:val>
                                            <p:strVal val="#ppt_y"/>
                                          </p:val>
                                        </p:tav>
                                      </p:tavLst>
                                    </p:anim>
                                  </p:childTnLst>
                                </p:cTn>
                              </p:par>
                              <p:par>
                                <p:cTn id="207" presetID="2" presetClass="entr" presetSubtype="8" fill="hold" grpId="0" nodeType="withEffect">
                                  <p:stCondLst>
                                    <p:cond delay="0"/>
                                  </p:stCondLst>
                                  <p:childTnLst>
                                    <p:set>
                                      <p:cBhvr>
                                        <p:cTn id="208" dur="1" fill="hold">
                                          <p:stCondLst>
                                            <p:cond delay="0"/>
                                          </p:stCondLst>
                                        </p:cTn>
                                        <p:tgtEl>
                                          <p:spTgt spid="66"/>
                                        </p:tgtEl>
                                        <p:attrNameLst>
                                          <p:attrName>style.visibility</p:attrName>
                                        </p:attrNameLst>
                                      </p:cBhvr>
                                      <p:to>
                                        <p:strVal val="visible"/>
                                      </p:to>
                                    </p:set>
                                    <p:anim calcmode="lin" valueType="num">
                                      <p:cBhvr additive="base">
                                        <p:cTn id="209" dur="500" fill="hold"/>
                                        <p:tgtEl>
                                          <p:spTgt spid="66"/>
                                        </p:tgtEl>
                                        <p:attrNameLst>
                                          <p:attrName>ppt_x</p:attrName>
                                        </p:attrNameLst>
                                      </p:cBhvr>
                                      <p:tavLst>
                                        <p:tav tm="0">
                                          <p:val>
                                            <p:strVal val="0-#ppt_w/2"/>
                                          </p:val>
                                        </p:tav>
                                        <p:tav tm="100000">
                                          <p:val>
                                            <p:strVal val="#ppt_x"/>
                                          </p:val>
                                        </p:tav>
                                      </p:tavLst>
                                    </p:anim>
                                    <p:anim calcmode="lin" valueType="num">
                                      <p:cBhvr additive="base">
                                        <p:cTn id="210" dur="500" fill="hold"/>
                                        <p:tgtEl>
                                          <p:spTgt spid="66"/>
                                        </p:tgtEl>
                                        <p:attrNameLst>
                                          <p:attrName>ppt_y</p:attrName>
                                        </p:attrNameLst>
                                      </p:cBhvr>
                                      <p:tavLst>
                                        <p:tav tm="0">
                                          <p:val>
                                            <p:strVal val="#ppt_y"/>
                                          </p:val>
                                        </p:tav>
                                        <p:tav tm="100000">
                                          <p:val>
                                            <p:strVal val="#ppt_y"/>
                                          </p:val>
                                        </p:tav>
                                      </p:tavLst>
                                    </p:anim>
                                  </p:childTnLst>
                                </p:cTn>
                              </p:par>
                              <p:par>
                                <p:cTn id="211" presetID="2" presetClass="entr" presetSubtype="8" fill="hold" grpId="0" nodeType="withEffect">
                                  <p:stCondLst>
                                    <p:cond delay="0"/>
                                  </p:stCondLst>
                                  <p:childTnLst>
                                    <p:set>
                                      <p:cBhvr>
                                        <p:cTn id="212" dur="1" fill="hold">
                                          <p:stCondLst>
                                            <p:cond delay="0"/>
                                          </p:stCondLst>
                                        </p:cTn>
                                        <p:tgtEl>
                                          <p:spTgt spid="68"/>
                                        </p:tgtEl>
                                        <p:attrNameLst>
                                          <p:attrName>style.visibility</p:attrName>
                                        </p:attrNameLst>
                                      </p:cBhvr>
                                      <p:to>
                                        <p:strVal val="visible"/>
                                      </p:to>
                                    </p:set>
                                    <p:anim calcmode="lin" valueType="num">
                                      <p:cBhvr additive="base">
                                        <p:cTn id="213" dur="500" fill="hold"/>
                                        <p:tgtEl>
                                          <p:spTgt spid="68"/>
                                        </p:tgtEl>
                                        <p:attrNameLst>
                                          <p:attrName>ppt_x</p:attrName>
                                        </p:attrNameLst>
                                      </p:cBhvr>
                                      <p:tavLst>
                                        <p:tav tm="0">
                                          <p:val>
                                            <p:strVal val="0-#ppt_w/2"/>
                                          </p:val>
                                        </p:tav>
                                        <p:tav tm="100000">
                                          <p:val>
                                            <p:strVal val="#ppt_x"/>
                                          </p:val>
                                        </p:tav>
                                      </p:tavLst>
                                    </p:anim>
                                    <p:anim calcmode="lin" valueType="num">
                                      <p:cBhvr additive="base">
                                        <p:cTn id="214" dur="500" fill="hold"/>
                                        <p:tgtEl>
                                          <p:spTgt spid="68"/>
                                        </p:tgtEl>
                                        <p:attrNameLst>
                                          <p:attrName>ppt_y</p:attrName>
                                        </p:attrNameLst>
                                      </p:cBhvr>
                                      <p:tavLst>
                                        <p:tav tm="0">
                                          <p:val>
                                            <p:strVal val="#ppt_y"/>
                                          </p:val>
                                        </p:tav>
                                        <p:tav tm="100000">
                                          <p:val>
                                            <p:strVal val="#ppt_y"/>
                                          </p:val>
                                        </p:tav>
                                      </p:tavLst>
                                    </p:anim>
                                  </p:childTnLst>
                                </p:cTn>
                              </p:par>
                              <p:par>
                                <p:cTn id="215" presetID="2" presetClass="entr" presetSubtype="8"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 calcmode="lin" valueType="num">
                                      <p:cBhvr additive="base">
                                        <p:cTn id="217" dur="500" fill="hold"/>
                                        <p:tgtEl>
                                          <p:spTgt spid="69"/>
                                        </p:tgtEl>
                                        <p:attrNameLst>
                                          <p:attrName>ppt_x</p:attrName>
                                        </p:attrNameLst>
                                      </p:cBhvr>
                                      <p:tavLst>
                                        <p:tav tm="0">
                                          <p:val>
                                            <p:strVal val="0-#ppt_w/2"/>
                                          </p:val>
                                        </p:tav>
                                        <p:tav tm="100000">
                                          <p:val>
                                            <p:strVal val="#ppt_x"/>
                                          </p:val>
                                        </p:tav>
                                      </p:tavLst>
                                    </p:anim>
                                    <p:anim calcmode="lin" valueType="num">
                                      <p:cBhvr additive="base">
                                        <p:cTn id="21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8" fill="hold" grpId="0" nodeType="clickEffect">
                                  <p:stCondLst>
                                    <p:cond delay="0"/>
                                  </p:stCondLst>
                                  <p:childTnLst>
                                    <p:set>
                                      <p:cBhvr>
                                        <p:cTn id="222" dur="1" fill="hold">
                                          <p:stCondLst>
                                            <p:cond delay="0"/>
                                          </p:stCondLst>
                                        </p:cTn>
                                        <p:tgtEl>
                                          <p:spTgt spid="61"/>
                                        </p:tgtEl>
                                        <p:attrNameLst>
                                          <p:attrName>style.visibility</p:attrName>
                                        </p:attrNameLst>
                                      </p:cBhvr>
                                      <p:to>
                                        <p:strVal val="visible"/>
                                      </p:to>
                                    </p:set>
                                    <p:anim calcmode="lin" valueType="num">
                                      <p:cBhvr additive="base">
                                        <p:cTn id="223" dur="500" fill="hold"/>
                                        <p:tgtEl>
                                          <p:spTgt spid="61"/>
                                        </p:tgtEl>
                                        <p:attrNameLst>
                                          <p:attrName>ppt_x</p:attrName>
                                        </p:attrNameLst>
                                      </p:cBhvr>
                                      <p:tavLst>
                                        <p:tav tm="0">
                                          <p:val>
                                            <p:strVal val="0-#ppt_w/2"/>
                                          </p:val>
                                        </p:tav>
                                        <p:tav tm="100000">
                                          <p:val>
                                            <p:strVal val="#ppt_x"/>
                                          </p:val>
                                        </p:tav>
                                      </p:tavLst>
                                    </p:anim>
                                    <p:anim calcmode="lin" valueType="num">
                                      <p:cBhvr additive="base">
                                        <p:cTn id="224" dur="500" fill="hold"/>
                                        <p:tgtEl>
                                          <p:spTgt spid="61"/>
                                        </p:tgtEl>
                                        <p:attrNameLst>
                                          <p:attrName>ppt_y</p:attrName>
                                        </p:attrNameLst>
                                      </p:cBhvr>
                                      <p:tavLst>
                                        <p:tav tm="0">
                                          <p:val>
                                            <p:strVal val="#ppt_y"/>
                                          </p:val>
                                        </p:tav>
                                        <p:tav tm="100000">
                                          <p:val>
                                            <p:strVal val="#ppt_y"/>
                                          </p:val>
                                        </p:tav>
                                      </p:tavLst>
                                    </p:anim>
                                  </p:childTnLst>
                                </p:cTn>
                              </p:par>
                              <p:par>
                                <p:cTn id="225" presetID="2" presetClass="entr" presetSubtype="8" fill="hold" grpId="0" nodeType="withEffect">
                                  <p:stCondLst>
                                    <p:cond delay="0"/>
                                  </p:stCondLst>
                                  <p:childTnLst>
                                    <p:set>
                                      <p:cBhvr>
                                        <p:cTn id="226" dur="1" fill="hold">
                                          <p:stCondLst>
                                            <p:cond delay="0"/>
                                          </p:stCondLst>
                                        </p:cTn>
                                        <p:tgtEl>
                                          <p:spTgt spid="62"/>
                                        </p:tgtEl>
                                        <p:attrNameLst>
                                          <p:attrName>style.visibility</p:attrName>
                                        </p:attrNameLst>
                                      </p:cBhvr>
                                      <p:to>
                                        <p:strVal val="visible"/>
                                      </p:to>
                                    </p:set>
                                    <p:anim calcmode="lin" valueType="num">
                                      <p:cBhvr additive="base">
                                        <p:cTn id="227" dur="500" fill="hold"/>
                                        <p:tgtEl>
                                          <p:spTgt spid="62"/>
                                        </p:tgtEl>
                                        <p:attrNameLst>
                                          <p:attrName>ppt_x</p:attrName>
                                        </p:attrNameLst>
                                      </p:cBhvr>
                                      <p:tavLst>
                                        <p:tav tm="0">
                                          <p:val>
                                            <p:strVal val="0-#ppt_w/2"/>
                                          </p:val>
                                        </p:tav>
                                        <p:tav tm="100000">
                                          <p:val>
                                            <p:strVal val="#ppt_x"/>
                                          </p:val>
                                        </p:tav>
                                      </p:tavLst>
                                    </p:anim>
                                    <p:anim calcmode="lin" valueType="num">
                                      <p:cBhvr additive="base">
                                        <p:cTn id="228" dur="500" fill="hold"/>
                                        <p:tgtEl>
                                          <p:spTgt spid="62"/>
                                        </p:tgtEl>
                                        <p:attrNameLst>
                                          <p:attrName>ppt_y</p:attrName>
                                        </p:attrNameLst>
                                      </p:cBhvr>
                                      <p:tavLst>
                                        <p:tav tm="0">
                                          <p:val>
                                            <p:strVal val="#ppt_y"/>
                                          </p:val>
                                        </p:tav>
                                        <p:tav tm="100000">
                                          <p:val>
                                            <p:strVal val="#ppt_y"/>
                                          </p:val>
                                        </p:tav>
                                      </p:tavLst>
                                    </p:anim>
                                  </p:childTnLst>
                                </p:cTn>
                              </p:par>
                              <p:par>
                                <p:cTn id="229" presetID="2" presetClass="entr" presetSubtype="8" fill="hold" grpId="0" nodeType="withEffect">
                                  <p:stCondLst>
                                    <p:cond delay="0"/>
                                  </p:stCondLst>
                                  <p:childTnLst>
                                    <p:set>
                                      <p:cBhvr>
                                        <p:cTn id="230" dur="1" fill="hold">
                                          <p:stCondLst>
                                            <p:cond delay="0"/>
                                          </p:stCondLst>
                                        </p:cTn>
                                        <p:tgtEl>
                                          <p:spTgt spid="63"/>
                                        </p:tgtEl>
                                        <p:attrNameLst>
                                          <p:attrName>style.visibility</p:attrName>
                                        </p:attrNameLst>
                                      </p:cBhvr>
                                      <p:to>
                                        <p:strVal val="visible"/>
                                      </p:to>
                                    </p:set>
                                    <p:anim calcmode="lin" valueType="num">
                                      <p:cBhvr additive="base">
                                        <p:cTn id="231" dur="500" fill="hold"/>
                                        <p:tgtEl>
                                          <p:spTgt spid="63"/>
                                        </p:tgtEl>
                                        <p:attrNameLst>
                                          <p:attrName>ppt_x</p:attrName>
                                        </p:attrNameLst>
                                      </p:cBhvr>
                                      <p:tavLst>
                                        <p:tav tm="0">
                                          <p:val>
                                            <p:strVal val="0-#ppt_w/2"/>
                                          </p:val>
                                        </p:tav>
                                        <p:tav tm="100000">
                                          <p:val>
                                            <p:strVal val="#ppt_x"/>
                                          </p:val>
                                        </p:tav>
                                      </p:tavLst>
                                    </p:anim>
                                    <p:anim calcmode="lin" valueType="num">
                                      <p:cBhvr additive="base">
                                        <p:cTn id="232" dur="500" fill="hold"/>
                                        <p:tgtEl>
                                          <p:spTgt spid="63"/>
                                        </p:tgtEl>
                                        <p:attrNameLst>
                                          <p:attrName>ppt_y</p:attrName>
                                        </p:attrNameLst>
                                      </p:cBhvr>
                                      <p:tavLst>
                                        <p:tav tm="0">
                                          <p:val>
                                            <p:strVal val="#ppt_y"/>
                                          </p:val>
                                        </p:tav>
                                        <p:tav tm="100000">
                                          <p:val>
                                            <p:strVal val="#ppt_y"/>
                                          </p:val>
                                        </p:tav>
                                      </p:tavLst>
                                    </p:anim>
                                  </p:childTnLst>
                                </p:cTn>
                              </p:par>
                              <p:par>
                                <p:cTn id="233" presetID="2" presetClass="entr" presetSubtype="8" fill="hold" grpId="0" nodeType="withEffect">
                                  <p:stCondLst>
                                    <p:cond delay="0"/>
                                  </p:stCondLst>
                                  <p:childTnLst>
                                    <p:set>
                                      <p:cBhvr>
                                        <p:cTn id="234" dur="1" fill="hold">
                                          <p:stCondLst>
                                            <p:cond delay="0"/>
                                          </p:stCondLst>
                                        </p:cTn>
                                        <p:tgtEl>
                                          <p:spTgt spid="64"/>
                                        </p:tgtEl>
                                        <p:attrNameLst>
                                          <p:attrName>style.visibility</p:attrName>
                                        </p:attrNameLst>
                                      </p:cBhvr>
                                      <p:to>
                                        <p:strVal val="visible"/>
                                      </p:to>
                                    </p:set>
                                    <p:anim calcmode="lin" valueType="num">
                                      <p:cBhvr additive="base">
                                        <p:cTn id="235" dur="500" fill="hold"/>
                                        <p:tgtEl>
                                          <p:spTgt spid="64"/>
                                        </p:tgtEl>
                                        <p:attrNameLst>
                                          <p:attrName>ppt_x</p:attrName>
                                        </p:attrNameLst>
                                      </p:cBhvr>
                                      <p:tavLst>
                                        <p:tav tm="0">
                                          <p:val>
                                            <p:strVal val="0-#ppt_w/2"/>
                                          </p:val>
                                        </p:tav>
                                        <p:tav tm="100000">
                                          <p:val>
                                            <p:strVal val="#ppt_x"/>
                                          </p:val>
                                        </p:tav>
                                      </p:tavLst>
                                    </p:anim>
                                    <p:anim calcmode="lin" valueType="num">
                                      <p:cBhvr additive="base">
                                        <p:cTn id="236"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11"/>
                                        </p:tgtEl>
                                        <p:attrNameLst>
                                          <p:attrName>style.visibility</p:attrName>
                                        </p:attrNameLst>
                                      </p:cBhvr>
                                      <p:to>
                                        <p:strVal val="visible"/>
                                      </p:to>
                                    </p:set>
                                    <p:animEffect transition="in" filter="fade">
                                      <p:cBhvr>
                                        <p:cTn id="241" dur="500"/>
                                        <p:tgtEl>
                                          <p:spTgt spid="11"/>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0"/>
                                        </p:tgtEl>
                                        <p:attrNameLst>
                                          <p:attrName>style.visibility</p:attrName>
                                        </p:attrNameLst>
                                      </p:cBhvr>
                                      <p:to>
                                        <p:strVal val="visible"/>
                                      </p:to>
                                    </p:set>
                                    <p:animEffect transition="in" filter="fade">
                                      <p:cBhvr>
                                        <p:cTn id="2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category"/>
        </p:bldSub>
      </p:bldGraphic>
      <p:bldP spid="5" grpId="0" animBg="1"/>
      <p:bldP spid="6" grpId="0" animBg="1"/>
      <p:bldP spid="10" grpId="0"/>
      <p:bldP spid="11" grpId="0"/>
      <p:bldP spid="34" grpId="0" animBg="1"/>
      <p:bldP spid="35" grpId="0" animBg="1"/>
      <p:bldP spid="36" grpId="0" animBg="1"/>
      <p:bldP spid="28" grpId="0"/>
      <p:bldP spid="54" grpId="0" build="p"/>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7428305" y="2555898"/>
            <a:ext cx="1448745" cy="1254018"/>
          </a:xfrm>
          <a:prstGeom prst="rect">
            <a:avLst/>
          </a:prstGeom>
          <a:noFill/>
          <a:ln>
            <a:solidFill>
              <a:srgbClr val="FFFF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graphicFrame>
        <p:nvGraphicFramePr>
          <p:cNvPr id="29" name="コンテンツ プレースホルダー 4"/>
          <p:cNvGraphicFramePr>
            <a:graphicFrameLocks/>
          </p:cNvGraphicFramePr>
          <p:nvPr/>
        </p:nvGraphicFramePr>
        <p:xfrm>
          <a:off x="6517740" y="1991395"/>
          <a:ext cx="4402304"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
          <p:cNvGraphicFramePr>
            <a:graphicFrameLocks/>
          </p:cNvGraphicFramePr>
          <p:nvPr/>
        </p:nvGraphicFramePr>
        <p:xfrm>
          <a:off x="1478057" y="1942549"/>
          <a:ext cx="4795200" cy="4312800"/>
        </p:xfrm>
        <a:graphic>
          <a:graphicData uri="http://schemas.openxmlformats.org/drawingml/2006/chart">
            <c:chart xmlns:c="http://schemas.openxmlformats.org/drawingml/2006/chart" xmlns:r="http://schemas.openxmlformats.org/officeDocument/2006/relationships" r:id="rId4"/>
          </a:graphicData>
        </a:graphic>
      </p:graphicFrame>
      <p:sp>
        <p:nvSpPr>
          <p:cNvPr id="2060" name="テキスト ボックス 13"/>
          <p:cNvSpPr txBox="1">
            <a:spLocks noChangeArrowheads="1"/>
          </p:cNvSpPr>
          <p:nvPr/>
        </p:nvSpPr>
        <p:spPr bwMode="auto">
          <a:xfrm>
            <a:off x="8040828" y="5805190"/>
            <a:ext cx="2141878" cy="245365"/>
          </a:xfrm>
          <a:prstGeom prst="rect">
            <a:avLst/>
          </a:prstGeom>
          <a:noFill/>
          <a:ln w="9525">
            <a:noFill/>
            <a:miter lim="800000"/>
            <a:headEnd/>
            <a:tailEnd/>
          </a:ln>
        </p:spPr>
        <p:txBody>
          <a:bodyPr wrap="square" lIns="90575" tIns="45296" rIns="90575" bIns="45296">
            <a:spAutoFit/>
          </a:bodyPr>
          <a:lstStyle/>
          <a:p>
            <a:pPr algn="ctr" fontAlgn="base">
              <a:spcBef>
                <a:spcPct val="0"/>
              </a:spcBef>
              <a:spcAft>
                <a:spcPct val="0"/>
              </a:spcAft>
            </a:pPr>
            <a:r>
              <a:rPr lang="ja-JP" altLang="en-US" sz="1000" dirty="0">
                <a:solidFill>
                  <a:srgbClr val="000000"/>
                </a:solidFill>
              </a:rPr>
              <a:t>就業者＋失業者＋就業希望者　　　　　　　　　</a:t>
            </a:r>
          </a:p>
        </p:txBody>
      </p:sp>
      <p:sp>
        <p:nvSpPr>
          <p:cNvPr id="2050" name="テキスト ボックス 5"/>
          <p:cNvSpPr txBox="1">
            <a:spLocks noChangeArrowheads="1"/>
          </p:cNvSpPr>
          <p:nvPr/>
        </p:nvSpPr>
        <p:spPr bwMode="auto">
          <a:xfrm>
            <a:off x="1530801" y="705672"/>
            <a:ext cx="9205023" cy="737789"/>
          </a:xfrm>
          <a:prstGeom prst="rect">
            <a:avLst/>
          </a:prstGeom>
          <a:noFill/>
          <a:ln w="9525">
            <a:noFill/>
            <a:miter lim="800000"/>
            <a:headEnd/>
            <a:tailEnd/>
          </a:ln>
        </p:spPr>
        <p:txBody>
          <a:bodyPr wrap="square" lIns="90557" tIns="45287" rIns="90557" bIns="45287">
            <a:spAutoFit/>
          </a:bodyPr>
          <a:lstStyle/>
          <a:p>
            <a:pPr fontAlgn="base">
              <a:spcBef>
                <a:spcPct val="0"/>
              </a:spcBef>
              <a:spcAft>
                <a:spcPct val="0"/>
              </a:spcAft>
            </a:pPr>
            <a:r>
              <a:rPr lang="ja-JP" altLang="en-US" sz="1400" dirty="0">
                <a:solidFill>
                  <a:srgbClr val="000000"/>
                </a:solidFill>
                <a:latin typeface="メイリオ" panose="020B0604030504040204" pitchFamily="50" charset="-128"/>
                <a:ea typeface="メイリオ" panose="020B0604030504040204" pitchFamily="50" charset="-128"/>
              </a:rPr>
              <a:t>○日本では、出産・育児を機に労働市場から退出する女性が多い。（Ｍ字カーブ）</a:t>
            </a:r>
            <a:endParaRPr lang="en-US" altLang="ja-JP" sz="1400" dirty="0">
              <a:solidFill>
                <a:srgbClr val="00000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400" dirty="0">
                <a:solidFill>
                  <a:srgbClr val="000000"/>
                </a:solidFill>
                <a:latin typeface="メイリオ" panose="020B0604030504040204" pitchFamily="50" charset="-128"/>
                <a:ea typeface="メイリオ" panose="020B0604030504040204" pitchFamily="50" charset="-128"/>
              </a:rPr>
              <a:t>　特に、子育て期の女性において、就業率と潜在的な労働力率の差が大きい。</a:t>
            </a:r>
            <a:endParaRPr lang="en-US" altLang="ja-JP" sz="1400" dirty="0">
              <a:solidFill>
                <a:srgbClr val="00000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400" dirty="0">
                <a:solidFill>
                  <a:srgbClr val="000000"/>
                </a:solidFill>
                <a:latin typeface="メイリオ" panose="020B0604030504040204" pitchFamily="50" charset="-128"/>
                <a:ea typeface="メイリオ" panose="020B0604030504040204" pitchFamily="50" charset="-128"/>
              </a:rPr>
              <a:t>○一方、アメリカやスウェーデン等の欧米先進諸国では子育て期における就業率の低下はみられない。　</a:t>
            </a:r>
            <a:endParaRPr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2056" name="Text Box 2"/>
          <p:cNvSpPr txBox="1">
            <a:spLocks noChangeArrowheads="1"/>
          </p:cNvSpPr>
          <p:nvPr/>
        </p:nvSpPr>
        <p:spPr bwMode="auto">
          <a:xfrm>
            <a:off x="2063526" y="1916858"/>
            <a:ext cx="3456410" cy="337540"/>
          </a:xfrm>
          <a:prstGeom prst="rect">
            <a:avLst/>
          </a:prstGeom>
          <a:noFill/>
          <a:ln w="9525">
            <a:noFill/>
            <a:miter lim="800000"/>
            <a:headEnd/>
            <a:tailEnd/>
          </a:ln>
        </p:spPr>
        <p:txBody>
          <a:bodyPr wrap="square" lIns="90416" tIns="45218" rIns="90416" bIns="45218">
            <a:spAutoFit/>
          </a:bodyPr>
          <a:lstStyle/>
          <a:p>
            <a:pPr algn="ctr" fontAlgn="base">
              <a:spcBef>
                <a:spcPct val="50000"/>
              </a:spcBef>
              <a:spcAft>
                <a:spcPct val="0"/>
              </a:spcAft>
            </a:pPr>
            <a:r>
              <a:rPr lang="ja-JP" altLang="en-US" sz="1600" dirty="0">
                <a:solidFill>
                  <a:srgbClr val="000000"/>
                </a:solidFill>
              </a:rPr>
              <a:t>　女性の就業率の国際比較</a:t>
            </a:r>
            <a:r>
              <a:rPr lang="ja-JP" altLang="en-US" sz="1200" dirty="0">
                <a:solidFill>
                  <a:srgbClr val="000000"/>
                </a:solidFill>
              </a:rPr>
              <a:t>（２０１６年）</a:t>
            </a:r>
            <a:endParaRPr lang="ja-JP" altLang="en-US" sz="1600" dirty="0">
              <a:solidFill>
                <a:srgbClr val="000000"/>
              </a:solidFill>
            </a:endParaRPr>
          </a:p>
        </p:txBody>
      </p:sp>
      <p:sp>
        <p:nvSpPr>
          <p:cNvPr id="2057" name="Text Box 2"/>
          <p:cNvSpPr txBox="1">
            <a:spLocks noChangeArrowheads="1"/>
          </p:cNvSpPr>
          <p:nvPr/>
        </p:nvSpPr>
        <p:spPr bwMode="auto">
          <a:xfrm>
            <a:off x="6581007" y="1867324"/>
            <a:ext cx="4156376" cy="337540"/>
          </a:xfrm>
          <a:prstGeom prst="rect">
            <a:avLst/>
          </a:prstGeom>
          <a:noFill/>
          <a:ln w="9525">
            <a:noFill/>
            <a:miter lim="800000"/>
            <a:headEnd/>
            <a:tailEnd/>
          </a:ln>
        </p:spPr>
        <p:txBody>
          <a:bodyPr wrap="square" lIns="90416" tIns="45218" rIns="90416" bIns="45218">
            <a:spAutoFit/>
          </a:bodyPr>
          <a:lstStyle/>
          <a:p>
            <a:pPr algn="ctr" fontAlgn="base">
              <a:spcBef>
                <a:spcPct val="50000"/>
              </a:spcBef>
              <a:spcAft>
                <a:spcPct val="0"/>
              </a:spcAft>
            </a:pPr>
            <a:r>
              <a:rPr lang="ja-JP" altLang="en-US" sz="1600" dirty="0">
                <a:solidFill>
                  <a:srgbClr val="000000"/>
                </a:solidFill>
              </a:rPr>
              <a:t>　女性の労働力率と潜在的労働力率</a:t>
            </a:r>
            <a:r>
              <a:rPr lang="ja-JP" altLang="en-US" sz="1200" dirty="0">
                <a:solidFill>
                  <a:srgbClr val="000000"/>
                </a:solidFill>
              </a:rPr>
              <a:t>（２０１７年）</a:t>
            </a:r>
            <a:endParaRPr lang="ja-JP" altLang="en-US" sz="1600" dirty="0">
              <a:solidFill>
                <a:srgbClr val="000000"/>
              </a:solidFill>
            </a:endParaRPr>
          </a:p>
        </p:txBody>
      </p:sp>
      <p:sp>
        <p:nvSpPr>
          <p:cNvPr id="2058" name="テキスト ボックス 11"/>
          <p:cNvSpPr txBox="1">
            <a:spLocks noChangeArrowheads="1"/>
          </p:cNvSpPr>
          <p:nvPr/>
        </p:nvSpPr>
        <p:spPr bwMode="auto">
          <a:xfrm>
            <a:off x="6820825" y="5919940"/>
            <a:ext cx="1655762" cy="245365"/>
          </a:xfrm>
          <a:prstGeom prst="rect">
            <a:avLst/>
          </a:prstGeom>
          <a:noFill/>
          <a:ln w="9525">
            <a:noFill/>
            <a:miter lim="800000"/>
            <a:headEnd/>
            <a:tailEnd/>
          </a:ln>
        </p:spPr>
        <p:txBody>
          <a:bodyPr lIns="90575" tIns="45296" rIns="90575" bIns="45296">
            <a:spAutoFit/>
          </a:bodyPr>
          <a:lstStyle/>
          <a:p>
            <a:pPr fontAlgn="base">
              <a:spcBef>
                <a:spcPct val="0"/>
              </a:spcBef>
              <a:spcAft>
                <a:spcPct val="0"/>
              </a:spcAft>
            </a:pPr>
            <a:r>
              <a:rPr lang="ja-JP" altLang="en-US" sz="1000" dirty="0">
                <a:solidFill>
                  <a:srgbClr val="000000"/>
                </a:solidFill>
              </a:rPr>
              <a:t>注）潜在的労働力率＝　　　　　　　　　　</a:t>
            </a:r>
          </a:p>
        </p:txBody>
      </p:sp>
      <p:sp>
        <p:nvSpPr>
          <p:cNvPr id="2059" name="テキスト ボックス 12"/>
          <p:cNvSpPr txBox="1">
            <a:spLocks noChangeArrowheads="1"/>
          </p:cNvSpPr>
          <p:nvPr/>
        </p:nvSpPr>
        <p:spPr bwMode="auto">
          <a:xfrm>
            <a:off x="8406921" y="6021289"/>
            <a:ext cx="1368427" cy="245365"/>
          </a:xfrm>
          <a:prstGeom prst="rect">
            <a:avLst/>
          </a:prstGeom>
          <a:noFill/>
          <a:ln w="9525">
            <a:noFill/>
            <a:miter lim="800000"/>
            <a:headEnd/>
            <a:tailEnd/>
          </a:ln>
        </p:spPr>
        <p:txBody>
          <a:bodyPr lIns="90575" tIns="45296" rIns="90575" bIns="45296">
            <a:spAutoFit/>
          </a:bodyPr>
          <a:lstStyle/>
          <a:p>
            <a:pPr algn="ctr" fontAlgn="base">
              <a:spcBef>
                <a:spcPct val="0"/>
              </a:spcBef>
              <a:spcAft>
                <a:spcPct val="0"/>
              </a:spcAft>
            </a:pPr>
            <a:r>
              <a:rPr lang="ja-JP" altLang="en-US" sz="1000" dirty="0">
                <a:solidFill>
                  <a:srgbClr val="000000"/>
                </a:solidFill>
              </a:rPr>
              <a:t>人口（</a:t>
            </a:r>
            <a:r>
              <a:rPr lang="en-US" altLang="ja-JP" sz="1000" dirty="0">
                <a:solidFill>
                  <a:srgbClr val="000000"/>
                </a:solidFill>
              </a:rPr>
              <a:t>15</a:t>
            </a:r>
            <a:r>
              <a:rPr lang="ja-JP" altLang="en-US" sz="1000" dirty="0">
                <a:solidFill>
                  <a:srgbClr val="000000"/>
                </a:solidFill>
              </a:rPr>
              <a:t>歳以上）　　</a:t>
            </a:r>
          </a:p>
        </p:txBody>
      </p:sp>
      <p:cxnSp>
        <p:nvCxnSpPr>
          <p:cNvPr id="16" name="直線コネクタ 15"/>
          <p:cNvCxnSpPr/>
          <p:nvPr/>
        </p:nvCxnSpPr>
        <p:spPr>
          <a:xfrm flipV="1">
            <a:off x="8149684" y="6031077"/>
            <a:ext cx="1939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表 16"/>
          <p:cNvGraphicFramePr>
            <a:graphicFrameLocks noGrp="1"/>
          </p:cNvGraphicFramePr>
          <p:nvPr/>
        </p:nvGraphicFramePr>
        <p:xfrm>
          <a:off x="6581007" y="6408712"/>
          <a:ext cx="4896173" cy="548680"/>
        </p:xfrm>
        <a:graphic>
          <a:graphicData uri="http://schemas.openxmlformats.org/drawingml/2006/table">
            <a:tbl>
              <a:tblPr/>
              <a:tblGrid>
                <a:gridCol w="4896173">
                  <a:extLst>
                    <a:ext uri="{9D8B030D-6E8A-4147-A177-3AD203B41FA5}">
                      <a16:colId xmlns:a16="http://schemas.microsoft.com/office/drawing/2014/main" val="20000"/>
                    </a:ext>
                  </a:extLst>
                </a:gridCol>
              </a:tblGrid>
              <a:tr h="327272">
                <a:tc>
                  <a:txBody>
                    <a:bodyPr/>
                    <a:lstStyle/>
                    <a:p>
                      <a:pPr algn="l" fontAlgn="b"/>
                      <a:r>
                        <a:rPr lang="ja-JP" altLang="en-US" sz="1000" b="0" i="0" u="none" strike="noStrike" dirty="0">
                          <a:latin typeface="ＭＳ Ｐゴシック"/>
                        </a:rPr>
                        <a:t>資料出所</a:t>
                      </a:r>
                      <a:r>
                        <a:rPr lang="en-US" sz="1000" b="0" i="0" u="none" strike="noStrike" dirty="0">
                          <a:latin typeface="ＭＳ Ｐゴシック"/>
                        </a:rPr>
                        <a:t>：</a:t>
                      </a:r>
                      <a:r>
                        <a:rPr lang="ja-JP" altLang="en-US" sz="1000" b="0" i="0" u="none" strike="noStrike" dirty="0">
                          <a:latin typeface="ＭＳ Ｐゴシック"/>
                        </a:rPr>
                        <a:t>総務省統計局「労働力調査」、「労働力調査（詳細集計）」（平成</a:t>
                      </a:r>
                      <a:r>
                        <a:rPr lang="en-US" altLang="ja-JP" sz="1000" b="0" i="0" u="none" strike="noStrike" dirty="0">
                          <a:latin typeface="ＭＳ Ｐゴシック"/>
                        </a:rPr>
                        <a:t>29</a:t>
                      </a:r>
                      <a:r>
                        <a:rPr lang="ja-JP" altLang="en-US" sz="1000" b="0" i="0" u="none" strike="noStrike" dirty="0">
                          <a:latin typeface="ＭＳ Ｐゴシック"/>
                        </a:rPr>
                        <a:t>年）</a:t>
                      </a:r>
                      <a:endParaRPr lang="en-US" altLang="ja-JP" sz="1000" b="0" i="0" u="none" strike="noStrike" dirty="0">
                        <a:latin typeface="ＭＳ Ｐゴシック"/>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221408">
                <a:tc>
                  <a:txBody>
                    <a:bodyPr/>
                    <a:lstStyle/>
                    <a:p>
                      <a:pPr algn="l" fontAlgn="b"/>
                      <a:endParaRPr lang="ja-JP" altLang="en-US" sz="1000" b="0" i="0" u="none" strike="noStrike" dirty="0">
                        <a:latin typeface="ＭＳ Ｐゴシック"/>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8" name="円/楕円 57"/>
          <p:cNvSpPr/>
          <p:nvPr/>
        </p:nvSpPr>
        <p:spPr>
          <a:xfrm>
            <a:off x="7297729" y="2997621"/>
            <a:ext cx="2357716" cy="409761"/>
          </a:xfrm>
          <a:prstGeom prst="ellipse">
            <a:avLst/>
          </a:prstGeom>
          <a:noFill/>
          <a:ln>
            <a:solidFill>
              <a:srgbClr val="FF0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ctr" fontAlgn="base">
              <a:spcBef>
                <a:spcPct val="0"/>
              </a:spcBef>
              <a:spcAft>
                <a:spcPct val="0"/>
              </a:spcAft>
            </a:pPr>
            <a:endParaRPr lang="ja-JP" altLang="en-US" sz="2000" b="1" spc="-150" dirty="0">
              <a:solidFill>
                <a:srgbClr val="26968B"/>
              </a:solidFill>
              <a:latin typeface="メイリオ" pitchFamily="50" charset="-128"/>
              <a:ea typeface="メイリオ" pitchFamily="50" charset="-128"/>
              <a:cs typeface="メイリオ" pitchFamily="50" charset="-128"/>
            </a:endParaRPr>
          </a:p>
        </p:txBody>
      </p:sp>
      <p:sp>
        <p:nvSpPr>
          <p:cNvPr id="18" name="テキスト ボックス 15"/>
          <p:cNvSpPr txBox="1">
            <a:spLocks noChangeArrowheads="1"/>
          </p:cNvSpPr>
          <p:nvPr/>
        </p:nvSpPr>
        <p:spPr bwMode="auto">
          <a:xfrm>
            <a:off x="1199456" y="1547510"/>
            <a:ext cx="2262136" cy="369322"/>
          </a:xfrm>
          <a:prstGeom prst="rect">
            <a:avLst/>
          </a:prstGeom>
          <a:noFill/>
          <a:ln>
            <a:solidFill>
              <a:schemeClr val="tx1"/>
            </a:solidFill>
          </a:ln>
        </p:spPr>
        <p:txBody>
          <a:bodyPr wrap="none" lIns="91429" tIns="45715" rIns="91429" bIns="4571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50000"/>
              </a:spcBef>
              <a:spcAft>
                <a:spcPct val="0"/>
              </a:spcAft>
            </a:pPr>
            <a:r>
              <a:rPr lang="ja-JP" altLang="en-US" dirty="0">
                <a:solidFill>
                  <a:prstClr val="black"/>
                </a:solidFill>
                <a:latin typeface="メイリオ" panose="020B0604030504040204" pitchFamily="50" charset="-128"/>
                <a:ea typeface="メイリオ" panose="020B0604030504040204" pitchFamily="50" charset="-128"/>
              </a:rPr>
              <a:t>女性の年齢別就業率</a:t>
            </a:r>
          </a:p>
        </p:txBody>
      </p:sp>
      <p:sp>
        <p:nvSpPr>
          <p:cNvPr id="22" name="Rectangle 15" descr="25%"/>
          <p:cNvSpPr>
            <a:spLocks noChangeArrowheads="1"/>
          </p:cNvSpPr>
          <p:nvPr/>
        </p:nvSpPr>
        <p:spPr bwMode="auto">
          <a:xfrm>
            <a:off x="0" y="22949"/>
            <a:ext cx="9817149" cy="461655"/>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400" dirty="0">
                <a:solidFill>
                  <a:prstClr val="black"/>
                </a:solidFill>
                <a:latin typeface="メイリオ" panose="020B0604030504040204" pitchFamily="50" charset="-128"/>
                <a:ea typeface="メイリオ" panose="020B0604030504040204" pitchFamily="50" charset="-128"/>
              </a:rPr>
              <a:t>日本では子育て期の女性の労働参加が欧米と比べて低い</a:t>
            </a:r>
          </a:p>
        </p:txBody>
      </p:sp>
      <p:sp>
        <p:nvSpPr>
          <p:cNvPr id="24" name="Rectangle 5"/>
          <p:cNvSpPr>
            <a:spLocks noChangeArrowheads="1"/>
          </p:cNvSpPr>
          <p:nvPr/>
        </p:nvSpPr>
        <p:spPr bwMode="auto">
          <a:xfrm>
            <a:off x="1991544" y="6093297"/>
            <a:ext cx="4244828" cy="675075"/>
          </a:xfrm>
          <a:prstGeom prst="rect">
            <a:avLst/>
          </a:prstGeom>
          <a:noFill/>
          <a:ln w="9525">
            <a:noFill/>
            <a:miter lim="800000"/>
            <a:headEnd/>
            <a:tailEnd/>
          </a:ln>
        </p:spPr>
        <p:txBody>
          <a:bodyPr/>
          <a:lstStyle/>
          <a:p>
            <a:pPr>
              <a:lnSpc>
                <a:spcPct val="95000"/>
              </a:lnSpc>
            </a:pPr>
            <a:r>
              <a:rPr lang="ja-JP" altLang="en-US" sz="900" dirty="0">
                <a:latin typeface="Times New Roman" pitchFamily="18" charset="0"/>
                <a:ea typeface="ＭＳ Ｐゴシック" charset="-128"/>
              </a:rPr>
              <a:t>資料出所：日本　総務省「労働力調査」（平成</a:t>
            </a:r>
            <a:r>
              <a:rPr lang="en-US" altLang="ja-JP" sz="900" dirty="0">
                <a:latin typeface="+mn-ea"/>
              </a:rPr>
              <a:t>28</a:t>
            </a:r>
            <a:r>
              <a:rPr lang="ja-JP" altLang="en-US" sz="900" dirty="0">
                <a:latin typeface="+mn-ea"/>
              </a:rPr>
              <a:t>年）</a:t>
            </a:r>
            <a:endParaRPr lang="en-US" altLang="ja-JP" sz="900" dirty="0">
              <a:latin typeface="+mn-ea"/>
            </a:endParaRPr>
          </a:p>
          <a:p>
            <a:pPr>
              <a:lnSpc>
                <a:spcPct val="95000"/>
              </a:lnSpc>
            </a:pPr>
            <a:r>
              <a:rPr lang="ja-JP" altLang="en-US" sz="900" dirty="0">
                <a:latin typeface="+mn-ea"/>
              </a:rPr>
              <a:t>　　　　　　 その他　（独）労働政策研究・研修機構「データブック国際労働比較</a:t>
            </a:r>
            <a:r>
              <a:rPr lang="en-US" altLang="ja-JP" sz="900" dirty="0">
                <a:latin typeface="+mn-ea"/>
              </a:rPr>
              <a:t>2018</a:t>
            </a:r>
            <a:r>
              <a:rPr lang="ja-JP" altLang="en-US" sz="900" dirty="0">
                <a:latin typeface="+mn-ea"/>
              </a:rPr>
              <a:t>」</a:t>
            </a:r>
            <a:r>
              <a:rPr lang="ja-JP" altLang="ja-JP" sz="900" dirty="0">
                <a:latin typeface="ＭＳ ゴシック"/>
                <a:ea typeface="ＭＳ ゴシック"/>
              </a:rPr>
              <a:t>　　　　　</a:t>
            </a:r>
            <a:endParaRPr lang="ja-JP" altLang="ja-JP" sz="900" dirty="0"/>
          </a:p>
          <a:p>
            <a:r>
              <a:rPr lang="ja-JP" altLang="ja-JP" sz="900" dirty="0">
                <a:latin typeface="ＭＳ ゴシック"/>
                <a:ea typeface="ＭＳ ゴシック"/>
              </a:rPr>
              <a:t>注）</a:t>
            </a:r>
            <a:r>
              <a:rPr lang="ja-JP" altLang="en-US" sz="900" dirty="0">
                <a:latin typeface="ＭＳ ゴシック"/>
                <a:ea typeface="ＭＳ ゴシック"/>
              </a:rPr>
              <a:t>アメリカ、イギリス</a:t>
            </a:r>
            <a:r>
              <a:rPr lang="ja-JP" altLang="en-US" sz="900" dirty="0">
                <a:latin typeface="Times New Roman" pitchFamily="18" charset="0"/>
                <a:ea typeface="ＭＳ Ｐゴシック" charset="-128"/>
              </a:rPr>
              <a:t>、</a:t>
            </a:r>
            <a:r>
              <a:rPr lang="ja-JP" altLang="en-US" sz="900" dirty="0">
                <a:latin typeface="ＭＳ ゴシック"/>
                <a:ea typeface="ＭＳ ゴシック"/>
              </a:rPr>
              <a:t>イタリアの「</a:t>
            </a:r>
            <a:r>
              <a:rPr lang="en-US" altLang="ja-JP" sz="900" dirty="0">
                <a:latin typeface="ＭＳ ゴシック"/>
                <a:ea typeface="ＭＳ ゴシック"/>
              </a:rPr>
              <a:t>15</a:t>
            </a:r>
            <a:r>
              <a:rPr lang="ja-JP" altLang="en-US" sz="900" dirty="0">
                <a:latin typeface="ＭＳ ゴシック"/>
                <a:ea typeface="ＭＳ ゴシック"/>
              </a:rPr>
              <a:t>～</a:t>
            </a:r>
            <a:r>
              <a:rPr lang="en-US" altLang="ja-JP" sz="900" dirty="0">
                <a:latin typeface="ＭＳ ゴシック"/>
                <a:ea typeface="ＭＳ ゴシック"/>
              </a:rPr>
              <a:t>19</a:t>
            </a:r>
            <a:r>
              <a:rPr lang="ja-JP" altLang="en-US" sz="900" dirty="0">
                <a:latin typeface="ＭＳ ゴシック"/>
                <a:ea typeface="ＭＳ ゴシック"/>
              </a:rPr>
              <a:t>」は「</a:t>
            </a:r>
            <a:r>
              <a:rPr lang="en-US" altLang="ja-JP" sz="900" dirty="0">
                <a:latin typeface="ＭＳ ゴシック"/>
                <a:ea typeface="ＭＳ ゴシック"/>
              </a:rPr>
              <a:t>16</a:t>
            </a:r>
            <a:r>
              <a:rPr lang="ja-JP" altLang="en-US" sz="900" dirty="0">
                <a:latin typeface="ＭＳ ゴシック"/>
                <a:ea typeface="ＭＳ ゴシック"/>
              </a:rPr>
              <a:t>～</a:t>
            </a:r>
            <a:r>
              <a:rPr lang="en-US" altLang="ja-JP" sz="900" dirty="0">
                <a:latin typeface="ＭＳ ゴシック"/>
                <a:ea typeface="ＭＳ ゴシック"/>
              </a:rPr>
              <a:t>19</a:t>
            </a:r>
            <a:r>
              <a:rPr lang="ja-JP" altLang="en-US" sz="900" dirty="0">
                <a:latin typeface="ＭＳ ゴシック"/>
                <a:ea typeface="ＭＳ ゴシック"/>
              </a:rPr>
              <a:t>」のデータ、　</a:t>
            </a:r>
            <a:endParaRPr lang="en-US" altLang="ja-JP" sz="900" dirty="0">
              <a:latin typeface="ＭＳ ゴシック"/>
              <a:ea typeface="ＭＳ ゴシック"/>
            </a:endParaRPr>
          </a:p>
          <a:p>
            <a:r>
              <a:rPr lang="ja-JP" altLang="en-US" sz="900" dirty="0">
                <a:latin typeface="ＭＳ ゴシック"/>
                <a:ea typeface="ＭＳ ゴシック"/>
              </a:rPr>
              <a:t>　　スウェーデンの「</a:t>
            </a:r>
            <a:r>
              <a:rPr lang="en-US" altLang="ja-JP" sz="900" dirty="0">
                <a:latin typeface="ＭＳ ゴシック"/>
                <a:ea typeface="ＭＳ ゴシック"/>
              </a:rPr>
              <a:t>65</a:t>
            </a:r>
            <a:r>
              <a:rPr lang="ja-JP" altLang="en-US" sz="900" dirty="0">
                <a:latin typeface="ＭＳ ゴシック"/>
                <a:ea typeface="ＭＳ ゴシック"/>
              </a:rPr>
              <a:t>～」は「</a:t>
            </a:r>
            <a:r>
              <a:rPr lang="en-US" altLang="ja-JP" sz="900" dirty="0">
                <a:latin typeface="ＭＳ ゴシック"/>
                <a:ea typeface="ＭＳ ゴシック"/>
              </a:rPr>
              <a:t>65</a:t>
            </a:r>
            <a:r>
              <a:rPr lang="ja-JP" altLang="en-US" sz="900" dirty="0">
                <a:latin typeface="ＭＳ ゴシック"/>
                <a:ea typeface="ＭＳ ゴシック"/>
              </a:rPr>
              <a:t>～</a:t>
            </a:r>
            <a:r>
              <a:rPr lang="en-US" altLang="ja-JP" sz="900" dirty="0">
                <a:latin typeface="ＭＳ ゴシック"/>
                <a:ea typeface="ＭＳ ゴシック"/>
              </a:rPr>
              <a:t>74</a:t>
            </a:r>
            <a:r>
              <a:rPr lang="ja-JP" altLang="en-US" sz="900" dirty="0">
                <a:latin typeface="ＭＳ ゴシック"/>
                <a:ea typeface="ＭＳ ゴシック"/>
              </a:rPr>
              <a:t>」のデータである。</a:t>
            </a:r>
            <a:endParaRPr lang="en-US" altLang="ja-JP" sz="900" dirty="0">
              <a:latin typeface="Times New Roman" pitchFamily="18" charset="0"/>
              <a:ea typeface="ＭＳ Ｐゴシック" charset="-128"/>
            </a:endParaRPr>
          </a:p>
        </p:txBody>
      </p:sp>
      <p:sp>
        <p:nvSpPr>
          <p:cNvPr id="28" name="線吹き出し 2 (枠付き) 27"/>
          <p:cNvSpPr/>
          <p:nvPr/>
        </p:nvSpPr>
        <p:spPr>
          <a:xfrm>
            <a:off x="9787613" y="2555898"/>
            <a:ext cx="1080000" cy="432000"/>
          </a:xfrm>
          <a:prstGeom prst="borderCallout2">
            <a:avLst>
              <a:gd name="adj1" fmla="val 39562"/>
              <a:gd name="adj2" fmla="val 796"/>
              <a:gd name="adj3" fmla="val 49968"/>
              <a:gd name="adj4" fmla="val -16667"/>
              <a:gd name="adj5" fmla="val 119934"/>
              <a:gd name="adj6" fmla="val -38073"/>
            </a:avLst>
          </a:prstGeom>
          <a:solidFill>
            <a:schemeClr val="accent2">
              <a:lumMod val="20000"/>
              <a:lumOff val="80000"/>
            </a:schemeClr>
          </a:solidFill>
          <a:ln>
            <a:solidFill>
              <a:srgbClr val="FF0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lIns="72000"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dirty="0"/>
              <a:t>就業希望者数</a:t>
            </a:r>
            <a:r>
              <a:rPr lang="en-US" altLang="ja-JP" dirty="0"/>
              <a:t>(</a:t>
            </a:r>
            <a:r>
              <a:rPr lang="ja-JP" altLang="en-US" dirty="0"/>
              <a:t>女性</a:t>
            </a:r>
            <a:r>
              <a:rPr lang="en-US" altLang="ja-JP" dirty="0"/>
              <a:t>)</a:t>
            </a:r>
            <a:r>
              <a:rPr lang="ja-JP" altLang="en-US" dirty="0"/>
              <a:t>：</a:t>
            </a:r>
            <a:r>
              <a:rPr lang="en-US" altLang="ja-JP" dirty="0"/>
              <a:t>262</a:t>
            </a:r>
            <a:r>
              <a:rPr lang="ja-JP" altLang="en-US" dirty="0"/>
              <a:t>万人</a:t>
            </a:r>
          </a:p>
        </p:txBody>
      </p:sp>
      <p:sp>
        <p:nvSpPr>
          <p:cNvPr id="19" name="正方形/長方形 18"/>
          <p:cNvSpPr/>
          <p:nvPr/>
        </p:nvSpPr>
        <p:spPr>
          <a:xfrm>
            <a:off x="0" y="499508"/>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61</a:t>
            </a:r>
            <a:endParaRPr lang="ja-JP" altLang="en-US" sz="1200" b="1" dirty="0">
              <a:solidFill>
                <a:schemeClr val="tx1"/>
              </a:solidFill>
            </a:endParaRPr>
          </a:p>
        </p:txBody>
      </p:sp>
    </p:spTree>
    <p:extLst>
      <p:ext uri="{BB962C8B-B14F-4D97-AF65-F5344CB8AC3E}">
        <p14:creationId xmlns:p14="http://schemas.microsoft.com/office/powerpoint/2010/main" val="423685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13520" y="1556793"/>
            <a:ext cx="4996575" cy="307777"/>
          </a:xfrm>
          <a:prstGeom prst="rect">
            <a:avLst/>
          </a:prstGeom>
          <a:noFill/>
        </p:spPr>
        <p:txBody>
          <a:bodyPr wrap="square" rtlCol="0">
            <a:spAutoFit/>
          </a:bodyPr>
          <a:lstStyle/>
          <a:p>
            <a:r>
              <a:rPr lang="en-US" altLang="ja-JP" sz="1400" b="1" u="sng" dirty="0">
                <a:latin typeface="メイリオ" panose="020B0604030504040204" pitchFamily="50" charset="-128"/>
                <a:ea typeface="メイリオ" panose="020B0604030504040204" pitchFamily="50" charset="-128"/>
              </a:rPr>
              <a:t>【60</a:t>
            </a:r>
            <a:r>
              <a:rPr lang="ja-JP" altLang="en-US" sz="1400" b="1" u="sng" dirty="0">
                <a:latin typeface="メイリオ" panose="020B0604030504040204" pitchFamily="50" charset="-128"/>
                <a:ea typeface="メイリオ" panose="020B0604030504040204" pitchFamily="50" charset="-128"/>
              </a:rPr>
              <a:t>歳以降の収入を伴う就労の意向と就労希望年齢</a:t>
            </a:r>
            <a:r>
              <a:rPr lang="en-US" altLang="ja-JP" sz="1400" b="1" u="sng" dirty="0">
                <a:latin typeface="メイリオ" panose="020B0604030504040204" pitchFamily="50" charset="-128"/>
                <a:ea typeface="メイリオ" panose="020B0604030504040204" pitchFamily="50" charset="-128"/>
              </a:rPr>
              <a:t>】</a:t>
            </a:r>
            <a:endParaRPr lang="ja-JP" altLang="en-US" sz="1400" b="1" u="sng" dirty="0">
              <a:latin typeface="メイリオ" panose="020B0604030504040204" pitchFamily="50" charset="-128"/>
              <a:ea typeface="メイリオ" panose="020B0604030504040204" pitchFamily="50" charset="-128"/>
            </a:endParaRPr>
          </a:p>
        </p:txBody>
      </p:sp>
      <p:graphicFrame>
        <p:nvGraphicFramePr>
          <p:cNvPr id="40" name="コンテンツ プレースホルダー 4"/>
          <p:cNvGraphicFramePr>
            <a:graphicFrameLocks/>
          </p:cNvGraphicFramePr>
          <p:nvPr/>
        </p:nvGraphicFramePr>
        <p:xfrm>
          <a:off x="1143017" y="1691958"/>
          <a:ext cx="9849927" cy="2114780"/>
        </p:xfrm>
        <a:graphic>
          <a:graphicData uri="http://schemas.openxmlformats.org/drawingml/2006/chart">
            <c:chart xmlns:c="http://schemas.openxmlformats.org/drawingml/2006/chart" xmlns:r="http://schemas.openxmlformats.org/officeDocument/2006/relationships" r:id="rId2"/>
          </a:graphicData>
        </a:graphic>
      </p:graphicFrame>
      <p:sp>
        <p:nvSpPr>
          <p:cNvPr id="41" name="正方形/長方形 40"/>
          <p:cNvSpPr/>
          <p:nvPr/>
        </p:nvSpPr>
        <p:spPr>
          <a:xfrm>
            <a:off x="1309503" y="2431521"/>
            <a:ext cx="1169346" cy="357544"/>
          </a:xfrm>
          <a:prstGeom prst="rect">
            <a:avLst/>
          </a:prstGeom>
          <a:solidFill>
            <a:sysClr val="window" lastClr="FFFFFF"/>
          </a:solidFill>
          <a:ln w="12700" cap="flat" cmpd="sng" algn="ctr">
            <a:solidFill>
              <a:srgbClr val="4F81BD">
                <a:shade val="50000"/>
              </a:srgbClr>
            </a:solidFill>
            <a:prstDash val="solid"/>
          </a:ln>
          <a:effectLst/>
        </p:spPr>
        <p:txBody>
          <a:bodyPr lIns="36000" tIns="45696" rIns="36000" bIns="45696" rtlCol="0" anchor="ctr"/>
          <a:lstStyle/>
          <a:p>
            <a:pPr algn="ctr">
              <a:defRPr/>
            </a:pPr>
            <a:r>
              <a:rPr lang="en-US" altLang="ja-JP"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歳くらいまで</a:t>
            </a:r>
            <a:endParaRPr lang="en-US" altLang="ja-JP"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en-US" altLang="ja-JP"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11.8</a:t>
            </a:r>
            <a:endParaRPr lang="ja-JP" altLang="en-US"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2801514" y="2407038"/>
            <a:ext cx="1368910" cy="388234"/>
          </a:xfrm>
          <a:prstGeom prst="rect">
            <a:avLst/>
          </a:prstGeom>
          <a:solidFill>
            <a:sysClr val="window" lastClr="FFFFFF"/>
          </a:solidFill>
          <a:ln w="12700" cap="flat" cmpd="sng" algn="ctr">
            <a:solidFill>
              <a:srgbClr val="4F81BD">
                <a:shade val="50000"/>
              </a:srgbClr>
            </a:solidFill>
            <a:prstDash val="solid"/>
          </a:ln>
          <a:effectLst/>
        </p:spPr>
        <p:txBody>
          <a:bodyPr lIns="36000" tIns="45696" rIns="36000" bIns="45696" rtlCol="0" anchor="ctr"/>
          <a:lstStyle/>
          <a:p>
            <a:pPr algn="ctr">
              <a:defRPr/>
            </a:pPr>
            <a:r>
              <a:rPr lang="en-US" altLang="ja-JP"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歳くらいまで</a:t>
            </a:r>
            <a:endParaRPr lang="en-US" altLang="ja-JP"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en-US" altLang="ja-JP"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21.4</a:t>
            </a:r>
            <a:endParaRPr lang="ja-JP" altLang="en-US"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4936401" y="2425035"/>
            <a:ext cx="1273691" cy="388171"/>
          </a:xfrm>
          <a:prstGeom prst="rect">
            <a:avLst/>
          </a:prstGeom>
          <a:solidFill>
            <a:sysClr val="window" lastClr="FFFFFF"/>
          </a:solidFill>
          <a:ln w="12700" cap="flat" cmpd="sng" algn="ctr">
            <a:solidFill>
              <a:srgbClr val="4F81BD">
                <a:shade val="50000"/>
              </a:srgbClr>
            </a:solidFill>
            <a:prstDash val="solid"/>
          </a:ln>
          <a:effectLst/>
        </p:spPr>
        <p:txBody>
          <a:bodyPr lIns="36000" tIns="45696" rIns="36000" bIns="45696" rtlCol="0" anchor="ctr"/>
          <a:lstStyle/>
          <a:p>
            <a:pPr algn="ctr">
              <a:defRPr/>
            </a:pPr>
            <a:r>
              <a:rPr lang="en-US" altLang="ja-JP"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歳くらいまで</a:t>
            </a:r>
            <a:endParaRPr lang="en-US" altLang="ja-JP"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en-US" altLang="ja-JP"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23.6</a:t>
            </a:r>
            <a:endParaRPr lang="ja-JP" altLang="en-US" sz="11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8218819" y="2431521"/>
            <a:ext cx="1942961" cy="381678"/>
          </a:xfrm>
          <a:prstGeom prst="rect">
            <a:avLst/>
          </a:prstGeom>
          <a:solidFill>
            <a:sysClr val="window" lastClr="FFFFFF"/>
          </a:solidFill>
          <a:ln w="12700" cap="flat" cmpd="sng" algn="ctr">
            <a:solidFill>
              <a:srgbClr val="4F81BD">
                <a:shade val="50000"/>
              </a:srgbClr>
            </a:solidFill>
            <a:prstDash val="solid"/>
          </a:ln>
          <a:effectLst/>
        </p:spPr>
        <p:txBody>
          <a:bodyPr lIns="36000" tIns="45696" rIns="36000" bIns="4569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働けるうちはいつまでも</a:t>
            </a:r>
            <a:endParaRPr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29.5</a:t>
            </a:r>
            <a:endParaRPr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6163522" y="1739717"/>
            <a:ext cx="1207188" cy="325130"/>
          </a:xfrm>
          <a:prstGeom prst="rect">
            <a:avLst/>
          </a:prstGeom>
          <a:solidFill>
            <a:sysClr val="window" lastClr="FFFFFF"/>
          </a:solidFill>
          <a:ln w="12700" cap="flat" cmpd="sng" algn="ctr">
            <a:noFill/>
            <a:prstDash val="solid"/>
          </a:ln>
          <a:effectLst/>
        </p:spPr>
        <p:txBody>
          <a:bodyPr lIns="36000" tIns="45696" rIns="36000" bIns="4569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歳くらいまで</a:t>
            </a:r>
            <a:endParaRPr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10.1</a:t>
            </a:r>
            <a:endParaRPr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7456836" y="1707342"/>
            <a:ext cx="974267" cy="389880"/>
          </a:xfrm>
          <a:prstGeom prst="rect">
            <a:avLst/>
          </a:prstGeom>
          <a:solidFill>
            <a:sysClr val="window" lastClr="FFFFFF"/>
          </a:solidFill>
          <a:ln w="12700" cap="flat" cmpd="sng" algn="ctr">
            <a:noFill/>
            <a:prstDash val="solid"/>
          </a:ln>
          <a:effectLst/>
        </p:spPr>
        <p:txBody>
          <a:bodyPr lIns="36000" tIns="45696" rIns="36000" bIns="4569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76</a:t>
            </a:r>
            <a:r>
              <a:rPr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歳以上</a:t>
            </a:r>
            <a:endParaRPr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2.7</a:t>
            </a:r>
            <a:endParaRPr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7" name="直線矢印コネクタ 46"/>
          <p:cNvCxnSpPr/>
          <p:nvPr/>
        </p:nvCxnSpPr>
        <p:spPr>
          <a:xfrm>
            <a:off x="6878808" y="2059551"/>
            <a:ext cx="111693" cy="194979"/>
          </a:xfrm>
          <a:prstGeom prst="straightConnector1">
            <a:avLst/>
          </a:prstGeom>
          <a:noFill/>
          <a:ln w="9525" cap="flat" cmpd="sng" algn="ctr">
            <a:solidFill>
              <a:sysClr val="windowText" lastClr="000000"/>
            </a:solidFill>
            <a:prstDash val="solid"/>
            <a:tailEnd type="arrow"/>
          </a:ln>
          <a:effectLst/>
        </p:spPr>
      </p:cxnSp>
      <p:cxnSp>
        <p:nvCxnSpPr>
          <p:cNvPr id="48" name="直線矢印コネクタ 47"/>
          <p:cNvCxnSpPr/>
          <p:nvPr/>
        </p:nvCxnSpPr>
        <p:spPr>
          <a:xfrm flipH="1">
            <a:off x="7629391" y="2064849"/>
            <a:ext cx="164867" cy="182957"/>
          </a:xfrm>
          <a:prstGeom prst="straightConnector1">
            <a:avLst/>
          </a:prstGeom>
          <a:noFill/>
          <a:ln w="9525" cap="flat" cmpd="sng" algn="ctr">
            <a:solidFill>
              <a:sysClr val="windowText" lastClr="000000"/>
            </a:solidFill>
            <a:prstDash val="solid"/>
            <a:tailEnd type="arrow"/>
          </a:ln>
          <a:effectLst/>
        </p:spPr>
      </p:cxnSp>
      <p:sp>
        <p:nvSpPr>
          <p:cNvPr id="49" name="正方形/長方形 48"/>
          <p:cNvSpPr/>
          <p:nvPr/>
        </p:nvSpPr>
        <p:spPr>
          <a:xfrm>
            <a:off x="9846313" y="1751715"/>
            <a:ext cx="851814" cy="365339"/>
          </a:xfrm>
          <a:prstGeom prst="rect">
            <a:avLst/>
          </a:prstGeom>
          <a:solidFill>
            <a:sysClr val="window" lastClr="FFFFFF"/>
          </a:solidFill>
          <a:ln w="12700" cap="flat" cmpd="sng" algn="ctr">
            <a:noFill/>
            <a:prstDash val="solid"/>
          </a:ln>
          <a:effectLst/>
        </p:spPr>
        <p:txBody>
          <a:bodyPr lIns="36000" tIns="45696" rIns="36000" bIns="4569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無回答</a:t>
            </a:r>
            <a:endParaRPr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en-US"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a:t>
            </a:r>
            <a:endParaRPr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0" name="直線矢印コネクタ 49"/>
          <p:cNvCxnSpPr/>
          <p:nvPr/>
        </p:nvCxnSpPr>
        <p:spPr>
          <a:xfrm>
            <a:off x="10413742" y="2097222"/>
            <a:ext cx="136509" cy="143184"/>
          </a:xfrm>
          <a:prstGeom prst="straightConnector1">
            <a:avLst/>
          </a:prstGeom>
          <a:noFill/>
          <a:ln w="9525" cap="flat" cmpd="sng" algn="ctr">
            <a:solidFill>
              <a:sysClr val="windowText" lastClr="000000"/>
            </a:solidFill>
            <a:prstDash val="solid"/>
            <a:tailEnd type="arrow"/>
          </a:ln>
          <a:effectLst/>
        </p:spPr>
      </p:cxnSp>
      <p:sp>
        <p:nvSpPr>
          <p:cNvPr id="17" name="テキスト ボックス 16"/>
          <p:cNvSpPr txBox="1"/>
          <p:nvPr/>
        </p:nvSpPr>
        <p:spPr>
          <a:xfrm>
            <a:off x="1309502" y="3685085"/>
            <a:ext cx="6870550" cy="369332"/>
          </a:xfrm>
          <a:prstGeom prst="rect">
            <a:avLst/>
          </a:prstGeom>
          <a:noFill/>
        </p:spPr>
        <p:txBody>
          <a:bodyPr wrap="square" rtlCol="0">
            <a:spAutoFit/>
          </a:bodyPr>
          <a:lstStyle/>
          <a:p>
            <a:pPr lvl="0"/>
            <a:r>
              <a:rPr lang="ja-JP" altLang="en-US" sz="900" dirty="0">
                <a:solidFill>
                  <a:srgbClr val="000000"/>
                </a:solidFill>
                <a:latin typeface="ＭＳ Ｐ明朝" panose="02020600040205080304" pitchFamily="18" charset="-128"/>
                <a:ea typeface="ＭＳ Ｐ明朝" panose="02020600040205080304" pitchFamily="18" charset="-128"/>
              </a:rPr>
              <a:t>資料出所</a:t>
            </a:r>
            <a:r>
              <a:rPr lang="ja-JP" altLang="en-US" sz="900" dirty="0">
                <a:solidFill>
                  <a:srgbClr val="000000"/>
                </a:solidFill>
                <a:latin typeface="ＭＳ Ｐ明朝" panose="02020600040205080304" pitchFamily="18" charset="-128"/>
                <a:ea typeface="ＭＳ Ｐ明朝" panose="02020600040205080304" pitchFamily="18" charset="-128"/>
                <a:sym typeface="Wingdings" pitchFamily="2" charset="2"/>
              </a:rPr>
              <a:t>：内閣府　</a:t>
            </a:r>
            <a:r>
              <a:rPr lang="ja-JP" altLang="en-US" sz="900" dirty="0">
                <a:solidFill>
                  <a:srgbClr val="000000"/>
                </a:solidFill>
                <a:latin typeface="ＭＳ Ｐ明朝" panose="02020600040205080304" pitchFamily="18" charset="-128"/>
                <a:ea typeface="ＭＳ Ｐ明朝" panose="02020600040205080304" pitchFamily="18" charset="-128"/>
              </a:rPr>
              <a:t>「平成</a:t>
            </a:r>
            <a:r>
              <a:rPr lang="en-US" altLang="ja-JP" sz="900" dirty="0">
                <a:solidFill>
                  <a:srgbClr val="000000"/>
                </a:solidFill>
                <a:latin typeface="ＭＳ Ｐ明朝" panose="02020600040205080304" pitchFamily="18" charset="-128"/>
                <a:ea typeface="ＭＳ Ｐ明朝" panose="02020600040205080304" pitchFamily="18" charset="-128"/>
              </a:rPr>
              <a:t>25</a:t>
            </a:r>
            <a:r>
              <a:rPr lang="ja-JP" altLang="en-US" sz="900" dirty="0">
                <a:solidFill>
                  <a:srgbClr val="000000"/>
                </a:solidFill>
                <a:latin typeface="ＭＳ Ｐ明朝" panose="02020600040205080304" pitchFamily="18" charset="-128"/>
                <a:ea typeface="ＭＳ Ｐ明朝" panose="02020600040205080304" pitchFamily="18" charset="-128"/>
              </a:rPr>
              <a:t>年度　高齢者の地域社会への参加に関する意識調査」（平成</a:t>
            </a:r>
            <a:r>
              <a:rPr lang="en-US" altLang="ja-JP" sz="900" dirty="0">
                <a:solidFill>
                  <a:srgbClr val="000000"/>
                </a:solidFill>
                <a:latin typeface="ＭＳ Ｐ明朝" panose="02020600040205080304" pitchFamily="18" charset="-128"/>
                <a:ea typeface="ＭＳ Ｐ明朝" panose="02020600040205080304" pitchFamily="18" charset="-128"/>
              </a:rPr>
              <a:t>25</a:t>
            </a:r>
            <a:r>
              <a:rPr lang="ja-JP" altLang="en-US" sz="900" dirty="0">
                <a:solidFill>
                  <a:srgbClr val="000000"/>
                </a:solidFill>
                <a:latin typeface="ＭＳ Ｐ明朝" panose="02020600040205080304" pitchFamily="18" charset="-128"/>
                <a:ea typeface="ＭＳ Ｐ明朝" panose="02020600040205080304" pitchFamily="18" charset="-128"/>
              </a:rPr>
              <a:t>年）</a:t>
            </a:r>
            <a:endParaRPr lang="en-US" altLang="ja-JP" sz="900" dirty="0">
              <a:solidFill>
                <a:srgbClr val="000000"/>
              </a:solidFill>
              <a:latin typeface="ＭＳ Ｐ明朝" panose="02020600040205080304" pitchFamily="18" charset="-128"/>
              <a:ea typeface="ＭＳ Ｐ明朝" panose="02020600040205080304" pitchFamily="18" charset="-128"/>
            </a:endParaRPr>
          </a:p>
          <a:p>
            <a:pPr lvl="0"/>
            <a:r>
              <a:rPr lang="ja-JP" altLang="en-US" sz="900" dirty="0">
                <a:solidFill>
                  <a:srgbClr val="000000"/>
                </a:solidFill>
                <a:latin typeface="ＭＳ Ｐ明朝" panose="02020600040205080304" pitchFamily="18" charset="-128"/>
                <a:ea typeface="ＭＳ Ｐ明朝" panose="02020600040205080304" pitchFamily="18" charset="-128"/>
              </a:rPr>
              <a:t>　　　　　　　　　　　　</a:t>
            </a:r>
            <a:r>
              <a:rPr lang="ja-JP" altLang="en-US" sz="800" dirty="0">
                <a:solidFill>
                  <a:srgbClr val="000000"/>
                </a:solidFill>
                <a:latin typeface="ＭＳ Ｐ明朝" panose="02020600040205080304" pitchFamily="18" charset="-128"/>
                <a:ea typeface="ＭＳ Ｐ明朝" panose="02020600040205080304" pitchFamily="18" charset="-128"/>
              </a:rPr>
              <a:t>（注１）</a:t>
            </a:r>
            <a:r>
              <a:rPr lang="en-US" altLang="ja-JP" sz="800" dirty="0">
                <a:solidFill>
                  <a:srgbClr val="000000"/>
                </a:solidFill>
                <a:latin typeface="ＭＳ Ｐ明朝" panose="02020600040205080304" pitchFamily="18" charset="-128"/>
                <a:ea typeface="ＭＳ Ｐ明朝" panose="02020600040205080304" pitchFamily="18" charset="-128"/>
              </a:rPr>
              <a:t>60</a:t>
            </a:r>
            <a:r>
              <a:rPr lang="ja-JP" altLang="en-US" sz="800" dirty="0">
                <a:solidFill>
                  <a:srgbClr val="000000"/>
                </a:solidFill>
                <a:latin typeface="ＭＳ Ｐ明朝" panose="02020600040205080304" pitchFamily="18" charset="-128"/>
                <a:ea typeface="ＭＳ Ｐ明朝" panose="02020600040205080304" pitchFamily="18" charset="-128"/>
              </a:rPr>
              <a:t>歳以上の男女を対象とした調査（</a:t>
            </a:r>
            <a:r>
              <a:rPr lang="en-US" altLang="ja-JP" sz="800" dirty="0">
                <a:solidFill>
                  <a:srgbClr val="000000"/>
                </a:solidFill>
                <a:latin typeface="ＭＳ Ｐ明朝" panose="02020600040205080304" pitchFamily="18" charset="-128"/>
                <a:ea typeface="ＭＳ Ｐ明朝" panose="02020600040205080304" pitchFamily="18" charset="-128"/>
              </a:rPr>
              <a:t>n=1,999</a:t>
            </a:r>
            <a:r>
              <a:rPr lang="ja-JP" altLang="en-US" sz="800" dirty="0">
                <a:solidFill>
                  <a:srgbClr val="000000"/>
                </a:solidFill>
                <a:latin typeface="ＭＳ Ｐ明朝" panose="02020600040205080304" pitchFamily="18" charset="-128"/>
                <a:ea typeface="ＭＳ Ｐ明朝" panose="02020600040205080304" pitchFamily="18" charset="-128"/>
              </a:rPr>
              <a:t>）</a:t>
            </a:r>
          </a:p>
        </p:txBody>
      </p:sp>
      <p:graphicFrame>
        <p:nvGraphicFramePr>
          <p:cNvPr id="25" name="グラフ 24"/>
          <p:cNvGraphicFramePr>
            <a:graphicFrameLocks/>
          </p:cNvGraphicFramePr>
          <p:nvPr/>
        </p:nvGraphicFramePr>
        <p:xfrm>
          <a:off x="1138294" y="4186891"/>
          <a:ext cx="9796706"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27" name="テキスト ボックス 26"/>
          <p:cNvSpPr txBox="1"/>
          <p:nvPr/>
        </p:nvSpPr>
        <p:spPr>
          <a:xfrm>
            <a:off x="1249896" y="4365105"/>
            <a:ext cx="3189920" cy="307777"/>
          </a:xfrm>
          <a:prstGeom prst="rect">
            <a:avLst/>
          </a:prstGeom>
          <a:noFill/>
        </p:spPr>
        <p:txBody>
          <a:bodyPr wrap="square" rtlCol="0">
            <a:spAutoFit/>
          </a:bodyPr>
          <a:lstStyle/>
          <a:p>
            <a:r>
              <a:rPr lang="en-US" altLang="ja-JP" sz="1400" b="1" u="sng" dirty="0">
                <a:latin typeface="メイリオ" panose="020B0604030504040204" pitchFamily="50" charset="-128"/>
                <a:ea typeface="メイリオ" panose="020B0604030504040204" pitchFamily="50" charset="-128"/>
              </a:rPr>
              <a:t>【60</a:t>
            </a:r>
            <a:r>
              <a:rPr lang="ja-JP" altLang="en-US" sz="1400" b="1" u="sng" dirty="0">
                <a:latin typeface="メイリオ" panose="020B0604030504040204" pitchFamily="50" charset="-128"/>
                <a:ea typeface="メイリオ" panose="020B0604030504040204" pitchFamily="50" charset="-128"/>
              </a:rPr>
              <a:t>歳以降の希望する就業形態</a:t>
            </a:r>
            <a:r>
              <a:rPr lang="en-US" altLang="ja-JP" sz="1400" b="1" u="sng" dirty="0">
                <a:latin typeface="メイリオ" panose="020B0604030504040204" pitchFamily="50" charset="-128"/>
                <a:ea typeface="メイリオ" panose="020B0604030504040204" pitchFamily="50" charset="-128"/>
              </a:rPr>
              <a:t>】</a:t>
            </a:r>
            <a:endParaRPr lang="ja-JP" altLang="en-US" sz="1400" b="1" u="sng" dirty="0">
              <a:latin typeface="メイリオ" panose="020B0604030504040204" pitchFamily="50" charset="-128"/>
              <a:ea typeface="メイリオ" panose="020B0604030504040204" pitchFamily="50" charset="-128"/>
            </a:endParaRPr>
          </a:p>
        </p:txBody>
      </p:sp>
      <p:cxnSp>
        <p:nvCxnSpPr>
          <p:cNvPr id="28" name="直線矢印コネクタ 27"/>
          <p:cNvCxnSpPr/>
          <p:nvPr/>
        </p:nvCxnSpPr>
        <p:spPr>
          <a:xfrm flipV="1">
            <a:off x="9048329" y="5460362"/>
            <a:ext cx="1113451" cy="3636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7097872" y="5693246"/>
            <a:ext cx="2164361" cy="261610"/>
          </a:xfrm>
          <a:prstGeom prst="rect">
            <a:avLst/>
          </a:prstGeom>
          <a:noFill/>
        </p:spPr>
        <p:txBody>
          <a:bodyPr wrap="square" rtlCol="0">
            <a:spAutoFit/>
          </a:bodyPr>
          <a:lstStyle/>
          <a:p>
            <a:r>
              <a:rPr lang="ja-JP" altLang="en-US" sz="1100" dirty="0"/>
              <a:t>農林漁業（家族従業者を含む）</a:t>
            </a:r>
            <a:endParaRPr lang="ja-JP" altLang="en-US" dirty="0"/>
          </a:p>
        </p:txBody>
      </p:sp>
      <p:sp>
        <p:nvSpPr>
          <p:cNvPr id="30" name="Text Box 6"/>
          <p:cNvSpPr txBox="1">
            <a:spLocks noChangeArrowheads="1"/>
          </p:cNvSpPr>
          <p:nvPr/>
        </p:nvSpPr>
        <p:spPr bwMode="auto">
          <a:xfrm>
            <a:off x="1229878" y="6516102"/>
            <a:ext cx="10633831" cy="369283"/>
          </a:xfrm>
          <a:prstGeom prst="rect">
            <a:avLst/>
          </a:prstGeom>
          <a:noFill/>
          <a:ln w="9525">
            <a:noFill/>
            <a:miter lim="800000"/>
            <a:headEnd/>
            <a:tailEnd/>
          </a:ln>
        </p:spPr>
        <p:txBody>
          <a:bodyPr wrap="square" lIns="91390" tIns="45696" rIns="91390" bIns="45696">
            <a:spAutoFit/>
          </a:bodyPr>
          <a:lstStyle/>
          <a:p>
            <a:r>
              <a:rPr lang="ja-JP" altLang="en-US" sz="900" dirty="0">
                <a:solidFill>
                  <a:srgbClr val="000000"/>
                </a:solidFill>
                <a:latin typeface="ＭＳ Ｐ明朝" panose="02020600040205080304" pitchFamily="18" charset="-128"/>
                <a:ea typeface="ＭＳ Ｐ明朝" panose="02020600040205080304" pitchFamily="18" charset="-128"/>
              </a:rPr>
              <a:t>資料出所</a:t>
            </a:r>
            <a:r>
              <a:rPr lang="ja-JP" altLang="en-US" sz="900" dirty="0">
                <a:solidFill>
                  <a:srgbClr val="000000"/>
                </a:solidFill>
                <a:latin typeface="ＭＳ Ｐ明朝" panose="02020600040205080304" pitchFamily="18" charset="-128"/>
                <a:ea typeface="ＭＳ Ｐ明朝" panose="02020600040205080304" pitchFamily="18" charset="-128"/>
                <a:sym typeface="Wingdings" pitchFamily="2" charset="2"/>
              </a:rPr>
              <a:t>：内閣府　「</a:t>
            </a:r>
            <a:r>
              <a:rPr lang="ja-JP" altLang="en-US" sz="900" dirty="0">
                <a:latin typeface="ＭＳ Ｐ明朝" panose="02020600040205080304" pitchFamily="18" charset="-128"/>
                <a:ea typeface="ＭＳ Ｐ明朝" panose="02020600040205080304" pitchFamily="18" charset="-128"/>
              </a:rPr>
              <a:t>平成</a:t>
            </a:r>
            <a:r>
              <a:rPr lang="en-US" altLang="ja-JP" sz="900" dirty="0">
                <a:latin typeface="ＭＳ Ｐ明朝" panose="02020600040205080304" pitchFamily="18" charset="-128"/>
                <a:ea typeface="ＭＳ Ｐ明朝" panose="02020600040205080304" pitchFamily="18" charset="-128"/>
              </a:rPr>
              <a:t>25</a:t>
            </a:r>
            <a:r>
              <a:rPr lang="ja-JP" altLang="en-US" sz="900" dirty="0">
                <a:latin typeface="ＭＳ Ｐ明朝" panose="02020600040205080304" pitchFamily="18" charset="-128"/>
                <a:ea typeface="ＭＳ Ｐ明朝" panose="02020600040205080304" pitchFamily="18" charset="-128"/>
              </a:rPr>
              <a:t>年度 高齢期に向けた「備え」に関する意識調査</a:t>
            </a:r>
            <a:r>
              <a:rPr lang="ja-JP" altLang="en-US" sz="900" dirty="0">
                <a:solidFill>
                  <a:srgbClr val="000000"/>
                </a:solidFill>
                <a:latin typeface="ＭＳ Ｐ明朝" panose="02020600040205080304" pitchFamily="18" charset="-128"/>
                <a:ea typeface="ＭＳ Ｐ明朝" panose="02020600040205080304" pitchFamily="18" charset="-128"/>
                <a:sym typeface="Wingdings" pitchFamily="2" charset="2"/>
              </a:rPr>
              <a:t>」（平成</a:t>
            </a:r>
            <a:r>
              <a:rPr lang="en-US" altLang="ja-JP" sz="900" dirty="0">
                <a:solidFill>
                  <a:srgbClr val="000000"/>
                </a:solidFill>
                <a:latin typeface="ＭＳ Ｐ明朝" panose="02020600040205080304" pitchFamily="18" charset="-128"/>
                <a:ea typeface="ＭＳ Ｐ明朝" panose="02020600040205080304" pitchFamily="18" charset="-128"/>
                <a:sym typeface="Wingdings" pitchFamily="2" charset="2"/>
              </a:rPr>
              <a:t>25</a:t>
            </a:r>
            <a:r>
              <a:rPr lang="ja-JP" altLang="en-US" sz="900" dirty="0">
                <a:solidFill>
                  <a:srgbClr val="000000"/>
                </a:solidFill>
                <a:latin typeface="ＭＳ Ｐ明朝" panose="02020600040205080304" pitchFamily="18" charset="-128"/>
                <a:ea typeface="ＭＳ Ｐ明朝" panose="02020600040205080304" pitchFamily="18" charset="-128"/>
                <a:sym typeface="Wingdings" pitchFamily="2" charset="2"/>
              </a:rPr>
              <a:t>年）</a:t>
            </a:r>
            <a:r>
              <a:rPr lang="ja-JP" altLang="en-US" sz="900" dirty="0">
                <a:solidFill>
                  <a:srgbClr val="000000"/>
                </a:solidFill>
                <a:latin typeface="ＭＳ Ｐ明朝" panose="02020600040205080304" pitchFamily="18" charset="-128"/>
                <a:ea typeface="ＭＳ Ｐ明朝" panose="02020600040205080304" pitchFamily="18" charset="-128"/>
              </a:rPr>
              <a:t> </a:t>
            </a:r>
            <a:endParaRPr lang="en-US" altLang="ja-JP" sz="900" dirty="0">
              <a:solidFill>
                <a:srgbClr val="000000"/>
              </a:solidFill>
              <a:latin typeface="ＭＳ Ｐ明朝" panose="02020600040205080304" pitchFamily="18" charset="-128"/>
              <a:ea typeface="ＭＳ Ｐ明朝" panose="02020600040205080304" pitchFamily="18" charset="-128"/>
            </a:endParaRPr>
          </a:p>
          <a:p>
            <a:r>
              <a:rPr lang="ja-JP" altLang="en-US" sz="900" dirty="0">
                <a:solidFill>
                  <a:srgbClr val="000000"/>
                </a:solidFill>
                <a:latin typeface="ＭＳ Ｐ明朝" panose="02020600040205080304" pitchFamily="18" charset="-128"/>
                <a:ea typeface="ＭＳ Ｐ明朝" panose="02020600040205080304" pitchFamily="18" charset="-128"/>
              </a:rPr>
              <a:t>　　　　　　　　　　　　</a:t>
            </a:r>
            <a:r>
              <a:rPr lang="ja-JP" altLang="en-US" sz="800" dirty="0">
                <a:solidFill>
                  <a:srgbClr val="000000"/>
                </a:solidFill>
                <a:latin typeface="ＭＳ Ｐ明朝" panose="02020600040205080304" pitchFamily="18" charset="-128"/>
                <a:ea typeface="ＭＳ Ｐ明朝" panose="02020600040205080304" pitchFamily="18" charset="-128"/>
              </a:rPr>
              <a:t>（注</a:t>
            </a:r>
            <a:r>
              <a:rPr lang="en-US" altLang="ja-JP" sz="800" dirty="0">
                <a:solidFill>
                  <a:srgbClr val="000000"/>
                </a:solidFill>
                <a:latin typeface="ＭＳ Ｐ明朝" panose="02020600040205080304" pitchFamily="18" charset="-128"/>
                <a:ea typeface="ＭＳ Ｐ明朝" panose="02020600040205080304" pitchFamily="18" charset="-128"/>
              </a:rPr>
              <a:t>2</a:t>
            </a:r>
            <a:r>
              <a:rPr lang="ja-JP" altLang="en-US" sz="800" dirty="0">
                <a:solidFill>
                  <a:srgbClr val="000000"/>
                </a:solidFill>
                <a:latin typeface="ＭＳ Ｐ明朝" panose="02020600040205080304" pitchFamily="18" charset="-128"/>
                <a:ea typeface="ＭＳ Ｐ明朝" panose="02020600040205080304" pitchFamily="18" charset="-128"/>
              </a:rPr>
              <a:t>）　</a:t>
            </a:r>
            <a:r>
              <a:rPr lang="en-US" altLang="ja-JP" sz="800" dirty="0">
                <a:solidFill>
                  <a:srgbClr val="000000"/>
                </a:solidFill>
                <a:latin typeface="ＭＳ Ｐ明朝" panose="02020600040205080304" pitchFamily="18" charset="-128"/>
                <a:ea typeface="ＭＳ Ｐ明朝" panose="02020600040205080304" pitchFamily="18" charset="-128"/>
              </a:rPr>
              <a:t>35</a:t>
            </a:r>
            <a:r>
              <a:rPr lang="ja-JP" altLang="en-US" sz="800" dirty="0">
                <a:solidFill>
                  <a:srgbClr val="000000"/>
                </a:solidFill>
                <a:latin typeface="ＭＳ Ｐ明朝" panose="02020600040205080304" pitchFamily="18" charset="-128"/>
                <a:ea typeface="ＭＳ Ｐ明朝" panose="02020600040205080304" pitchFamily="18" charset="-128"/>
              </a:rPr>
              <a:t>～</a:t>
            </a:r>
            <a:r>
              <a:rPr lang="en-US" altLang="ja-JP" sz="800" dirty="0">
                <a:solidFill>
                  <a:srgbClr val="000000"/>
                </a:solidFill>
                <a:latin typeface="ＭＳ Ｐ明朝" panose="02020600040205080304" pitchFamily="18" charset="-128"/>
                <a:ea typeface="ＭＳ Ｐ明朝" panose="02020600040205080304" pitchFamily="18" charset="-128"/>
              </a:rPr>
              <a:t>64</a:t>
            </a:r>
            <a:r>
              <a:rPr lang="ja-JP" altLang="en-US" sz="800" dirty="0">
                <a:solidFill>
                  <a:srgbClr val="000000"/>
                </a:solidFill>
                <a:latin typeface="ＭＳ Ｐ明朝" panose="02020600040205080304" pitchFamily="18" charset="-128"/>
                <a:ea typeface="ＭＳ Ｐ明朝" panose="02020600040205080304" pitchFamily="18" charset="-128"/>
              </a:rPr>
              <a:t>歳の男女を対象とした調査（</a:t>
            </a:r>
            <a:r>
              <a:rPr lang="en-US" altLang="ja-JP" sz="800" dirty="0">
                <a:solidFill>
                  <a:srgbClr val="000000"/>
                </a:solidFill>
                <a:latin typeface="ＭＳ Ｐ明朝" panose="02020600040205080304" pitchFamily="18" charset="-128"/>
                <a:ea typeface="ＭＳ Ｐ明朝" panose="02020600040205080304" pitchFamily="18" charset="-128"/>
              </a:rPr>
              <a:t>n=2,214</a:t>
            </a:r>
            <a:r>
              <a:rPr lang="ja-JP" altLang="en-US" sz="800" dirty="0">
                <a:solidFill>
                  <a:srgbClr val="000000"/>
                </a:solidFill>
                <a:latin typeface="ＭＳ Ｐ明朝" panose="02020600040205080304" pitchFamily="18" charset="-128"/>
                <a:ea typeface="ＭＳ Ｐ明朝" panose="02020600040205080304" pitchFamily="18" charset="-128"/>
              </a:rPr>
              <a:t>）。 </a:t>
            </a:r>
            <a:r>
              <a:rPr lang="en-US" altLang="ja-JP" sz="800" dirty="0">
                <a:solidFill>
                  <a:srgbClr val="000000"/>
                </a:solidFill>
                <a:latin typeface="ＭＳ Ｐ明朝" panose="02020600040205080304" pitchFamily="18" charset="-128"/>
                <a:ea typeface="ＭＳ Ｐ明朝" panose="02020600040205080304" pitchFamily="18" charset="-128"/>
              </a:rPr>
              <a:t>【60</a:t>
            </a:r>
            <a:r>
              <a:rPr lang="ja-JP" altLang="en-US" sz="800" dirty="0">
                <a:solidFill>
                  <a:srgbClr val="000000"/>
                </a:solidFill>
                <a:latin typeface="ＭＳ Ｐ明朝" panose="02020600040205080304" pitchFamily="18" charset="-128"/>
                <a:ea typeface="ＭＳ Ｐ明朝" panose="02020600040205080304" pitchFamily="18" charset="-128"/>
              </a:rPr>
              <a:t>歳以降の希望する就業形態</a:t>
            </a:r>
            <a:r>
              <a:rPr lang="en-US" altLang="ja-JP" sz="800" dirty="0">
                <a:solidFill>
                  <a:srgbClr val="000000"/>
                </a:solidFill>
                <a:latin typeface="ＭＳ Ｐ明朝" panose="02020600040205080304" pitchFamily="18" charset="-128"/>
                <a:ea typeface="ＭＳ Ｐ明朝" panose="02020600040205080304" pitchFamily="18" charset="-128"/>
              </a:rPr>
              <a:t>】</a:t>
            </a:r>
            <a:r>
              <a:rPr lang="ja-JP" altLang="en-US" sz="800" dirty="0">
                <a:solidFill>
                  <a:srgbClr val="000000"/>
                </a:solidFill>
                <a:latin typeface="ＭＳ Ｐ明朝" panose="02020600040205080304" pitchFamily="18" charset="-128"/>
                <a:ea typeface="ＭＳ Ｐ明朝" panose="02020600040205080304" pitchFamily="18" charset="-128"/>
              </a:rPr>
              <a:t>の対象は</a:t>
            </a:r>
            <a:r>
              <a:rPr lang="en-US" altLang="ja-JP" sz="800" dirty="0">
                <a:solidFill>
                  <a:srgbClr val="000000"/>
                </a:solidFill>
                <a:latin typeface="ＭＳ Ｐ明朝" panose="02020600040205080304" pitchFamily="18" charset="-128"/>
                <a:ea typeface="ＭＳ Ｐ明朝" panose="02020600040205080304" pitchFamily="18" charset="-128"/>
              </a:rPr>
              <a:t>35</a:t>
            </a:r>
            <a:r>
              <a:rPr lang="ja-JP" altLang="en-US" sz="800" dirty="0">
                <a:solidFill>
                  <a:srgbClr val="000000"/>
                </a:solidFill>
                <a:latin typeface="ＭＳ Ｐ明朝" panose="02020600040205080304" pitchFamily="18" charset="-128"/>
                <a:ea typeface="ＭＳ Ｐ明朝" panose="02020600040205080304" pitchFamily="18" charset="-128"/>
              </a:rPr>
              <a:t>～</a:t>
            </a:r>
            <a:r>
              <a:rPr lang="en-US" altLang="ja-JP" sz="800" dirty="0">
                <a:solidFill>
                  <a:srgbClr val="000000"/>
                </a:solidFill>
                <a:latin typeface="ＭＳ Ｐ明朝" panose="02020600040205080304" pitchFamily="18" charset="-128"/>
                <a:ea typeface="ＭＳ Ｐ明朝" panose="02020600040205080304" pitchFamily="18" charset="-128"/>
              </a:rPr>
              <a:t>64</a:t>
            </a:r>
            <a:r>
              <a:rPr lang="ja-JP" altLang="en-US" sz="800" dirty="0">
                <a:solidFill>
                  <a:srgbClr val="000000"/>
                </a:solidFill>
                <a:latin typeface="ＭＳ Ｐ明朝" panose="02020600040205080304" pitchFamily="18" charset="-128"/>
                <a:ea typeface="ＭＳ Ｐ明朝" panose="02020600040205080304" pitchFamily="18" charset="-128"/>
              </a:rPr>
              <a:t>歳の男女のうち、</a:t>
            </a:r>
            <a:r>
              <a:rPr lang="en-US" altLang="ja-JP" sz="800" dirty="0">
                <a:solidFill>
                  <a:srgbClr val="000000"/>
                </a:solidFill>
                <a:latin typeface="ＭＳ Ｐ明朝" panose="02020600040205080304" pitchFamily="18" charset="-128"/>
                <a:ea typeface="ＭＳ Ｐ明朝" panose="02020600040205080304" pitchFamily="18" charset="-128"/>
              </a:rPr>
              <a:t>60</a:t>
            </a:r>
            <a:r>
              <a:rPr lang="ja-JP" altLang="en-US" sz="800" dirty="0">
                <a:solidFill>
                  <a:srgbClr val="000000"/>
                </a:solidFill>
                <a:latin typeface="ＭＳ Ｐ明朝" panose="02020600040205080304" pitchFamily="18" charset="-128"/>
                <a:ea typeface="ＭＳ Ｐ明朝" panose="02020600040205080304" pitchFamily="18" charset="-128"/>
              </a:rPr>
              <a:t>歳以降も収入を伴う就労の意向がある者。</a:t>
            </a:r>
          </a:p>
        </p:txBody>
      </p:sp>
      <p:sp>
        <p:nvSpPr>
          <p:cNvPr id="24" name="テキスト ボックス 5"/>
          <p:cNvSpPr txBox="1">
            <a:spLocks noChangeArrowheads="1"/>
          </p:cNvSpPr>
          <p:nvPr/>
        </p:nvSpPr>
        <p:spPr bwMode="auto">
          <a:xfrm>
            <a:off x="1415480" y="748522"/>
            <a:ext cx="5793393" cy="522346"/>
          </a:xfrm>
          <a:prstGeom prst="rect">
            <a:avLst/>
          </a:prstGeom>
          <a:noFill/>
          <a:ln w="9525">
            <a:noFill/>
            <a:miter lim="800000"/>
            <a:headEnd/>
            <a:tailEnd/>
          </a:ln>
        </p:spPr>
        <p:txBody>
          <a:bodyPr wrap="none" lIns="90557" tIns="45287" rIns="90557" bIns="45287">
            <a:spAutoFit/>
          </a:bodyPr>
          <a:lstStyle/>
          <a:p>
            <a:pPr fontAlgn="base">
              <a:spcBef>
                <a:spcPct val="0"/>
              </a:spcBef>
              <a:spcAft>
                <a:spcPct val="0"/>
              </a:spcAft>
            </a:pPr>
            <a:r>
              <a:rPr lang="ja-JP" altLang="en-US" sz="1400" dirty="0">
                <a:solidFill>
                  <a:srgbClr val="000000"/>
                </a:solidFill>
                <a:latin typeface="メイリオ" panose="020B0604030504040204" pitchFamily="50" charset="-128"/>
                <a:ea typeface="メイリオ" panose="020B0604030504040204" pitchFamily="50" charset="-128"/>
              </a:rPr>
              <a:t>○　</a:t>
            </a:r>
            <a:r>
              <a:rPr lang="en-US" altLang="ja-JP" sz="1400" dirty="0">
                <a:solidFill>
                  <a:srgbClr val="000000"/>
                </a:solidFill>
                <a:latin typeface="メイリオ" panose="020B0604030504040204" pitchFamily="50" charset="-128"/>
                <a:ea typeface="メイリオ" panose="020B0604030504040204" pitchFamily="50" charset="-128"/>
              </a:rPr>
              <a:t>65</a:t>
            </a:r>
            <a:r>
              <a:rPr lang="ja-JP" altLang="en-US" sz="1400" dirty="0">
                <a:solidFill>
                  <a:srgbClr val="000000"/>
                </a:solidFill>
                <a:latin typeface="メイリオ" panose="020B0604030504040204" pitchFamily="50" charset="-128"/>
                <a:ea typeface="メイリオ" panose="020B0604030504040204" pitchFamily="50" charset="-128"/>
              </a:rPr>
              <a:t>歳を超えて働きたいと回答した人が約７割を占めている。</a:t>
            </a:r>
          </a:p>
          <a:p>
            <a:pPr marL="92075" indent="-92075" fontAlgn="base">
              <a:spcBef>
                <a:spcPct val="0"/>
              </a:spcBef>
              <a:spcAft>
                <a:spcPct val="0"/>
              </a:spcAft>
            </a:pPr>
            <a:r>
              <a:rPr lang="ja-JP" altLang="en-US" sz="1400" dirty="0">
                <a:solidFill>
                  <a:srgbClr val="000000"/>
                </a:solidFill>
                <a:latin typeface="メイリオ" panose="020B0604030504040204" pitchFamily="50" charset="-128"/>
                <a:ea typeface="メイリオ" panose="020B0604030504040204" pitchFamily="50" charset="-128"/>
              </a:rPr>
              <a:t>○　</a:t>
            </a:r>
            <a:r>
              <a:rPr lang="en-US" altLang="ja-JP" sz="1400" dirty="0">
                <a:solidFill>
                  <a:srgbClr val="000000"/>
                </a:solidFill>
                <a:latin typeface="メイリオ" panose="020B0604030504040204" pitchFamily="50" charset="-128"/>
                <a:ea typeface="メイリオ" panose="020B0604030504040204" pitchFamily="50" charset="-128"/>
              </a:rPr>
              <a:t>60</a:t>
            </a:r>
            <a:r>
              <a:rPr lang="ja-JP" altLang="en-US" sz="1400" dirty="0">
                <a:solidFill>
                  <a:srgbClr val="000000"/>
                </a:solidFill>
                <a:latin typeface="メイリオ" panose="020B0604030504040204" pitchFamily="50" charset="-128"/>
                <a:ea typeface="メイリオ" panose="020B0604030504040204" pitchFamily="50" charset="-128"/>
              </a:rPr>
              <a:t>歳以降の希望する就労形態として、パートタイムが最も多い。</a:t>
            </a:r>
          </a:p>
        </p:txBody>
      </p:sp>
      <p:sp>
        <p:nvSpPr>
          <p:cNvPr id="31" name="Rectangle 15" descr="25%"/>
          <p:cNvSpPr>
            <a:spLocks noChangeArrowheads="1"/>
          </p:cNvSpPr>
          <p:nvPr/>
        </p:nvSpPr>
        <p:spPr bwMode="auto">
          <a:xfrm>
            <a:off x="0" y="19442"/>
            <a:ext cx="9817149" cy="461655"/>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400" dirty="0">
                <a:solidFill>
                  <a:prstClr val="black"/>
                </a:solidFill>
                <a:latin typeface="メイリオ" panose="020B0604030504040204" pitchFamily="50" charset="-128"/>
                <a:ea typeface="メイリオ" panose="020B0604030504040204" pitchFamily="50" charset="-128"/>
              </a:rPr>
              <a:t>高齢者の就労意欲は高く、多様な就労形態を望んでいる</a:t>
            </a:r>
          </a:p>
        </p:txBody>
      </p:sp>
      <p:sp>
        <p:nvSpPr>
          <p:cNvPr id="26" name="正方形/長方形 25"/>
          <p:cNvSpPr/>
          <p:nvPr/>
        </p:nvSpPr>
        <p:spPr>
          <a:xfrm>
            <a:off x="0" y="502437"/>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p:cNvCxnSpPr/>
          <p:nvPr/>
        </p:nvCxnSpPr>
        <p:spPr>
          <a:xfrm flipV="1">
            <a:off x="4511824" y="3140712"/>
            <a:ext cx="6038427" cy="188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7104492" y="2974680"/>
            <a:ext cx="973520" cy="352246"/>
          </a:xfrm>
          <a:prstGeom prst="rect">
            <a:avLst/>
          </a:prstGeom>
          <a:solidFill>
            <a:schemeClr val="bg1"/>
          </a:solidFill>
          <a:ln w="381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kumimoji="0" lang="ja-JP" altLang="en-US" sz="1600" b="1" kern="0" dirty="0">
                <a:solidFill>
                  <a:srgbClr val="FF0000"/>
                </a:solidFill>
                <a:latin typeface="Calibri"/>
                <a:ea typeface="ＭＳ Ｐゴシック"/>
              </a:rPr>
              <a:t>６５．９％</a:t>
            </a:r>
          </a:p>
        </p:txBody>
      </p:sp>
      <p:sp>
        <p:nvSpPr>
          <p:cNvPr id="3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62</a:t>
            </a:r>
            <a:endParaRPr lang="ja-JP" altLang="en-US" sz="1200" b="1" dirty="0">
              <a:solidFill>
                <a:schemeClr val="tx1"/>
              </a:solidFill>
            </a:endParaRPr>
          </a:p>
        </p:txBody>
      </p:sp>
    </p:spTree>
    <p:extLst>
      <p:ext uri="{BB962C8B-B14F-4D97-AF65-F5344CB8AC3E}">
        <p14:creationId xmlns:p14="http://schemas.microsoft.com/office/powerpoint/2010/main" val="388430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37769" y="638673"/>
            <a:ext cx="4809330" cy="400110"/>
          </a:xfrm>
          <a:prstGeom prst="rect">
            <a:avLst/>
          </a:prstGeom>
          <a:noFill/>
        </p:spPr>
        <p:txBody>
          <a:bodyPr wrap="none" rtlCol="0">
            <a:spAutoFit/>
          </a:bodyPr>
          <a:lstStyle/>
          <a:p>
            <a:pPr algn="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2017.3.28</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働き方改革実行計画　より</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Rectangle 15" descr="25%"/>
          <p:cNvSpPr>
            <a:spLocks noChangeArrowheads="1"/>
          </p:cNvSpPr>
          <p:nvPr/>
        </p:nvSpPr>
        <p:spPr bwMode="auto">
          <a:xfrm>
            <a:off x="1143001" y="101829"/>
            <a:ext cx="9817149" cy="461655"/>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働き方改革の意義</a:t>
            </a:r>
            <a:r>
              <a:rPr lang="en-US" altLang="ja-JP" sz="2400" b="1" dirty="0">
                <a:solidFill>
                  <a:prstClr val="black"/>
                </a:solidFill>
                <a:latin typeface="メイリオ" panose="020B0604030504040204" pitchFamily="50" charset="-128"/>
                <a:ea typeface="メイリオ" panose="020B0604030504040204" pitchFamily="50" charset="-128"/>
              </a:rPr>
              <a:t>(</a:t>
            </a:r>
            <a:r>
              <a:rPr lang="ja-JP" altLang="en-US" sz="2400" b="1" dirty="0">
                <a:solidFill>
                  <a:prstClr val="black"/>
                </a:solidFill>
                <a:latin typeface="メイリオ" panose="020B0604030504040204" pitchFamily="50" charset="-128"/>
                <a:ea typeface="メイリオ" panose="020B0604030504040204" pitchFamily="50" charset="-128"/>
              </a:rPr>
              <a:t>基本的考え方</a:t>
            </a:r>
            <a:r>
              <a:rPr lang="en-US" altLang="ja-JP" sz="2400" b="1" dirty="0">
                <a:solidFill>
                  <a:prstClr val="black"/>
                </a:solidFill>
                <a:latin typeface="メイリオ" panose="020B0604030504040204" pitchFamily="50" charset="-128"/>
                <a:ea typeface="メイリオ" panose="020B0604030504040204" pitchFamily="50" charset="-128"/>
              </a:rPr>
              <a:t>)</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cxnSp>
        <p:nvCxnSpPr>
          <p:cNvPr id="7" name="直線コネクタ 6"/>
          <p:cNvCxnSpPr/>
          <p:nvPr/>
        </p:nvCxnSpPr>
        <p:spPr>
          <a:xfrm>
            <a:off x="1055440" y="563484"/>
            <a:ext cx="10153128" cy="1"/>
          </a:xfrm>
          <a:prstGeom prst="line">
            <a:avLst/>
          </a:prstGeom>
          <a:ln w="5715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343472" y="658899"/>
            <a:ext cx="2952328" cy="400110"/>
          </a:xfrm>
          <a:prstGeom prst="rect">
            <a:avLst/>
          </a:prstGeom>
          <a:solidFill>
            <a:schemeClr val="accent1">
              <a:lumMod val="20000"/>
              <a:lumOff val="80000"/>
            </a:schemeClr>
          </a:solidFill>
        </p:spPr>
        <p:txBody>
          <a:bodyPr wrap="square" rtlCol="0" anchor="ctr">
            <a:spAutoFit/>
          </a:bodyPr>
          <a:lstStyle/>
          <a:p>
            <a:r>
              <a:rPr lang="ja-JP" altLang="en-US" sz="2000" b="1" dirty="0">
                <a:latin typeface="Meiryo UI" panose="020B0604030504040204" pitchFamily="50" charset="-128"/>
                <a:ea typeface="Meiryo UI" panose="020B0604030504040204" pitchFamily="50" charset="-128"/>
              </a:rPr>
              <a:t>日本の働き方にある課題</a:t>
            </a:r>
          </a:p>
        </p:txBody>
      </p:sp>
      <p:sp>
        <p:nvSpPr>
          <p:cNvPr id="10" name="正方形/長方形 9"/>
          <p:cNvSpPr/>
          <p:nvPr/>
        </p:nvSpPr>
        <p:spPr>
          <a:xfrm>
            <a:off x="2680802" y="1979432"/>
            <a:ext cx="8166296" cy="757130"/>
          </a:xfrm>
          <a:prstGeom prst="rect">
            <a:avLst/>
          </a:prstGeom>
        </p:spPr>
        <p:txBody>
          <a:bodyPr wrap="square">
            <a:spAutoFit/>
          </a:bodyPr>
          <a:lstStyle/>
          <a:p>
            <a:pPr>
              <a:lnSpc>
                <a:spcPct val="120000"/>
              </a:lnSpc>
            </a:pPr>
            <a:r>
              <a:rPr lang="ja-JP" altLang="en-US" dirty="0">
                <a:latin typeface="HGP明朝E" panose="02020900000000000000" pitchFamily="18" charset="-128"/>
                <a:ea typeface="HGP明朝E" panose="02020900000000000000" pitchFamily="18" charset="-128"/>
              </a:rPr>
              <a:t>正規と非正規の不合理な待遇差を解消していけば、どのような雇用形態を選んでも納得感が得られ、多様な働き方を自由に選択できるようになる。</a:t>
            </a:r>
          </a:p>
        </p:txBody>
      </p:sp>
      <p:sp>
        <p:nvSpPr>
          <p:cNvPr id="9" name="テキスト ボックス 8"/>
          <p:cNvSpPr txBox="1"/>
          <p:nvPr/>
        </p:nvSpPr>
        <p:spPr>
          <a:xfrm>
            <a:off x="1343472" y="1234812"/>
            <a:ext cx="2160240" cy="707886"/>
          </a:xfrm>
          <a:prstGeom prst="rect">
            <a:avLst/>
          </a:prstGeom>
          <a:solidFill>
            <a:srgbClr val="FF0000"/>
          </a:solidFill>
          <a:ln>
            <a:solidFill>
              <a:srgbClr val="FF0000"/>
            </a:solidFill>
          </a:ln>
        </p:spPr>
        <p:txBody>
          <a:bodyPr wrap="square" lIns="36000" tIns="36000" rIns="36000" bIns="36000" rtlCol="0" anchor="ctr">
            <a:noAutofit/>
          </a:bodyPr>
          <a:lstStyle/>
          <a:p>
            <a:r>
              <a:rPr lang="ja-JP" altLang="en-US" sz="2000" b="1" dirty="0">
                <a:solidFill>
                  <a:schemeClr val="bg1"/>
                </a:solidFill>
                <a:latin typeface="Meiryo UI" panose="020B0604030504040204" pitchFamily="50" charset="-128"/>
                <a:ea typeface="Meiryo UI" panose="020B0604030504040204" pitchFamily="50" charset="-128"/>
              </a:rPr>
              <a:t>正規・非正規の</a:t>
            </a:r>
            <a:endParaRPr lang="en-US" altLang="ja-JP" sz="2000" b="1" dirty="0">
              <a:solidFill>
                <a:schemeClr val="bg1"/>
              </a:solidFill>
              <a:latin typeface="Meiryo UI" panose="020B0604030504040204" pitchFamily="50" charset="-128"/>
              <a:ea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rPr>
              <a:t>不合理な処遇の差</a:t>
            </a:r>
            <a:endParaRPr lang="ja-JP" altLang="en-US" sz="2000" b="1" dirty="0">
              <a:solidFill>
                <a:srgbClr val="FF000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503713" y="1236564"/>
            <a:ext cx="7456437" cy="707886"/>
          </a:xfrm>
          <a:prstGeom prst="rect">
            <a:avLst/>
          </a:prstGeom>
          <a:solidFill>
            <a:srgbClr val="FFFFFF"/>
          </a:solidFill>
          <a:ln w="28575">
            <a:solidFill>
              <a:srgbClr val="FF0000"/>
            </a:solidFill>
          </a:ln>
        </p:spPr>
        <p:txBody>
          <a:bodyPr wrap="square" lIns="36000" tIns="36000" rIns="36000" bIns="36000" rtlCol="0" anchor="ctr">
            <a:noAutofit/>
          </a:bodyPr>
          <a:lstStyle/>
          <a:p>
            <a:r>
              <a:rPr lang="ja-JP" altLang="en-US" sz="2000" dirty="0">
                <a:latin typeface="Meiryo UI" panose="020B0604030504040204" pitchFamily="50" charset="-128"/>
                <a:ea typeface="Meiryo UI" panose="020B0604030504040204" pitchFamily="50" charset="-128"/>
              </a:rPr>
              <a:t>正当な処遇がなされていないという気持ちを非正規雇用労働者に起こさせ、頑張ろうという意欲をなくす。</a:t>
            </a:r>
          </a:p>
        </p:txBody>
      </p:sp>
      <p:sp>
        <p:nvSpPr>
          <p:cNvPr id="5" name="右矢印 4"/>
          <p:cNvSpPr/>
          <p:nvPr/>
        </p:nvSpPr>
        <p:spPr>
          <a:xfrm>
            <a:off x="1703512" y="2071589"/>
            <a:ext cx="936104"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2680802" y="3923648"/>
            <a:ext cx="8166296" cy="1089529"/>
          </a:xfrm>
          <a:prstGeom prst="rect">
            <a:avLst/>
          </a:prstGeom>
        </p:spPr>
        <p:txBody>
          <a:bodyPr wrap="square">
            <a:spAutoFit/>
          </a:bodyPr>
          <a:lstStyle/>
          <a:p>
            <a:pPr>
              <a:lnSpc>
                <a:spcPct val="120000"/>
              </a:lnSpc>
            </a:pPr>
            <a:r>
              <a:rPr lang="ja-JP" altLang="en-US" dirty="0">
                <a:latin typeface="HGP明朝E" panose="02020900000000000000" pitchFamily="18" charset="-128"/>
                <a:ea typeface="HGP明朝E" panose="02020900000000000000" pitchFamily="18" charset="-128"/>
              </a:rPr>
              <a:t>長時間労働を是正すれば、ワーク・ライフ・バランスが改善し、女性や高齢者も仕事に就きやすくなり、労働参加率の向上に結びつく。経営者は、どのように働いてもらうかに関心を高め、単位時間（マンアワー）当たりの労働生産性向上につながる。</a:t>
            </a:r>
          </a:p>
        </p:txBody>
      </p:sp>
      <p:sp>
        <p:nvSpPr>
          <p:cNvPr id="16" name="テキスト ボックス 15"/>
          <p:cNvSpPr txBox="1"/>
          <p:nvPr/>
        </p:nvSpPr>
        <p:spPr>
          <a:xfrm>
            <a:off x="1343472" y="3088797"/>
            <a:ext cx="2160240" cy="743486"/>
          </a:xfrm>
          <a:prstGeom prst="rect">
            <a:avLst/>
          </a:prstGeom>
          <a:solidFill>
            <a:srgbClr val="FF0000"/>
          </a:solidFill>
          <a:ln>
            <a:solidFill>
              <a:srgbClr val="FF0000"/>
            </a:solidFill>
          </a:ln>
        </p:spPr>
        <p:txBody>
          <a:bodyPr wrap="square" lIns="36000" tIns="36000" rIns="36000" bIns="36000" rtlCol="0" anchor="ctr">
            <a:noAutofit/>
          </a:bodyPr>
          <a:lstStyle/>
          <a:p>
            <a:r>
              <a:rPr lang="ja-JP" altLang="en-US" sz="2000" b="1" dirty="0">
                <a:solidFill>
                  <a:schemeClr val="bg1"/>
                </a:solidFill>
                <a:latin typeface="Meiryo UI" panose="020B0604030504040204" pitchFamily="50" charset="-128"/>
                <a:ea typeface="Meiryo UI" panose="020B0604030504040204" pitchFamily="50" charset="-128"/>
              </a:rPr>
              <a:t>長時間労働</a:t>
            </a:r>
            <a:endParaRPr lang="ja-JP" altLang="en-US" sz="2000" b="1" dirty="0">
              <a:solidFill>
                <a:srgbClr val="FF000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503713" y="3088798"/>
            <a:ext cx="7456437" cy="744700"/>
          </a:xfrm>
          <a:prstGeom prst="rect">
            <a:avLst/>
          </a:prstGeom>
          <a:solidFill>
            <a:srgbClr val="FFFFFF"/>
          </a:solidFill>
          <a:ln w="28575">
            <a:solidFill>
              <a:srgbClr val="FF0000"/>
            </a:solidFill>
          </a:ln>
        </p:spPr>
        <p:txBody>
          <a:bodyPr wrap="square" lIns="36000" tIns="36000" rIns="36000" bIns="36000" rtlCol="0" anchor="ctr">
            <a:noAutofit/>
          </a:bodyPr>
          <a:lstStyle/>
          <a:p>
            <a:r>
              <a:rPr lang="ja-JP" altLang="en-US" sz="2000" dirty="0">
                <a:latin typeface="Meiryo UI" panose="020B0604030504040204" pitchFamily="50" charset="-128"/>
                <a:ea typeface="Meiryo UI" panose="020B0604030504040204" pitchFamily="50" charset="-128"/>
              </a:rPr>
              <a:t>健康の確保だけでなく、仕事と家庭生活の両立を困難にし、少子化の原因や、女性のキャリア形成を阻む原因、男性の家庭参加を阻む原因。</a:t>
            </a:r>
          </a:p>
        </p:txBody>
      </p:sp>
      <p:sp>
        <p:nvSpPr>
          <p:cNvPr id="18" name="右矢印 17"/>
          <p:cNvSpPr/>
          <p:nvPr/>
        </p:nvSpPr>
        <p:spPr>
          <a:xfrm>
            <a:off x="1703512" y="4015805"/>
            <a:ext cx="936104"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p:cNvSpPr/>
          <p:nvPr/>
        </p:nvSpPr>
        <p:spPr>
          <a:xfrm>
            <a:off x="2680802" y="5876716"/>
            <a:ext cx="8166296" cy="1089529"/>
          </a:xfrm>
          <a:prstGeom prst="rect">
            <a:avLst/>
          </a:prstGeom>
        </p:spPr>
        <p:txBody>
          <a:bodyPr wrap="square">
            <a:spAutoFit/>
          </a:bodyPr>
          <a:lstStyle/>
          <a:p>
            <a:pPr>
              <a:lnSpc>
                <a:spcPct val="120000"/>
              </a:lnSpc>
            </a:pPr>
            <a:r>
              <a:rPr lang="ja-JP" altLang="en-US" dirty="0">
                <a:latin typeface="HGP明朝E" panose="02020900000000000000" pitchFamily="18" charset="-128"/>
                <a:ea typeface="HGP明朝E" panose="02020900000000000000" pitchFamily="18" charset="-128"/>
              </a:rPr>
              <a:t>転職が不利にならない柔軟な労働市場や企業慣行を確立すれば、自分に合った働き方を選択して自らキャリアを設計可能に。付加価値の高い産業への転職・再就職を通じて国全体の生産性の向上にも寄与。</a:t>
            </a:r>
          </a:p>
        </p:txBody>
      </p:sp>
      <p:sp>
        <p:nvSpPr>
          <p:cNvPr id="21" name="テキスト ボックス 20"/>
          <p:cNvSpPr txBox="1"/>
          <p:nvPr/>
        </p:nvSpPr>
        <p:spPr>
          <a:xfrm>
            <a:off x="1343472" y="5085184"/>
            <a:ext cx="2160240" cy="707886"/>
          </a:xfrm>
          <a:prstGeom prst="rect">
            <a:avLst/>
          </a:prstGeom>
          <a:solidFill>
            <a:srgbClr val="FF0000"/>
          </a:solidFill>
          <a:ln>
            <a:solidFill>
              <a:srgbClr val="FF0000"/>
            </a:solidFill>
          </a:ln>
        </p:spPr>
        <p:txBody>
          <a:bodyPr wrap="square" lIns="36000" tIns="36000" rIns="36000" bIns="36000" rtlCol="0" anchor="ctr">
            <a:noAutofit/>
          </a:bodyPr>
          <a:lstStyle/>
          <a:p>
            <a:r>
              <a:rPr lang="ja-JP" altLang="en-US" sz="2000" b="1" dirty="0">
                <a:solidFill>
                  <a:schemeClr val="bg1"/>
                </a:solidFill>
                <a:latin typeface="Meiryo UI" panose="020B0604030504040204" pitchFamily="50" charset="-128"/>
                <a:ea typeface="Meiryo UI" panose="020B0604030504040204" pitchFamily="50" charset="-128"/>
              </a:rPr>
              <a:t>単線型の</a:t>
            </a:r>
            <a:endParaRPr lang="en-US" altLang="ja-JP" sz="2000" b="1" dirty="0">
              <a:solidFill>
                <a:schemeClr val="bg1"/>
              </a:solidFill>
              <a:latin typeface="Meiryo UI" panose="020B0604030504040204" pitchFamily="50" charset="-128"/>
              <a:ea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rPr>
              <a:t>日本のキャリアパス</a:t>
            </a:r>
            <a:endParaRPr lang="ja-JP" altLang="en-US" sz="2000"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503713" y="5085184"/>
            <a:ext cx="7456437" cy="707886"/>
          </a:xfrm>
          <a:prstGeom prst="rect">
            <a:avLst/>
          </a:prstGeom>
          <a:solidFill>
            <a:srgbClr val="FFFFFF"/>
          </a:solidFill>
          <a:ln w="28575">
            <a:solidFill>
              <a:srgbClr val="FF0000"/>
            </a:solidFill>
          </a:ln>
        </p:spPr>
        <p:txBody>
          <a:bodyPr wrap="square" lIns="36000" tIns="36000" rIns="36000" bIns="36000" rtlCol="0" anchor="ctr">
            <a:noAutofit/>
          </a:bodyPr>
          <a:lstStyle/>
          <a:p>
            <a:r>
              <a:rPr lang="ja-JP" altLang="en-US" sz="2000" dirty="0">
                <a:latin typeface="Meiryo UI" panose="020B0604030504040204" pitchFamily="50" charset="-128"/>
                <a:ea typeface="Meiryo UI" panose="020B0604030504040204" pitchFamily="50" charset="-128"/>
              </a:rPr>
              <a:t>ライフステージにあった仕事の仕方を選択しにくい。</a:t>
            </a:r>
          </a:p>
        </p:txBody>
      </p:sp>
      <p:sp>
        <p:nvSpPr>
          <p:cNvPr id="23" name="右矢印 22"/>
          <p:cNvSpPr/>
          <p:nvPr/>
        </p:nvSpPr>
        <p:spPr>
          <a:xfrm>
            <a:off x="1703512" y="5968873"/>
            <a:ext cx="936104"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63</a:t>
            </a:r>
            <a:endParaRPr lang="ja-JP" altLang="en-US" sz="1200" b="1" dirty="0">
              <a:solidFill>
                <a:schemeClr val="tx1"/>
              </a:solidFill>
            </a:endParaRPr>
          </a:p>
        </p:txBody>
      </p:sp>
    </p:spTree>
    <p:extLst>
      <p:ext uri="{BB962C8B-B14F-4D97-AF65-F5344CB8AC3E}">
        <p14:creationId xmlns:p14="http://schemas.microsoft.com/office/powerpoint/2010/main" val="115430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262516" y="6217052"/>
            <a:ext cx="9786485" cy="646298"/>
          </a:xfrm>
          <a:prstGeom prst="rect">
            <a:avLst/>
          </a:prstGeom>
          <a:noFill/>
          <a:ln w="22225" cap="rnd">
            <a:noFill/>
          </a:ln>
        </p:spPr>
        <p:txBody>
          <a:bodyPr wrap="square" lIns="91408" tIns="45704" rIns="36000" bIns="45704" rtlCol="0">
            <a:spAutoFit/>
          </a:bodyPr>
          <a:lstStyle/>
          <a:p>
            <a:pPr>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施行期日　</a:t>
            </a:r>
            <a:r>
              <a:rPr lang="en-US" altLang="ja-JP" sz="900" dirty="0">
                <a:solidFill>
                  <a:prstClr val="black"/>
                </a:solidFill>
                <a:latin typeface="HG丸ｺﾞｼｯｸM-PRO" panose="020F0600000000000000" pitchFamily="50" charset="-128"/>
                <a:ea typeface="HG丸ｺﾞｼｯｸM-PRO" panose="020F0600000000000000" pitchFamily="50" charset="-128"/>
              </a:rPr>
              <a:t>Ⅰ</a:t>
            </a:r>
            <a:r>
              <a:rPr lang="ja-JP" altLang="en-US" sz="900" dirty="0">
                <a:solidFill>
                  <a:prstClr val="black"/>
                </a:solidFill>
                <a:latin typeface="HG丸ｺﾞｼｯｸM-PRO" panose="020F0600000000000000" pitchFamily="50" charset="-128"/>
                <a:ea typeface="HG丸ｺﾞｼｯｸM-PRO" panose="020F0600000000000000" pitchFamily="50" charset="-128"/>
              </a:rPr>
              <a:t>：公布日</a:t>
            </a:r>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900" dirty="0">
                <a:solidFill>
                  <a:prstClr val="black"/>
                </a:solidFill>
                <a:latin typeface="HG丸ｺﾞｼｯｸM-PRO" panose="020F0600000000000000" pitchFamily="50" charset="-128"/>
                <a:ea typeface="HG丸ｺﾞｼｯｸM-PRO" panose="020F0600000000000000" pitchFamily="50" charset="-128"/>
              </a:rPr>
              <a:t>30</a:t>
            </a:r>
            <a:r>
              <a:rPr lang="ja-JP" altLang="en-US" sz="900" dirty="0">
                <a:solidFill>
                  <a:prstClr val="black"/>
                </a:solidFill>
                <a:latin typeface="HG丸ｺﾞｼｯｸM-PRO" panose="020F0600000000000000" pitchFamily="50" charset="-128"/>
                <a:ea typeface="HG丸ｺﾞｼｯｸM-PRO" panose="020F0600000000000000" pitchFamily="50" charset="-128"/>
              </a:rPr>
              <a:t>年７月６日</a:t>
            </a:r>
            <a:r>
              <a:rPr lang="en-US" altLang="ja-JP" sz="900" dirty="0">
                <a:solidFill>
                  <a:prstClr val="black"/>
                </a:solidFill>
                <a:latin typeface="HG丸ｺﾞｼｯｸM-PRO" panose="020F0600000000000000" pitchFamily="50" charset="-128"/>
                <a:ea typeface="HG丸ｺﾞｼｯｸM-PRO" panose="020F0600000000000000" pitchFamily="50" charset="-128"/>
              </a:rPr>
              <a:t>)</a:t>
            </a:r>
          </a:p>
          <a:p>
            <a:pPr>
              <a:lnSpc>
                <a:spcPts val="1000"/>
              </a:lnSpc>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en-US" altLang="ja-JP" sz="900" dirty="0">
                <a:solidFill>
                  <a:prstClr val="black"/>
                </a:solidFill>
                <a:latin typeface="HG丸ｺﾞｼｯｸM-PRO" panose="020F0600000000000000" pitchFamily="50" charset="-128"/>
                <a:ea typeface="HG丸ｺﾞｼｯｸM-PRO" panose="020F0600000000000000" pitchFamily="50" charset="-128"/>
              </a:rPr>
              <a:t>Ⅱ</a:t>
            </a:r>
            <a:r>
              <a:rPr lang="ja-JP" altLang="en-US" sz="9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900" dirty="0">
                <a:solidFill>
                  <a:prstClr val="black"/>
                </a:solidFill>
                <a:latin typeface="HG丸ｺﾞｼｯｸM-PRO" panose="020F0600000000000000" pitchFamily="50" charset="-128"/>
                <a:ea typeface="HG丸ｺﾞｼｯｸM-PRO" panose="020F0600000000000000" pitchFamily="50" charset="-128"/>
              </a:rPr>
              <a:t>31</a:t>
            </a:r>
            <a:r>
              <a:rPr lang="ja-JP" altLang="en-US" sz="900" dirty="0">
                <a:solidFill>
                  <a:prstClr val="black"/>
                </a:solidFill>
                <a:latin typeface="HG丸ｺﾞｼｯｸM-PRO" panose="020F0600000000000000" pitchFamily="50" charset="-128"/>
                <a:ea typeface="HG丸ｺﾞｼｯｸM-PRO" panose="020F0600000000000000" pitchFamily="50" charset="-128"/>
              </a:rPr>
              <a:t>年４月１日</a:t>
            </a:r>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中小企業における時間外労働の上限規制に係る改正規定の適用は平成</a:t>
            </a:r>
            <a:r>
              <a:rPr lang="en-US" altLang="ja-JP" sz="900" dirty="0">
                <a:solidFill>
                  <a:prstClr val="black"/>
                </a:solidFill>
                <a:latin typeface="HG丸ｺﾞｼｯｸM-PRO" panose="020F0600000000000000" pitchFamily="50" charset="-128"/>
                <a:ea typeface="HG丸ｺﾞｼｯｸM-PRO" panose="020F0600000000000000" pitchFamily="50" charset="-128"/>
              </a:rPr>
              <a:t>32</a:t>
            </a:r>
            <a:r>
              <a:rPr lang="ja-JP" altLang="en-US" sz="900" dirty="0">
                <a:solidFill>
                  <a:prstClr val="black"/>
                </a:solidFill>
                <a:latin typeface="HG丸ｺﾞｼｯｸM-PRO" panose="020F0600000000000000" pitchFamily="50" charset="-128"/>
                <a:ea typeface="HG丸ｺﾞｼｯｸM-PRO" panose="020F0600000000000000" pitchFamily="50" charset="-128"/>
              </a:rPr>
              <a:t>年４月１日、１の中小企業における割増賃金率の見直しは平成</a:t>
            </a:r>
            <a:r>
              <a:rPr lang="en-US" altLang="ja-JP" sz="900" dirty="0">
                <a:solidFill>
                  <a:prstClr val="black"/>
                </a:solidFill>
                <a:latin typeface="HG丸ｺﾞｼｯｸM-PRO" panose="020F0600000000000000" pitchFamily="50" charset="-128"/>
                <a:ea typeface="HG丸ｺﾞｼｯｸM-PRO" panose="020F0600000000000000" pitchFamily="50" charset="-128"/>
              </a:rPr>
              <a:t>35</a:t>
            </a:r>
            <a:r>
              <a:rPr lang="ja-JP" altLang="en-US" sz="900" dirty="0">
                <a:solidFill>
                  <a:prstClr val="black"/>
                </a:solidFill>
                <a:latin typeface="HG丸ｺﾞｼｯｸM-PRO" panose="020F0600000000000000" pitchFamily="50" charset="-128"/>
                <a:ea typeface="HG丸ｺﾞｼｯｸM-PRO" panose="020F0600000000000000" pitchFamily="50" charset="-128"/>
              </a:rPr>
              <a:t>年４月１日</a:t>
            </a:r>
            <a:r>
              <a:rPr lang="en-US" altLang="ja-JP" sz="900" dirty="0">
                <a:solidFill>
                  <a:prstClr val="black"/>
                </a:solidFill>
                <a:latin typeface="HG丸ｺﾞｼｯｸM-PRO" panose="020F0600000000000000" pitchFamily="50" charset="-128"/>
                <a:ea typeface="HG丸ｺﾞｼｯｸM-PRO" panose="020F0600000000000000" pitchFamily="50" charset="-128"/>
              </a:rPr>
              <a:t>)</a:t>
            </a:r>
          </a:p>
          <a:p>
            <a:pPr>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en-US" altLang="ja-JP" sz="900" dirty="0">
                <a:solidFill>
                  <a:prstClr val="black"/>
                </a:solidFill>
                <a:latin typeface="HG丸ｺﾞｼｯｸM-PRO" panose="020F0600000000000000" pitchFamily="50" charset="-128"/>
                <a:ea typeface="HG丸ｺﾞｼｯｸM-PRO" panose="020F0600000000000000" pitchFamily="50" charset="-128"/>
              </a:rPr>
              <a:t>Ⅲ</a:t>
            </a:r>
            <a:r>
              <a:rPr lang="ja-JP" altLang="en-US" sz="9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900" dirty="0">
                <a:solidFill>
                  <a:prstClr val="black"/>
                </a:solidFill>
                <a:latin typeface="HG丸ｺﾞｼｯｸM-PRO" panose="020F0600000000000000" pitchFamily="50" charset="-128"/>
                <a:ea typeface="HG丸ｺﾞｼｯｸM-PRO" panose="020F0600000000000000" pitchFamily="50" charset="-128"/>
              </a:rPr>
              <a:t>32</a:t>
            </a:r>
            <a:r>
              <a:rPr lang="ja-JP" altLang="en-US" sz="900" dirty="0">
                <a:solidFill>
                  <a:prstClr val="black"/>
                </a:solidFill>
                <a:latin typeface="HG丸ｺﾞｼｯｸM-PRO" panose="020F0600000000000000" pitchFamily="50" charset="-128"/>
                <a:ea typeface="HG丸ｺﾞｼｯｸM-PRO" panose="020F0600000000000000" pitchFamily="50" charset="-128"/>
              </a:rPr>
              <a:t>年４月１日</a:t>
            </a:r>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中小企業におけるパートタイム労働法・労働契約法の改正規定の適用は平成</a:t>
            </a:r>
            <a:r>
              <a:rPr lang="en-US" altLang="ja-JP" sz="900" dirty="0">
                <a:solidFill>
                  <a:prstClr val="black"/>
                </a:solidFill>
                <a:latin typeface="HG丸ｺﾞｼｯｸM-PRO" panose="020F0600000000000000" pitchFamily="50" charset="-128"/>
                <a:ea typeface="HG丸ｺﾞｼｯｸM-PRO" panose="020F0600000000000000" pitchFamily="50" charset="-128"/>
              </a:rPr>
              <a:t>33</a:t>
            </a:r>
            <a:r>
              <a:rPr lang="ja-JP" altLang="en-US" sz="900" dirty="0">
                <a:solidFill>
                  <a:prstClr val="black"/>
                </a:solidFill>
                <a:latin typeface="HG丸ｺﾞｼｯｸM-PRO" panose="020F0600000000000000" pitchFamily="50" charset="-128"/>
                <a:ea typeface="HG丸ｺﾞｼｯｸM-PRO" panose="020F0600000000000000" pitchFamily="50" charset="-128"/>
              </a:rPr>
              <a:t>年４月１日</a:t>
            </a:r>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a:defRPr/>
            </a:pPr>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衆議院で修正→改正後に各法を検討する際の視点として、</a:t>
            </a:r>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労働者と使用者の協議の促進等を通じて、労働者の職業生活の充実を図る</a:t>
            </a:r>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ことを明記。</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164536" y="456927"/>
            <a:ext cx="9829800" cy="307777"/>
          </a:xfrm>
          <a:prstGeom prst="rect">
            <a:avLst/>
          </a:prstGeom>
          <a:noFill/>
          <a:ln w="22225" cap="rnd">
            <a:noFill/>
          </a:ln>
        </p:spPr>
        <p:txBody>
          <a:bodyPr wrap="square" lIns="36000" tIns="0" rIns="36000" bIns="0" rtlCol="0">
            <a:spAutoFit/>
          </a:bodyPr>
          <a:lstStyle>
            <a:defPPr>
              <a:defRPr lang="ja-JP"/>
            </a:defPPr>
            <a:lvl1pPr>
              <a:defRPr sz="1300" b="1">
                <a:solidFill>
                  <a:prstClr val="black"/>
                </a:solidFill>
                <a:latin typeface="ＭＳ Ｐゴシック"/>
              </a:defRPr>
            </a:lvl1pPr>
          </a:lstStyle>
          <a:p>
            <a:pPr>
              <a:lnSpc>
                <a:spcPts val="1200"/>
              </a:lnSpc>
              <a:defRPr/>
            </a:pPr>
            <a:r>
              <a:rPr lang="ja-JP" altLang="en-US" sz="1100" b="0" dirty="0">
                <a:latin typeface="HG丸ｺﾞｼｯｸM-PRO" panose="020F0600000000000000" pitchFamily="50" charset="-128"/>
                <a:ea typeface="HG丸ｺﾞｼｯｸM-PRO" panose="020F0600000000000000" pitchFamily="50" charset="-128"/>
              </a:rPr>
              <a:t>　労働者がそれぞれの事情に応じた多様な働き方を選択できる社会を実現する働き方改革を総合的に推進するため、長時間労働の是正、　多様で柔軟な働き方の実現、雇用形態にかかわらない公正な待遇の確保等のための措置を講ずる。</a:t>
            </a:r>
            <a:endParaRPr lang="en-US" altLang="ja-JP" sz="1100" b="0" dirty="0">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1164536" y="957504"/>
            <a:ext cx="9829800" cy="455272"/>
          </a:xfrm>
          <a:prstGeom prst="roundRect">
            <a:avLst>
              <a:gd name="adj" fmla="val 0"/>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91408" tIns="108000" rIns="91408" bIns="36000" spcCol="0" rtlCol="0" anchor="b" anchorCtr="0">
            <a:noAutofit/>
          </a:bodyPr>
          <a:lstStyle/>
          <a:p>
            <a:pPr indent="85725">
              <a:lnSpc>
                <a:spcPts val="110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働き方改革に係る基本的考え方を明らかにするとともに、国は、改革を総合的かつ継続的に推進するための</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基本方針</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閣議決定</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を定める</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雇用対策法</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indent="85725">
              <a:lnSpc>
                <a:spcPts val="1100"/>
              </a:lnSpc>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衆議院で修正→中小企業の取組を推進するため、地方の関係者により構成される協議会の設置等の連携体制を整備する努力義務規定を創設。</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ホームベース 10"/>
          <p:cNvSpPr/>
          <p:nvPr/>
        </p:nvSpPr>
        <p:spPr>
          <a:xfrm>
            <a:off x="1152823" y="817886"/>
            <a:ext cx="3492000" cy="252000"/>
          </a:xfrm>
          <a:prstGeom prst="homePlate">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p>
            <a:pPr>
              <a:defRPr/>
            </a:pPr>
            <a:r>
              <a:rPr lang="en-US" altLang="ja-JP" sz="1300" b="1" dirty="0">
                <a:solidFill>
                  <a:prstClr val="white"/>
                </a:solidFill>
                <a:latin typeface="HG丸ｺﾞｼｯｸM-PRO" panose="020F0600000000000000" pitchFamily="50" charset="-128"/>
                <a:ea typeface="HG丸ｺﾞｼｯｸM-PRO" panose="020F0600000000000000" pitchFamily="50" charset="-128"/>
              </a:rPr>
              <a:t>Ⅰ</a:t>
            </a:r>
            <a:r>
              <a:rPr lang="ja-JP" altLang="en-US" sz="1300" b="1" dirty="0">
                <a:solidFill>
                  <a:prstClr val="white"/>
                </a:solidFill>
                <a:latin typeface="HG丸ｺﾞｼｯｸM-PRO" panose="020F0600000000000000" pitchFamily="50" charset="-128"/>
                <a:ea typeface="HG丸ｺﾞｼｯｸM-PRO" panose="020F0600000000000000" pitchFamily="50" charset="-128"/>
              </a:rPr>
              <a:t> 働き方改革の総合的かつ継続的な推進</a:t>
            </a:r>
            <a:endParaRPr lang="en-US" altLang="ja-JP" sz="13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7" name="Rectangle 15" descr="25%"/>
          <p:cNvSpPr>
            <a:spLocks noChangeArrowheads="1"/>
          </p:cNvSpPr>
          <p:nvPr/>
        </p:nvSpPr>
        <p:spPr bwMode="auto">
          <a:xfrm>
            <a:off x="1143001" y="0"/>
            <a:ext cx="9817149" cy="369322"/>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働き方改革を推進するための関係法律の整備に関する法律</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平成</a:t>
            </a:r>
            <a:r>
              <a:rPr lang="en-US" altLang="ja-JP" dirty="0">
                <a:solidFill>
                  <a:prstClr val="black"/>
                </a:solidFill>
                <a:latin typeface="HG丸ｺﾞｼｯｸM-PRO" panose="020F0600000000000000" pitchFamily="50" charset="-128"/>
                <a:ea typeface="HG丸ｺﾞｼｯｸM-PRO" panose="020F0600000000000000" pitchFamily="50" charset="-128"/>
              </a:rPr>
              <a:t>30</a:t>
            </a:r>
            <a:r>
              <a:rPr lang="ja-JP" altLang="en-US" dirty="0">
                <a:solidFill>
                  <a:prstClr val="black"/>
                </a:solidFill>
                <a:latin typeface="HG丸ｺﾞｼｯｸM-PRO" panose="020F0600000000000000" pitchFamily="50" charset="-128"/>
                <a:ea typeface="HG丸ｺﾞｼｯｸM-PRO" panose="020F0600000000000000" pitchFamily="50" charset="-128"/>
              </a:rPr>
              <a:t>年法律第</a:t>
            </a:r>
            <a:r>
              <a:rPr lang="en-US" altLang="ja-JP" dirty="0">
                <a:solidFill>
                  <a:prstClr val="black"/>
                </a:solidFill>
                <a:latin typeface="HG丸ｺﾞｼｯｸM-PRO" panose="020F0600000000000000" pitchFamily="50" charset="-128"/>
                <a:ea typeface="HG丸ｺﾞｼｯｸM-PRO" panose="020F0600000000000000" pitchFamily="50" charset="-128"/>
              </a:rPr>
              <a:t>71</a:t>
            </a:r>
            <a:r>
              <a:rPr lang="ja-JP" altLang="en-US" dirty="0">
                <a:solidFill>
                  <a:prstClr val="black"/>
                </a:solidFill>
                <a:latin typeface="HG丸ｺﾞｼｯｸM-PRO" panose="020F0600000000000000" pitchFamily="50" charset="-128"/>
                <a:ea typeface="HG丸ｺﾞｼｯｸM-PRO" panose="020F0600000000000000" pitchFamily="50" charset="-128"/>
              </a:rPr>
              <a:t>号</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の概要</a:t>
            </a:r>
          </a:p>
        </p:txBody>
      </p:sp>
      <p:cxnSp>
        <p:nvCxnSpPr>
          <p:cNvPr id="20" name="直線コネクタ 19"/>
          <p:cNvCxnSpPr/>
          <p:nvPr/>
        </p:nvCxnSpPr>
        <p:spPr>
          <a:xfrm flipV="1">
            <a:off x="1143000" y="332656"/>
            <a:ext cx="9792000" cy="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C9DE3C58-DE07-4D7F-A1AC-9CB8D9EF4AB4}"/>
              </a:ext>
            </a:extLst>
          </p:cNvPr>
          <p:cNvGrpSpPr/>
          <p:nvPr/>
        </p:nvGrpSpPr>
        <p:grpSpPr>
          <a:xfrm>
            <a:off x="1152823" y="1480612"/>
            <a:ext cx="9852906" cy="2844288"/>
            <a:chOff x="1153583" y="1304792"/>
            <a:chExt cx="9852906" cy="2844288"/>
          </a:xfrm>
        </p:grpSpPr>
        <p:sp>
          <p:nvSpPr>
            <p:cNvPr id="18" name="角丸四角形 17"/>
            <p:cNvSpPr/>
            <p:nvPr/>
          </p:nvSpPr>
          <p:spPr>
            <a:xfrm>
              <a:off x="1164536" y="1426507"/>
              <a:ext cx="9829800" cy="2668206"/>
            </a:xfrm>
            <a:prstGeom prst="roundRect">
              <a:avLst>
                <a:gd name="adj" fmla="val 0"/>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144000" rIns="36000" bIns="36000" spcCol="0" rtlCol="0" anchor="t" anchorCtr="0">
              <a:noAutofit/>
            </a:bodyPr>
            <a:lstStyle/>
            <a:p>
              <a:pPr>
                <a:lnSpc>
                  <a:spcPts val="1260"/>
                </a:lnSpc>
                <a:defRPr/>
              </a:pPr>
              <a:r>
                <a:rPr lang="ja-JP" altLang="en-US" sz="1050" b="1" dirty="0">
                  <a:solidFill>
                    <a:prstClr val="black"/>
                  </a:solidFill>
                  <a:latin typeface="HG丸ｺﾞｼｯｸM-PRO" panose="020F0600000000000000" pitchFamily="50" charset="-128"/>
                  <a:ea typeface="HG丸ｺﾞｼｯｸM-PRO" panose="020F0600000000000000" pitchFamily="50" charset="-128"/>
                </a:rPr>
                <a:t>１ 労働時間に関する制度の見直し</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労働基準法、労働安全衛生法</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p>
            <a:p>
              <a:pPr marL="88900" indent="88900">
                <a:lnSpc>
                  <a:spcPts val="126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・時間外労働の上限の原則を</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月</a:t>
              </a:r>
              <a:r>
                <a:rPr lang="en-US" altLang="ja-JP" sz="1050" dirty="0">
                  <a:solidFill>
                    <a:prstClr val="black"/>
                  </a:solidFill>
                  <a:latin typeface="HG丸ｺﾞｼｯｸM-PRO" panose="020F0600000000000000" pitchFamily="50" charset="-128"/>
                  <a:ea typeface="HG丸ｺﾞｼｯｸM-PRO" panose="020F0600000000000000" pitchFamily="50" charset="-128"/>
                </a:rPr>
                <a:t>45</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時間、年</a:t>
              </a:r>
              <a:r>
                <a:rPr lang="en-US" altLang="ja-JP" sz="1050" dirty="0">
                  <a:solidFill>
                    <a:prstClr val="black"/>
                  </a:solidFill>
                  <a:latin typeface="HG丸ｺﾞｼｯｸM-PRO" panose="020F0600000000000000" pitchFamily="50" charset="-128"/>
                  <a:ea typeface="HG丸ｺﾞｼｯｸM-PRO" panose="020F0600000000000000" pitchFamily="50" charset="-128"/>
                </a:rPr>
                <a:t>360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とし、臨時的な特別な事情がある場合でも</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年</a:t>
              </a:r>
              <a:r>
                <a:rPr lang="en-US" altLang="ja-JP" sz="1050" dirty="0">
                  <a:solidFill>
                    <a:prstClr val="black"/>
                  </a:solidFill>
                  <a:latin typeface="HG丸ｺﾞｼｯｸM-PRO" panose="020F0600000000000000" pitchFamily="50" charset="-128"/>
                  <a:ea typeface="HG丸ｺﾞｼｯｸM-PRO" panose="020F0600000000000000" pitchFamily="50" charset="-128"/>
                </a:rPr>
                <a:t>720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時間、単月</a:t>
              </a:r>
              <a:r>
                <a:rPr lang="en-US" altLang="ja-JP" sz="1050" dirty="0">
                  <a:solidFill>
                    <a:prstClr val="black"/>
                  </a:solidFill>
                  <a:latin typeface="HG丸ｺﾞｼｯｸM-PRO" panose="020F0600000000000000" pitchFamily="50" charset="-128"/>
                  <a:ea typeface="HG丸ｺﾞｼｯｸM-PRO" panose="020F0600000000000000" pitchFamily="50" charset="-128"/>
                </a:rPr>
                <a:t>100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時間未満</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休日労働含む</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、複数月平均　</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88900" indent="88900">
                <a:lnSpc>
                  <a:spcPts val="1260"/>
                </a:lnSpc>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80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休日労働含む</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を限度に設定。</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88900" indent="88900">
                <a:lnSpc>
                  <a:spcPts val="1260"/>
                </a:lnSpc>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自動車運転業務、建設事業、医師等は、猶予期間を設けた上で規制を適用等の例外あり。研究開発業務は、医師の面接指導を設けた上で、適用除外。</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88900" indent="88900">
                <a:lnSpc>
                  <a:spcPts val="126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・月</a:t>
              </a:r>
              <a:r>
                <a:rPr lang="en-US" altLang="ja-JP" sz="1050" dirty="0">
                  <a:solidFill>
                    <a:prstClr val="black"/>
                  </a:solidFill>
                  <a:latin typeface="HG丸ｺﾞｼｯｸM-PRO" panose="020F0600000000000000" pitchFamily="50" charset="-128"/>
                  <a:ea typeface="HG丸ｺﾞｼｯｸM-PRO" panose="020F0600000000000000" pitchFamily="50" charset="-128"/>
                </a:rPr>
                <a:t>60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時間を超える時間外労働に係る割増賃金率</a:t>
              </a:r>
              <a:r>
                <a:rPr lang="en-US" altLang="ja-JP" sz="1050" dirty="0">
                  <a:solidFill>
                    <a:prstClr val="black"/>
                  </a:solidFill>
                  <a:latin typeface="HG丸ｺﾞｼｯｸM-PRO" panose="020F0600000000000000" pitchFamily="50" charset="-128"/>
                  <a:ea typeface="HG丸ｺﾞｼｯｸM-PRO" panose="020F0600000000000000" pitchFamily="50" charset="-128"/>
                </a:rPr>
                <a:t>(50%</a:t>
              </a:r>
              <a:r>
                <a:rPr lang="ja-JP" altLang="en-US" sz="1050" dirty="0">
                  <a:solidFill>
                    <a:prstClr val="black"/>
                  </a:solidFill>
                  <a:latin typeface="HG丸ｺﾞｼｯｸM-PRO" panose="020F0600000000000000" pitchFamily="50" charset="-128"/>
                  <a:ea typeface="HG丸ｺﾞｼｯｸM-PRO" panose="020F0600000000000000" pitchFamily="50" charset="-128"/>
                </a:rPr>
                <a:t>以上</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の中小企業への猶予措置を廃止。使用者は、</a:t>
              </a:r>
              <a:r>
                <a:rPr lang="en-US" altLang="ja-JP" sz="1050" dirty="0">
                  <a:solidFill>
                    <a:prstClr val="black"/>
                  </a:solidFill>
                  <a:latin typeface="HG丸ｺﾞｼｯｸM-PRO" panose="020F0600000000000000" pitchFamily="50" charset="-128"/>
                  <a:ea typeface="HG丸ｺﾞｼｯｸM-PRO" panose="020F0600000000000000" pitchFamily="50" charset="-128"/>
                </a:rPr>
                <a:t>10</a:t>
              </a:r>
              <a:r>
                <a:rPr lang="ja-JP" altLang="en-US" sz="1050" dirty="0">
                  <a:solidFill>
                    <a:prstClr val="black"/>
                  </a:solidFill>
                  <a:latin typeface="HG丸ｺﾞｼｯｸM-PRO" panose="020F0600000000000000" pitchFamily="50" charset="-128"/>
                  <a:ea typeface="HG丸ｺﾞｼｯｸM-PRO" panose="020F0600000000000000" pitchFamily="50" charset="-128"/>
                </a:rPr>
                <a:t>日以上の年次有給休暇が付与される労働者に、</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88900" indent="88900">
                <a:lnSpc>
                  <a:spcPts val="126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毎年５日の年休の取得時期を指定して与えなければならないこととする。</a:t>
              </a:r>
            </a:p>
            <a:p>
              <a:pPr marL="88900" indent="88900">
                <a:lnSpc>
                  <a:spcPts val="126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・高度プロフェッショナル制度</a:t>
              </a:r>
              <a:r>
                <a:rPr lang="en-US" altLang="ja-JP" sz="1050" dirty="0">
                  <a:solidFill>
                    <a:schemeClr val="tx1"/>
                  </a:solidFill>
                  <a:latin typeface="HG丸ｺﾞｼｯｸM-PRO" panose="020F0600000000000000" pitchFamily="50" charset="-128"/>
                  <a:ea typeface="HG丸ｺﾞｼｯｸM-PRO" panose="020F0600000000000000" pitchFamily="50" charset="-128"/>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以下</a:t>
              </a:r>
              <a:r>
                <a:rPr lang="en-US" altLang="ja-JP" sz="1050" dirty="0">
                  <a:solidFill>
                    <a:schemeClr val="tx1"/>
                  </a:solidFill>
                  <a:latin typeface="HG丸ｺﾞｼｯｸM-PRO" panose="020F0600000000000000" pitchFamily="50" charset="-128"/>
                  <a:ea typeface="HG丸ｺﾞｼｯｸM-PRO" panose="020F0600000000000000" pitchFamily="50" charset="-128"/>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高プロ制度</a:t>
              </a:r>
              <a:r>
                <a:rPr lang="en-US" altLang="ja-JP" sz="1050" dirty="0">
                  <a:solidFill>
                    <a:schemeClr val="tx1"/>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を創設等する</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高プロ制度下での健康確保措置を強化</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r>
                <a:rPr lang="en-US" altLang="ja-JP" sz="1050" dirty="0">
                  <a:solidFill>
                    <a:srgbClr val="FF0000"/>
                  </a:solidFill>
                  <a:latin typeface="HG丸ｺﾞｼｯｸM-PRO" panose="020F0600000000000000" pitchFamily="50" charset="-128"/>
                  <a:ea typeface="HG丸ｺﾞｼｯｸM-PRO" panose="020F0600000000000000" pitchFamily="50" charset="-128"/>
                </a:rPr>
                <a:t> </a:t>
              </a:r>
            </a:p>
            <a:p>
              <a:pPr marL="88900" indent="88900">
                <a:lnSpc>
                  <a:spcPts val="1260"/>
                </a:lnSpc>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衆議院で修正→高プロ制度の適用に係る同意を撤回できる規定を創設。</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266700" indent="-88900">
                <a:lnSpc>
                  <a:spcPts val="1260"/>
                </a:lnSpc>
                <a:defRPr/>
              </a:pPr>
              <a:r>
                <a:rPr lang="ja-JP" altLang="en-US" sz="1050" b="1"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労働者の健康確保措置の実効性を確保する観点から、労働時間の状況を省令で定める方法により把握する義務</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労働安全衛生法</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50" u="sng" dirty="0">
                <a:solidFill>
                  <a:prstClr val="black"/>
                </a:solidFill>
                <a:latin typeface="HG丸ｺﾞｼｯｸM-PRO" panose="020F0600000000000000" pitchFamily="50" charset="-128"/>
                <a:ea typeface="HG丸ｺﾞｼｯｸM-PRO" panose="020F0600000000000000" pitchFamily="50" charset="-128"/>
              </a:endParaRPr>
            </a:p>
            <a:p>
              <a:pPr>
                <a:lnSpc>
                  <a:spcPts val="1260"/>
                </a:lnSpc>
                <a:defRPr/>
              </a:pPr>
              <a:endParaRPr lang="en-US" altLang="ja-JP" sz="105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ホームベース 20"/>
            <p:cNvSpPr/>
            <p:nvPr/>
          </p:nvSpPr>
          <p:spPr>
            <a:xfrm>
              <a:off x="1153583" y="1304792"/>
              <a:ext cx="4448952" cy="252000"/>
            </a:xfrm>
            <a:prstGeom prst="homePlate">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p>
              <a:pPr>
                <a:defRPr/>
              </a:pPr>
              <a:r>
                <a:rPr lang="en-US" altLang="ja-JP" sz="1300" b="1" dirty="0">
                  <a:solidFill>
                    <a:prstClr val="white"/>
                  </a:solidFill>
                  <a:latin typeface="HG丸ｺﾞｼｯｸM-PRO" panose="020F0600000000000000" pitchFamily="50" charset="-128"/>
                  <a:ea typeface="HG丸ｺﾞｼｯｸM-PRO" panose="020F0600000000000000" pitchFamily="50" charset="-128"/>
                </a:rPr>
                <a:t>Ⅱ</a:t>
              </a:r>
              <a:r>
                <a:rPr lang="ja-JP" altLang="en-US" sz="1300" b="1" dirty="0">
                  <a:solidFill>
                    <a:prstClr val="white"/>
                  </a:solidFill>
                  <a:latin typeface="HG丸ｺﾞｼｯｸM-PRO" panose="020F0600000000000000" pitchFamily="50" charset="-128"/>
                  <a:ea typeface="HG丸ｺﾞｼｯｸM-PRO" panose="020F0600000000000000" pitchFamily="50" charset="-128"/>
                </a:rPr>
                <a:t> 長時間労働の是正、多様で柔軟な働き方の実現等</a:t>
              </a:r>
              <a:endParaRPr lang="en-US" altLang="ja-JP" sz="13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23" name="角丸四角形 17">
              <a:extLst>
                <a:ext uri="{FF2B5EF4-FFF2-40B4-BE49-F238E27FC236}">
                  <a16:creationId xmlns:a16="http://schemas.microsoft.com/office/drawing/2014/main" id="{CED8AFA1-5CE8-477D-82C7-B43909C7E2C8}"/>
                </a:ext>
              </a:extLst>
            </p:cNvPr>
            <p:cNvSpPr/>
            <p:nvPr/>
          </p:nvSpPr>
          <p:spPr>
            <a:xfrm>
              <a:off x="1168941" y="2797851"/>
              <a:ext cx="9829800" cy="902794"/>
            </a:xfrm>
            <a:prstGeom prst="roundRect">
              <a:avLst>
                <a:gd name="adj" fmla="val 0"/>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08000" rIns="36000" bIns="36000" spcCol="0" rtlCol="0" anchor="ctr" anchorCtr="0">
              <a:noAutofit/>
            </a:bodyPr>
            <a:lstStyle/>
            <a:p>
              <a:pPr>
                <a:lnSpc>
                  <a:spcPts val="1260"/>
                </a:lnSpc>
                <a:defRPr/>
              </a:pPr>
              <a:endParaRPr lang="en-US" altLang="ja-JP" sz="1050" b="1" dirty="0">
                <a:solidFill>
                  <a:prstClr val="black"/>
                </a:solidFill>
                <a:latin typeface="HG丸ｺﾞｼｯｸM-PRO" panose="020F0600000000000000" pitchFamily="50" charset="-128"/>
                <a:ea typeface="HG丸ｺﾞｼｯｸM-PRO" panose="020F0600000000000000" pitchFamily="50" charset="-128"/>
              </a:endParaRPr>
            </a:p>
            <a:p>
              <a:pPr>
                <a:lnSpc>
                  <a:spcPts val="1260"/>
                </a:lnSpc>
                <a:defRPr/>
              </a:pPr>
              <a:r>
                <a:rPr lang="ja-JP" altLang="en-US" sz="1050" b="1" dirty="0">
                  <a:solidFill>
                    <a:prstClr val="black"/>
                  </a:solidFill>
                  <a:latin typeface="HG丸ｺﾞｼｯｸM-PRO" panose="020F0600000000000000" pitchFamily="50" charset="-128"/>
                  <a:ea typeface="HG丸ｺﾞｼｯｸM-PRO" panose="020F0600000000000000" pitchFamily="50" charset="-128"/>
                </a:rPr>
                <a:t>２ 勤務間インターバル制度の普及促進等</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労働時間等設定改善法</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p>
            <a:p>
              <a:pPr>
                <a:lnSpc>
                  <a:spcPts val="126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　 ・事業主は、前日の終業時刻と翌日の始業時刻の間に一定時間の休息の確保に努めなければならないこととする。</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266700" indent="-88900">
                <a:lnSpc>
                  <a:spcPts val="1260"/>
                </a:lnSpc>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衆議院で修正→事業主の責務として、短納期発注や発注の内容の頻繁な変更を行わないよう配慮する努力義務規定を創設。</a:t>
              </a:r>
            </a:p>
          </p:txBody>
        </p:sp>
        <p:sp>
          <p:nvSpPr>
            <p:cNvPr id="25" name="角丸四角形 17">
              <a:extLst>
                <a:ext uri="{FF2B5EF4-FFF2-40B4-BE49-F238E27FC236}">
                  <a16:creationId xmlns:a16="http://schemas.microsoft.com/office/drawing/2014/main" id="{C07290A5-CD00-4E5D-A3A2-18EBE7410815}"/>
                </a:ext>
              </a:extLst>
            </p:cNvPr>
            <p:cNvSpPr/>
            <p:nvPr/>
          </p:nvSpPr>
          <p:spPr>
            <a:xfrm>
              <a:off x="1176689" y="3536623"/>
              <a:ext cx="9829800" cy="612457"/>
            </a:xfrm>
            <a:prstGeom prst="roundRect">
              <a:avLst>
                <a:gd name="adj" fmla="val 0"/>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08000" rIns="36000" bIns="36000" spcCol="0" rtlCol="0" anchor="ctr" anchorCtr="0">
              <a:noAutofit/>
            </a:bodyPr>
            <a:lstStyle/>
            <a:p>
              <a:pPr>
                <a:lnSpc>
                  <a:spcPts val="1260"/>
                </a:lnSpc>
                <a:defRPr/>
              </a:pPr>
              <a:r>
                <a:rPr lang="ja-JP" altLang="en-US" sz="1050" b="1" dirty="0">
                  <a:solidFill>
                    <a:prstClr val="black"/>
                  </a:solidFill>
                  <a:latin typeface="HG丸ｺﾞｼｯｸM-PRO" panose="020F0600000000000000" pitchFamily="50" charset="-128"/>
                  <a:ea typeface="HG丸ｺﾞｼｯｸM-PRO" panose="020F0600000000000000" pitchFamily="50" charset="-128"/>
                </a:rPr>
                <a:t>３ 産業医・産業保健機能の強化</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労働安全衛生法等</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1050" u="sng" dirty="0">
                <a:solidFill>
                  <a:prstClr val="black"/>
                </a:solidFill>
                <a:latin typeface="HG丸ｺﾞｼｯｸM-PRO" panose="020F0600000000000000" pitchFamily="50" charset="-128"/>
                <a:ea typeface="HG丸ｺﾞｼｯｸM-PRO" panose="020F0600000000000000" pitchFamily="50" charset="-128"/>
              </a:endParaRPr>
            </a:p>
            <a:p>
              <a:pPr>
                <a:lnSpc>
                  <a:spcPts val="126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　 ・事業者から産業医に、その業務を適切に行うために必要な情報を提供することとするなど、産業医・産業保健機能を強化する。　</a:t>
              </a:r>
            </a:p>
          </p:txBody>
        </p:sp>
      </p:grpSp>
      <p:grpSp>
        <p:nvGrpSpPr>
          <p:cNvPr id="2" name="グループ化 1">
            <a:extLst>
              <a:ext uri="{FF2B5EF4-FFF2-40B4-BE49-F238E27FC236}">
                <a16:creationId xmlns:a16="http://schemas.microsoft.com/office/drawing/2014/main" id="{9A7826E9-FF10-4F9A-AB03-6122358004BB}"/>
              </a:ext>
            </a:extLst>
          </p:cNvPr>
          <p:cNvGrpSpPr/>
          <p:nvPr/>
        </p:nvGrpSpPr>
        <p:grpSpPr>
          <a:xfrm>
            <a:off x="1153583" y="4336527"/>
            <a:ext cx="9842988" cy="1915478"/>
            <a:chOff x="1153583" y="4149080"/>
            <a:chExt cx="9842988" cy="1915478"/>
          </a:xfrm>
        </p:grpSpPr>
        <p:sp>
          <p:nvSpPr>
            <p:cNvPr id="13" name="角丸四角形 12"/>
            <p:cNvSpPr/>
            <p:nvPr/>
          </p:nvSpPr>
          <p:spPr>
            <a:xfrm>
              <a:off x="1164536" y="4279246"/>
              <a:ext cx="9829800" cy="1785312"/>
            </a:xfrm>
            <a:prstGeom prst="roundRect">
              <a:avLst>
                <a:gd name="adj" fmla="val 0"/>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144000" rIns="91408" bIns="36000" spcCol="0" rtlCol="0" anchor="t" anchorCtr="0">
              <a:noAutofit/>
            </a:bodyPr>
            <a:lstStyle/>
            <a:p>
              <a:pPr>
                <a:lnSpc>
                  <a:spcPts val="1260"/>
                </a:lnSpc>
                <a:defRPr/>
              </a:pPr>
              <a:r>
                <a:rPr lang="ja-JP" altLang="en-US" sz="1050" b="1" dirty="0">
                  <a:solidFill>
                    <a:prstClr val="black"/>
                  </a:solidFill>
                  <a:latin typeface="HG丸ｺﾞｼｯｸM-PRO" panose="020F0600000000000000" pitchFamily="50" charset="-128"/>
                  <a:ea typeface="HG丸ｺﾞｼｯｸM-PRO" panose="020F0600000000000000" pitchFamily="50" charset="-128"/>
                </a:rPr>
                <a:t>１ 不合理な待遇差を解消するための規定の整備</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パートタイム労働法、労働契約法、労働者派遣法</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p>
            <a:p>
              <a:pPr marL="88900" indent="88900">
                <a:lnSpc>
                  <a:spcPts val="126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短時間・有期雇用労働者と正規雇用労働者との同一企業内での不合理な待遇の禁止に関し、個々の待遇ごとに、当該待遇の性質・目的に照らして適切と認められる事情を考慮して判断されるべき旨を明確化。併せて有期雇用労働者の均等待遇規定を整備。派遣労働者については、①派遣先の労働者との均等・均衡待遇、②一定の要件</a:t>
              </a:r>
              <a:r>
                <a:rPr lang="ja-JP" altLang="en-US" sz="1050" dirty="0">
                  <a:solidFill>
                    <a:srgbClr val="FF0000"/>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を満たす労使協定による待遇、のいずれかを確保することを義務化。また、これらの事項に関するガイドラインの根拠規定を整備。</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88900" indent="88900">
                <a:lnSpc>
                  <a:spcPts val="1260"/>
                </a:lnSpc>
                <a:defRPr/>
              </a:pPr>
              <a:r>
                <a:rPr lang="ja-JP" altLang="en-US" sz="1050" dirty="0">
                  <a:solidFill>
                    <a:srgbClr val="FF0000"/>
                  </a:solidFill>
                  <a:latin typeface="HG丸ｺﾞｼｯｸM-PRO" panose="020F0600000000000000" pitchFamily="50" charset="-128"/>
                  <a:ea typeface="HG丸ｺﾞｼｯｸM-PRO" panose="020F0600000000000000" pitchFamily="50" charset="-128"/>
                </a:rPr>
                <a:t>　　　　　　*</a:t>
              </a:r>
              <a:r>
                <a:rPr lang="ja-JP" altLang="en-US" sz="900" dirty="0">
                  <a:solidFill>
                    <a:prstClr val="black"/>
                  </a:solidFill>
                  <a:latin typeface="HG丸ｺﾞｼｯｸM-PRO" panose="020F0600000000000000" pitchFamily="50" charset="-128"/>
                  <a:ea typeface="HG丸ｺﾞｼｯｸM-PRO" panose="020F0600000000000000" pitchFamily="50" charset="-128"/>
                </a:rPr>
                <a:t>同種業務の一般の労働者の平均的な賃金と同等以上の賃金であること等</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ホームベース 11"/>
            <p:cNvSpPr/>
            <p:nvPr/>
          </p:nvSpPr>
          <p:spPr>
            <a:xfrm>
              <a:off x="1153583" y="4149080"/>
              <a:ext cx="3728872" cy="252000"/>
            </a:xfrm>
            <a:prstGeom prst="homePlate">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p>
              <a:pPr>
                <a:defRPr/>
              </a:pPr>
              <a:r>
                <a:rPr lang="en-US" altLang="ja-JP" sz="1300" b="1" dirty="0">
                  <a:solidFill>
                    <a:prstClr val="white"/>
                  </a:solidFill>
                  <a:latin typeface="HG丸ｺﾞｼｯｸM-PRO" panose="020F0600000000000000" pitchFamily="50" charset="-128"/>
                  <a:ea typeface="HG丸ｺﾞｼｯｸM-PRO" panose="020F0600000000000000" pitchFamily="50" charset="-128"/>
                </a:rPr>
                <a:t>Ⅲ</a:t>
              </a:r>
              <a:r>
                <a:rPr lang="ja-JP" altLang="en-US" sz="1300" b="1" dirty="0">
                  <a:solidFill>
                    <a:prstClr val="white"/>
                  </a:solidFill>
                  <a:latin typeface="HG丸ｺﾞｼｯｸM-PRO" panose="020F0600000000000000" pitchFamily="50" charset="-128"/>
                  <a:ea typeface="HG丸ｺﾞｼｯｸM-PRO" panose="020F0600000000000000" pitchFamily="50" charset="-128"/>
                </a:rPr>
                <a:t> 雇用形態にかかわらない公正な待遇の確保</a:t>
              </a:r>
              <a:endParaRPr lang="en-US" altLang="ja-JP" sz="13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26" name="角丸四角形 12">
              <a:extLst>
                <a:ext uri="{FF2B5EF4-FFF2-40B4-BE49-F238E27FC236}">
                  <a16:creationId xmlns:a16="http://schemas.microsoft.com/office/drawing/2014/main" id="{35060033-BF63-4016-B427-A10C58F93C3E}"/>
                </a:ext>
              </a:extLst>
            </p:cNvPr>
            <p:cNvSpPr/>
            <p:nvPr/>
          </p:nvSpPr>
          <p:spPr>
            <a:xfrm>
              <a:off x="1164435" y="5202644"/>
              <a:ext cx="9829800" cy="459851"/>
            </a:xfrm>
            <a:prstGeom prst="roundRect">
              <a:avLst>
                <a:gd name="adj" fmla="val 0"/>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91408" tIns="108000" rIns="91408" bIns="36000" spcCol="0" rtlCol="0" anchor="ctr" anchorCtr="0">
              <a:spAutoFit/>
            </a:bodyPr>
            <a:lstStyle/>
            <a:p>
              <a:pPr>
                <a:lnSpc>
                  <a:spcPts val="1260"/>
                </a:lnSpc>
                <a:defRPr/>
              </a:pPr>
              <a:r>
                <a:rPr lang="ja-JP" altLang="en-US" sz="1050" b="1" dirty="0">
                  <a:solidFill>
                    <a:prstClr val="black"/>
                  </a:solidFill>
                  <a:latin typeface="HG丸ｺﾞｼｯｸM-PRO" panose="020F0600000000000000" pitchFamily="50" charset="-128"/>
                  <a:ea typeface="HG丸ｺﾞｼｯｸM-PRO" panose="020F0600000000000000" pitchFamily="50" charset="-128"/>
                </a:rPr>
                <a:t>２ 労働者に対する待遇に関する説明義務の強化</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パートタイム労働法、労働契約法、労働者派遣法</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p>
            <a:p>
              <a:pPr marL="88900" indent="88900">
                <a:lnSpc>
                  <a:spcPts val="126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短時間労働者・有期雇用労働者・派遣労働者について、正規雇用労働者との待遇差の内容・理由等に関する説明を義務化。</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角丸四角形 12">
              <a:extLst>
                <a:ext uri="{FF2B5EF4-FFF2-40B4-BE49-F238E27FC236}">
                  <a16:creationId xmlns:a16="http://schemas.microsoft.com/office/drawing/2014/main" id="{8BB08065-E1F2-4795-AEA6-64F2FDD1A1BF}"/>
                </a:ext>
              </a:extLst>
            </p:cNvPr>
            <p:cNvSpPr/>
            <p:nvPr/>
          </p:nvSpPr>
          <p:spPr>
            <a:xfrm>
              <a:off x="1166771" y="5604707"/>
              <a:ext cx="9829800" cy="459851"/>
            </a:xfrm>
            <a:prstGeom prst="roundRect">
              <a:avLst>
                <a:gd name="adj" fmla="val 0"/>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91408" tIns="108000" rIns="91408" bIns="36000" spcCol="0" rtlCol="0" anchor="ctr" anchorCtr="0">
              <a:spAutoFit/>
            </a:bodyPr>
            <a:lstStyle/>
            <a:p>
              <a:pPr>
                <a:lnSpc>
                  <a:spcPts val="1260"/>
                </a:lnSpc>
                <a:spcBef>
                  <a:spcPts val="300"/>
                </a:spcBef>
                <a:defRPr/>
              </a:pPr>
              <a:r>
                <a:rPr lang="ja-JP" altLang="en-US" sz="1050" b="1" dirty="0">
                  <a:solidFill>
                    <a:prstClr val="black"/>
                  </a:solidFill>
                  <a:latin typeface="HG丸ｺﾞｼｯｸM-PRO" panose="020F0600000000000000" pitchFamily="50" charset="-128"/>
                  <a:ea typeface="HG丸ｺﾞｼｯｸM-PRO" panose="020F0600000000000000" pitchFamily="50" charset="-128"/>
                </a:rPr>
                <a:t>３ 行政による履行確保措置及び裁判外紛争解決手続</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行政</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ADR)</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の整備</a:t>
              </a:r>
              <a:endParaRPr lang="en-US" altLang="ja-JP" sz="1050" b="1" dirty="0">
                <a:solidFill>
                  <a:prstClr val="black"/>
                </a:solidFill>
                <a:latin typeface="HG丸ｺﾞｼｯｸM-PRO" panose="020F0600000000000000" pitchFamily="50" charset="-128"/>
                <a:ea typeface="HG丸ｺﾞｼｯｸM-PRO" panose="020F0600000000000000" pitchFamily="50" charset="-128"/>
              </a:endParaRPr>
            </a:p>
            <a:p>
              <a:pPr marL="88900" indent="88900">
                <a:lnSpc>
                  <a:spcPts val="126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１の義務や２の説明義務について、行政による履行確保措置及び行政</a:t>
              </a:r>
              <a:r>
                <a:rPr lang="en-US" altLang="ja-JP" sz="1050" dirty="0">
                  <a:solidFill>
                    <a:prstClr val="black"/>
                  </a:solidFill>
                  <a:latin typeface="HG丸ｺﾞｼｯｸM-PRO" panose="020F0600000000000000" pitchFamily="50" charset="-128"/>
                  <a:ea typeface="HG丸ｺﾞｼｯｸM-PRO" panose="020F0600000000000000" pitchFamily="50" charset="-128"/>
                </a:rPr>
                <a:t>ADR</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を整備。</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2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64</a:t>
            </a:r>
          </a:p>
        </p:txBody>
      </p:sp>
    </p:spTree>
    <p:extLst>
      <p:ext uri="{BB962C8B-B14F-4D97-AF65-F5344CB8AC3E}">
        <p14:creationId xmlns:p14="http://schemas.microsoft.com/office/powerpoint/2010/main" val="264119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p:cNvGrpSpPr/>
          <p:nvPr/>
        </p:nvGrpSpPr>
        <p:grpSpPr>
          <a:xfrm>
            <a:off x="2135560" y="836713"/>
            <a:ext cx="7664754" cy="5328591"/>
            <a:chOff x="56454" y="1442754"/>
            <a:chExt cx="6596535" cy="5246931"/>
          </a:xfrm>
        </p:grpSpPr>
        <p:sp>
          <p:nvSpPr>
            <p:cNvPr id="47" name="正方形/長方形 46"/>
            <p:cNvSpPr/>
            <p:nvPr/>
          </p:nvSpPr>
          <p:spPr>
            <a:xfrm>
              <a:off x="3429000" y="1442754"/>
              <a:ext cx="3168651" cy="522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正方形/長方形 47"/>
            <p:cNvSpPr/>
            <p:nvPr/>
          </p:nvSpPr>
          <p:spPr>
            <a:xfrm>
              <a:off x="252517" y="1469685"/>
              <a:ext cx="3024000" cy="522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正方形/長方形 48"/>
            <p:cNvSpPr/>
            <p:nvPr/>
          </p:nvSpPr>
          <p:spPr>
            <a:xfrm>
              <a:off x="252517" y="1523548"/>
              <a:ext cx="821135" cy="291721"/>
            </a:xfrm>
            <a:prstGeom prst="rect">
              <a:avLst/>
            </a:prstGeom>
            <a:noFill/>
            <a:ln>
              <a:noFill/>
            </a:ln>
          </p:spPr>
          <p:txBody>
            <a:bodyPr wrap="none">
              <a:spAutoFit/>
            </a:bodyPr>
            <a:lstStyle/>
            <a:p>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（改正前）</a:t>
              </a:r>
              <a:endParaRPr lang="en-US" altLang="ja-JP"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角丸四角形吹き出し 49"/>
            <p:cNvSpPr/>
            <p:nvPr/>
          </p:nvSpPr>
          <p:spPr>
            <a:xfrm>
              <a:off x="354213" y="1760140"/>
              <a:ext cx="2808000" cy="720080"/>
            </a:xfrm>
            <a:prstGeom prst="wedgeRoundRectCallout">
              <a:avLst>
                <a:gd name="adj1" fmla="val 18878"/>
                <a:gd name="adj2" fmla="val 4469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nSpc>
                  <a:spcPts val="2000"/>
                </a:lnSpc>
              </a:pPr>
              <a:r>
                <a:rPr lang="ja-JP" altLang="en-US"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法律上は、時間外労働に上限なし</a:t>
              </a:r>
              <a:endParaRPr lang="en-US" altLang="ja-JP"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9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（行政指導のみ）</a:t>
              </a:r>
              <a:r>
                <a:rPr lang="ja-JP" altLang="en-US"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1575673" y="6368653"/>
              <a:ext cx="1368151" cy="275514"/>
            </a:xfrm>
            <a:prstGeom prst="rect">
              <a:avLst/>
            </a:prstGeom>
            <a:ln w="12700">
              <a:noFill/>
            </a:ln>
          </p:spPr>
          <p:txBody>
            <a:bodyPr wrap="square">
              <a:spAutoFit/>
            </a:bodyPr>
            <a:lstStyle/>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１年間＝</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a:t>
              </a:r>
            </a:p>
          </p:txBody>
        </p:sp>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696" y="4072759"/>
              <a:ext cx="1947340" cy="20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正方形/長方形 52"/>
            <p:cNvSpPr/>
            <p:nvPr/>
          </p:nvSpPr>
          <p:spPr>
            <a:xfrm>
              <a:off x="73941" y="4789411"/>
              <a:ext cx="1041716" cy="6648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algn="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残業時間</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360</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56454" y="5461545"/>
              <a:ext cx="1059204" cy="7385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１日８時間</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　　　　　　　　　　　　　　　</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右中かっこ 54"/>
            <p:cNvSpPr/>
            <p:nvPr/>
          </p:nvSpPr>
          <p:spPr>
            <a:xfrm flipH="1">
              <a:off x="1095304" y="5453995"/>
              <a:ext cx="108000" cy="711018"/>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56" name="正方形/長方形 55"/>
            <p:cNvSpPr/>
            <p:nvPr/>
          </p:nvSpPr>
          <p:spPr>
            <a:xfrm>
              <a:off x="1472283" y="3250448"/>
              <a:ext cx="1493712" cy="378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上限なし</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2103416" y="3863171"/>
              <a:ext cx="1337414" cy="23158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algn="ct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年間６か月まで</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右中かっこ 57"/>
            <p:cNvSpPr/>
            <p:nvPr/>
          </p:nvSpPr>
          <p:spPr>
            <a:xfrm rot="5400000">
              <a:off x="2064621" y="5301337"/>
              <a:ext cx="167299" cy="1908000"/>
            </a:xfrm>
            <a:prstGeom prst="rightBrace">
              <a:avLst>
                <a:gd name="adj1" fmla="val 12826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59" name="右中かっこ 58"/>
            <p:cNvSpPr/>
            <p:nvPr/>
          </p:nvSpPr>
          <p:spPr>
            <a:xfrm flipH="1">
              <a:off x="1095304" y="4741145"/>
              <a:ext cx="108000" cy="711018"/>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cxnSp>
          <p:nvCxnSpPr>
            <p:cNvPr id="60" name="直線矢印コネクタ 59"/>
            <p:cNvCxnSpPr/>
            <p:nvPr/>
          </p:nvCxnSpPr>
          <p:spPr>
            <a:xfrm>
              <a:off x="2215265" y="3533622"/>
              <a:ext cx="0" cy="4407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 name="テキスト ボックス 60"/>
            <p:cNvSpPr txBox="1"/>
            <p:nvPr/>
          </p:nvSpPr>
          <p:spPr>
            <a:xfrm>
              <a:off x="518330" y="4043821"/>
              <a:ext cx="1476000" cy="453788"/>
            </a:xfrm>
            <a:prstGeom prst="rect">
              <a:avLst/>
            </a:prstGeom>
            <a:noFill/>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大臣告示による上限</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（行政指導）</a:t>
              </a:r>
            </a:p>
          </p:txBody>
        </p:sp>
        <p:cxnSp>
          <p:nvCxnSpPr>
            <p:cNvPr id="62" name="直線矢印コネクタ 61"/>
            <p:cNvCxnSpPr/>
            <p:nvPr/>
          </p:nvCxnSpPr>
          <p:spPr>
            <a:xfrm>
              <a:off x="1272064" y="4486521"/>
              <a:ext cx="0" cy="209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3" name="右矢印 62"/>
            <p:cNvSpPr/>
            <p:nvPr/>
          </p:nvSpPr>
          <p:spPr>
            <a:xfrm>
              <a:off x="3202933" y="1886180"/>
              <a:ext cx="350981" cy="4680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bIns="0" rtlCol="0" anchor="ctr"/>
            <a:lstStyle/>
            <a:p>
              <a:pPr>
                <a:lnSpc>
                  <a:spcPts val="2000"/>
                </a:lnSpc>
              </a:pPr>
              <a:endParaRPr lang="ja-JP" altLang="en-US" sz="14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3564573" y="1500254"/>
              <a:ext cx="765952" cy="291721"/>
            </a:xfrm>
            <a:prstGeom prst="rect">
              <a:avLst/>
            </a:prstGeom>
            <a:noFill/>
            <a:ln>
              <a:noFill/>
            </a:ln>
          </p:spPr>
          <p:txBody>
            <a:bodyPr wrap="none">
              <a:spAutoFit/>
            </a:bodyPr>
            <a:lstStyle/>
            <a:p>
              <a:pPr algn="ctr"/>
              <a:r>
                <a:rPr lang="ja-JP" altLang="en-US" sz="1200" b="1" spc="-1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（改正後）</a:t>
              </a:r>
              <a:endParaRPr lang="en-US" altLang="ja-JP"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吹き出し 64"/>
            <p:cNvSpPr/>
            <p:nvPr/>
          </p:nvSpPr>
          <p:spPr>
            <a:xfrm>
              <a:off x="3607976" y="1720144"/>
              <a:ext cx="2880000" cy="720080"/>
            </a:xfrm>
            <a:prstGeom prst="wedgeRoundRectCallout">
              <a:avLst>
                <a:gd name="adj1" fmla="val 18878"/>
                <a:gd name="adj2" fmla="val 4469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nSpc>
                  <a:spcPts val="17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法律で時間外労働の上限を定め、これを超える時間外労働はできなくなる。</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正方形/長方形 66"/>
            <p:cNvSpPr/>
            <p:nvPr/>
          </p:nvSpPr>
          <p:spPr>
            <a:xfrm>
              <a:off x="4917532" y="6368653"/>
              <a:ext cx="1397358" cy="275514"/>
            </a:xfrm>
            <a:prstGeom prst="rect">
              <a:avLst/>
            </a:prstGeom>
            <a:ln w="12700">
              <a:noFill/>
            </a:ln>
          </p:spPr>
          <p:txBody>
            <a:bodyPr wrap="square">
              <a:spAutoFit/>
            </a:bodyPr>
            <a:lstStyle/>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１年間＝</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a:t>
              </a:r>
            </a:p>
          </p:txBody>
        </p:sp>
        <p:pic>
          <p:nvPicPr>
            <p:cNvPr id="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176" y="4061895"/>
              <a:ext cx="1935362" cy="209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直線コネクタ 68"/>
            <p:cNvCxnSpPr/>
            <p:nvPr/>
          </p:nvCxnSpPr>
          <p:spPr>
            <a:xfrm flipV="1">
              <a:off x="4500934" y="4749041"/>
              <a:ext cx="1921994" cy="163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463064" y="4087845"/>
              <a:ext cx="97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右中かっこ 70"/>
            <p:cNvSpPr/>
            <p:nvPr/>
          </p:nvSpPr>
          <p:spPr>
            <a:xfrm rot="5400000">
              <a:off x="5415574" y="5302432"/>
              <a:ext cx="125474" cy="1908000"/>
            </a:xfrm>
            <a:prstGeom prst="rightBrace">
              <a:avLst>
                <a:gd name="adj1" fmla="val 12826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72" name="正方形/長方形 71"/>
            <p:cNvSpPr/>
            <p:nvPr/>
          </p:nvSpPr>
          <p:spPr>
            <a:xfrm>
              <a:off x="5508288" y="3723500"/>
              <a:ext cx="1144701" cy="23158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algn="ct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年間６か月まで</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右中かっこ 72"/>
            <p:cNvSpPr/>
            <p:nvPr/>
          </p:nvSpPr>
          <p:spPr>
            <a:xfrm flipH="1">
              <a:off x="4392934" y="4738702"/>
              <a:ext cx="108000" cy="711018"/>
            </a:xfrm>
            <a:prstGeom prst="rightBrace">
              <a:avLst>
                <a:gd name="adj1" fmla="val 4535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srgbClr val="FF0000"/>
                </a:solidFill>
              </a:endParaRPr>
            </a:p>
          </p:txBody>
        </p:sp>
        <p:sp>
          <p:nvSpPr>
            <p:cNvPr id="74" name="右中かっこ 73"/>
            <p:cNvSpPr/>
            <p:nvPr/>
          </p:nvSpPr>
          <p:spPr>
            <a:xfrm flipH="1">
              <a:off x="4392543" y="5440176"/>
              <a:ext cx="108000" cy="711018"/>
            </a:xfrm>
            <a:prstGeom prst="rightBrace">
              <a:avLst>
                <a:gd name="adj1" fmla="val 4535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srgbClr val="FF0000"/>
                </a:solidFill>
              </a:endParaRPr>
            </a:p>
          </p:txBody>
        </p:sp>
        <p:sp>
          <p:nvSpPr>
            <p:cNvPr id="75" name="正方形/長方形 74"/>
            <p:cNvSpPr/>
            <p:nvPr/>
          </p:nvSpPr>
          <p:spPr>
            <a:xfrm>
              <a:off x="3260746" y="4749041"/>
              <a:ext cx="1167421" cy="65914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algn="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残業時間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lgn="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360</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正方形/長方形 75"/>
            <p:cNvSpPr/>
            <p:nvPr/>
          </p:nvSpPr>
          <p:spPr>
            <a:xfrm>
              <a:off x="3368964" y="5454261"/>
              <a:ext cx="1059204" cy="7328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１日８時間</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四角形吹き出し 76"/>
            <p:cNvSpPr/>
            <p:nvPr/>
          </p:nvSpPr>
          <p:spPr>
            <a:xfrm>
              <a:off x="3717784" y="4045243"/>
              <a:ext cx="1665706" cy="502891"/>
            </a:xfrm>
            <a:prstGeom prst="wedgeRectCallout">
              <a:avLst>
                <a:gd name="adj1" fmla="val 23525"/>
                <a:gd name="adj2" fmla="val 4055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0" bIns="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法律による上限</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四角形吹き出し 77"/>
            <p:cNvSpPr/>
            <p:nvPr/>
          </p:nvSpPr>
          <p:spPr>
            <a:xfrm>
              <a:off x="4717011" y="2591431"/>
              <a:ext cx="1647837" cy="1115747"/>
            </a:xfrm>
            <a:prstGeom prst="wedgeRectCallout">
              <a:avLst>
                <a:gd name="adj1" fmla="val -11257"/>
                <a:gd name="adj2" fmla="val 4656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法律による上限</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例外</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720</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・複数月平均</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時間未満＊</a:t>
              </a:r>
              <a:endPar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＊休日労働を含む　</a:t>
              </a:r>
            </a:p>
          </p:txBody>
        </p:sp>
        <p:cxnSp>
          <p:nvCxnSpPr>
            <p:cNvPr id="79" name="直線矢印コネクタ 78"/>
            <p:cNvCxnSpPr/>
            <p:nvPr/>
          </p:nvCxnSpPr>
          <p:spPr>
            <a:xfrm flipH="1">
              <a:off x="5580296" y="3840636"/>
              <a:ext cx="1" cy="1893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4996333" y="4548133"/>
              <a:ext cx="1" cy="1893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 name="Rectangle 15" descr="25%"/>
          <p:cNvSpPr>
            <a:spLocks noChangeArrowheads="1"/>
          </p:cNvSpPr>
          <p:nvPr/>
        </p:nvSpPr>
        <p:spPr bwMode="auto">
          <a:xfrm>
            <a:off x="47328" y="123839"/>
            <a:ext cx="12025336" cy="430877"/>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200" dirty="0">
                <a:solidFill>
                  <a:prstClr val="black"/>
                </a:solidFill>
                <a:latin typeface="メイリオ" panose="020B0604030504040204" pitchFamily="50" charset="-128"/>
                <a:ea typeface="メイリオ" panose="020B0604030504040204" pitchFamily="50" charset="-128"/>
              </a:rPr>
              <a:t>残業時間の上限が法律で規制（</a:t>
            </a:r>
            <a:r>
              <a:rPr lang="en-US" altLang="ja-JP" sz="2200" dirty="0">
                <a:solidFill>
                  <a:prstClr val="black"/>
                </a:solidFill>
                <a:latin typeface="メイリオ" panose="020B0604030504040204" pitchFamily="50" charset="-128"/>
                <a:ea typeface="メイリオ" panose="020B0604030504040204" pitchFamily="50" charset="-128"/>
              </a:rPr>
              <a:t>2019</a:t>
            </a:r>
            <a:r>
              <a:rPr lang="ja-JP" altLang="en-US" sz="2200" dirty="0">
                <a:solidFill>
                  <a:prstClr val="black"/>
                </a:solidFill>
                <a:latin typeface="メイリオ" panose="020B0604030504040204" pitchFamily="50" charset="-128"/>
                <a:ea typeface="メイリオ" panose="020B0604030504040204" pitchFamily="50" charset="-128"/>
              </a:rPr>
              <a:t>年４月１日～　</a:t>
            </a:r>
            <a:r>
              <a:rPr lang="en-US" altLang="ja-JP" sz="2200" dirty="0">
                <a:solidFill>
                  <a:prstClr val="black"/>
                </a:solidFill>
                <a:latin typeface="メイリオ" panose="020B0604030504040204" pitchFamily="50" charset="-128"/>
                <a:ea typeface="メイリオ" panose="020B0604030504040204" pitchFamily="50" charset="-128"/>
              </a:rPr>
              <a:t>※</a:t>
            </a:r>
            <a:r>
              <a:rPr lang="ja-JP" altLang="en-US" sz="2200" dirty="0">
                <a:solidFill>
                  <a:prstClr val="black"/>
                </a:solidFill>
                <a:latin typeface="メイリオ" panose="020B0604030504040204" pitchFamily="50" charset="-128"/>
                <a:ea typeface="メイリオ" panose="020B0604030504040204" pitchFamily="50" charset="-128"/>
              </a:rPr>
              <a:t>中小企業は</a:t>
            </a:r>
            <a:r>
              <a:rPr lang="en-US" altLang="ja-JP" sz="2200" dirty="0">
                <a:solidFill>
                  <a:prstClr val="black"/>
                </a:solidFill>
                <a:latin typeface="メイリオ" panose="020B0604030504040204" pitchFamily="50" charset="-128"/>
                <a:ea typeface="メイリオ" panose="020B0604030504040204" pitchFamily="50" charset="-128"/>
              </a:rPr>
              <a:t>2020</a:t>
            </a:r>
            <a:r>
              <a:rPr lang="ja-JP" altLang="en-US" sz="2200" dirty="0">
                <a:solidFill>
                  <a:prstClr val="black"/>
                </a:solidFill>
                <a:latin typeface="メイリオ" panose="020B0604030504040204" pitchFamily="50" charset="-128"/>
                <a:ea typeface="メイリオ" panose="020B0604030504040204" pitchFamily="50" charset="-128"/>
              </a:rPr>
              <a:t>年４月１日～）</a:t>
            </a:r>
          </a:p>
        </p:txBody>
      </p:sp>
      <p:sp>
        <p:nvSpPr>
          <p:cNvPr id="39" name="正方形/長方形 38"/>
          <p:cNvSpPr/>
          <p:nvPr/>
        </p:nvSpPr>
        <p:spPr>
          <a:xfrm>
            <a:off x="0" y="552445"/>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592758" y="6322161"/>
            <a:ext cx="6417141"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働き方改革関連法の詳しい内容について知りたい方は　⇒</a:t>
            </a:r>
          </a:p>
        </p:txBody>
      </p:sp>
      <p:sp>
        <p:nvSpPr>
          <p:cNvPr id="40"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65</a:t>
            </a:r>
            <a:endParaRPr lang="ja-JP" altLang="en-US" sz="1200" b="1" dirty="0">
              <a:solidFill>
                <a:schemeClr val="tx1"/>
              </a:solidFill>
            </a:endParaRPr>
          </a:p>
        </p:txBody>
      </p:sp>
      <p:pic>
        <p:nvPicPr>
          <p:cNvPr id="1042"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9944100" y="5562600"/>
            <a:ext cx="1181100" cy="1181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364506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吹き出し 23"/>
          <p:cNvSpPr/>
          <p:nvPr/>
        </p:nvSpPr>
        <p:spPr>
          <a:xfrm>
            <a:off x="2069320" y="3572882"/>
            <a:ext cx="3544440" cy="1224270"/>
          </a:xfrm>
          <a:custGeom>
            <a:avLst/>
            <a:gdLst>
              <a:gd name="connsiteX0" fmla="*/ 0 w 2713468"/>
              <a:gd name="connsiteY0" fmla="*/ 120002 h 720000"/>
              <a:gd name="connsiteX1" fmla="*/ 120002 w 2713468"/>
              <a:gd name="connsiteY1" fmla="*/ 0 h 720000"/>
              <a:gd name="connsiteX2" fmla="*/ 452245 w 2713468"/>
              <a:gd name="connsiteY2" fmla="*/ 0 h 720000"/>
              <a:gd name="connsiteX3" fmla="*/ 333105 w 2713468"/>
              <a:gd name="connsiteY3" fmla="*/ -258070 h 720000"/>
              <a:gd name="connsiteX4" fmla="*/ 1130612 w 2713468"/>
              <a:gd name="connsiteY4" fmla="*/ 0 h 720000"/>
              <a:gd name="connsiteX5" fmla="*/ 2593466 w 2713468"/>
              <a:gd name="connsiteY5" fmla="*/ 0 h 720000"/>
              <a:gd name="connsiteX6" fmla="*/ 2713468 w 2713468"/>
              <a:gd name="connsiteY6" fmla="*/ 120002 h 720000"/>
              <a:gd name="connsiteX7" fmla="*/ 2713468 w 2713468"/>
              <a:gd name="connsiteY7" fmla="*/ 120000 h 720000"/>
              <a:gd name="connsiteX8" fmla="*/ 2713468 w 2713468"/>
              <a:gd name="connsiteY8" fmla="*/ 120000 h 720000"/>
              <a:gd name="connsiteX9" fmla="*/ 2713468 w 2713468"/>
              <a:gd name="connsiteY9" fmla="*/ 300000 h 720000"/>
              <a:gd name="connsiteX10" fmla="*/ 2713468 w 2713468"/>
              <a:gd name="connsiteY10" fmla="*/ 599998 h 720000"/>
              <a:gd name="connsiteX11" fmla="*/ 2593466 w 2713468"/>
              <a:gd name="connsiteY11" fmla="*/ 720000 h 720000"/>
              <a:gd name="connsiteX12" fmla="*/ 1130612 w 2713468"/>
              <a:gd name="connsiteY12" fmla="*/ 720000 h 720000"/>
              <a:gd name="connsiteX13" fmla="*/ 452245 w 2713468"/>
              <a:gd name="connsiteY13" fmla="*/ 720000 h 720000"/>
              <a:gd name="connsiteX14" fmla="*/ 452245 w 2713468"/>
              <a:gd name="connsiteY14" fmla="*/ 720000 h 720000"/>
              <a:gd name="connsiteX15" fmla="*/ 120002 w 2713468"/>
              <a:gd name="connsiteY15" fmla="*/ 720000 h 720000"/>
              <a:gd name="connsiteX16" fmla="*/ 0 w 2713468"/>
              <a:gd name="connsiteY16" fmla="*/ 599998 h 720000"/>
              <a:gd name="connsiteX17" fmla="*/ 0 w 2713468"/>
              <a:gd name="connsiteY17" fmla="*/ 300000 h 720000"/>
              <a:gd name="connsiteX18" fmla="*/ 0 w 2713468"/>
              <a:gd name="connsiteY18" fmla="*/ 120000 h 720000"/>
              <a:gd name="connsiteX19" fmla="*/ 0 w 2713468"/>
              <a:gd name="connsiteY19" fmla="*/ 120000 h 720000"/>
              <a:gd name="connsiteX20" fmla="*/ 0 w 2713468"/>
              <a:gd name="connsiteY20" fmla="*/ 120002 h 720000"/>
              <a:gd name="connsiteX0" fmla="*/ 0 w 2713468"/>
              <a:gd name="connsiteY0" fmla="*/ 378072 h 978070"/>
              <a:gd name="connsiteX1" fmla="*/ 120002 w 2713468"/>
              <a:gd name="connsiteY1" fmla="*/ 258070 h 978070"/>
              <a:gd name="connsiteX2" fmla="*/ 128395 w 2713468"/>
              <a:gd name="connsiteY2" fmla="*/ 258070 h 978070"/>
              <a:gd name="connsiteX3" fmla="*/ 333105 w 2713468"/>
              <a:gd name="connsiteY3" fmla="*/ 0 h 978070"/>
              <a:gd name="connsiteX4" fmla="*/ 1130612 w 2713468"/>
              <a:gd name="connsiteY4" fmla="*/ 258070 h 978070"/>
              <a:gd name="connsiteX5" fmla="*/ 2593466 w 2713468"/>
              <a:gd name="connsiteY5" fmla="*/ 258070 h 978070"/>
              <a:gd name="connsiteX6" fmla="*/ 2713468 w 2713468"/>
              <a:gd name="connsiteY6" fmla="*/ 378072 h 978070"/>
              <a:gd name="connsiteX7" fmla="*/ 2713468 w 2713468"/>
              <a:gd name="connsiteY7" fmla="*/ 378070 h 978070"/>
              <a:gd name="connsiteX8" fmla="*/ 2713468 w 2713468"/>
              <a:gd name="connsiteY8" fmla="*/ 378070 h 978070"/>
              <a:gd name="connsiteX9" fmla="*/ 2713468 w 2713468"/>
              <a:gd name="connsiteY9" fmla="*/ 558070 h 978070"/>
              <a:gd name="connsiteX10" fmla="*/ 2713468 w 2713468"/>
              <a:gd name="connsiteY10" fmla="*/ 858068 h 978070"/>
              <a:gd name="connsiteX11" fmla="*/ 2593466 w 2713468"/>
              <a:gd name="connsiteY11" fmla="*/ 978070 h 978070"/>
              <a:gd name="connsiteX12" fmla="*/ 1130612 w 2713468"/>
              <a:gd name="connsiteY12" fmla="*/ 978070 h 978070"/>
              <a:gd name="connsiteX13" fmla="*/ 452245 w 2713468"/>
              <a:gd name="connsiteY13" fmla="*/ 978070 h 978070"/>
              <a:gd name="connsiteX14" fmla="*/ 452245 w 2713468"/>
              <a:gd name="connsiteY14" fmla="*/ 978070 h 978070"/>
              <a:gd name="connsiteX15" fmla="*/ 120002 w 2713468"/>
              <a:gd name="connsiteY15" fmla="*/ 978070 h 978070"/>
              <a:gd name="connsiteX16" fmla="*/ 0 w 2713468"/>
              <a:gd name="connsiteY16" fmla="*/ 858068 h 978070"/>
              <a:gd name="connsiteX17" fmla="*/ 0 w 2713468"/>
              <a:gd name="connsiteY17" fmla="*/ 558070 h 978070"/>
              <a:gd name="connsiteX18" fmla="*/ 0 w 2713468"/>
              <a:gd name="connsiteY18" fmla="*/ 378070 h 978070"/>
              <a:gd name="connsiteX19" fmla="*/ 0 w 2713468"/>
              <a:gd name="connsiteY19" fmla="*/ 378070 h 978070"/>
              <a:gd name="connsiteX20" fmla="*/ 0 w 2713468"/>
              <a:gd name="connsiteY20" fmla="*/ 378072 h 978070"/>
              <a:gd name="connsiteX0" fmla="*/ 0 w 2713468"/>
              <a:gd name="connsiteY0" fmla="*/ 378072 h 978070"/>
              <a:gd name="connsiteX1" fmla="*/ 120002 w 2713468"/>
              <a:gd name="connsiteY1" fmla="*/ 258070 h 978070"/>
              <a:gd name="connsiteX2" fmla="*/ 128395 w 2713468"/>
              <a:gd name="connsiteY2" fmla="*/ 258070 h 978070"/>
              <a:gd name="connsiteX3" fmla="*/ 333105 w 2713468"/>
              <a:gd name="connsiteY3" fmla="*/ 0 h 978070"/>
              <a:gd name="connsiteX4" fmla="*/ 416237 w 2713468"/>
              <a:gd name="connsiteY4" fmla="*/ 258070 h 978070"/>
              <a:gd name="connsiteX5" fmla="*/ 2593466 w 2713468"/>
              <a:gd name="connsiteY5" fmla="*/ 258070 h 978070"/>
              <a:gd name="connsiteX6" fmla="*/ 2713468 w 2713468"/>
              <a:gd name="connsiteY6" fmla="*/ 378072 h 978070"/>
              <a:gd name="connsiteX7" fmla="*/ 2713468 w 2713468"/>
              <a:gd name="connsiteY7" fmla="*/ 378070 h 978070"/>
              <a:gd name="connsiteX8" fmla="*/ 2713468 w 2713468"/>
              <a:gd name="connsiteY8" fmla="*/ 378070 h 978070"/>
              <a:gd name="connsiteX9" fmla="*/ 2713468 w 2713468"/>
              <a:gd name="connsiteY9" fmla="*/ 558070 h 978070"/>
              <a:gd name="connsiteX10" fmla="*/ 2713468 w 2713468"/>
              <a:gd name="connsiteY10" fmla="*/ 858068 h 978070"/>
              <a:gd name="connsiteX11" fmla="*/ 2593466 w 2713468"/>
              <a:gd name="connsiteY11" fmla="*/ 978070 h 978070"/>
              <a:gd name="connsiteX12" fmla="*/ 1130612 w 2713468"/>
              <a:gd name="connsiteY12" fmla="*/ 978070 h 978070"/>
              <a:gd name="connsiteX13" fmla="*/ 452245 w 2713468"/>
              <a:gd name="connsiteY13" fmla="*/ 978070 h 978070"/>
              <a:gd name="connsiteX14" fmla="*/ 452245 w 2713468"/>
              <a:gd name="connsiteY14" fmla="*/ 978070 h 978070"/>
              <a:gd name="connsiteX15" fmla="*/ 120002 w 2713468"/>
              <a:gd name="connsiteY15" fmla="*/ 978070 h 978070"/>
              <a:gd name="connsiteX16" fmla="*/ 0 w 2713468"/>
              <a:gd name="connsiteY16" fmla="*/ 858068 h 978070"/>
              <a:gd name="connsiteX17" fmla="*/ 0 w 2713468"/>
              <a:gd name="connsiteY17" fmla="*/ 558070 h 978070"/>
              <a:gd name="connsiteX18" fmla="*/ 0 w 2713468"/>
              <a:gd name="connsiteY18" fmla="*/ 378070 h 978070"/>
              <a:gd name="connsiteX19" fmla="*/ 0 w 2713468"/>
              <a:gd name="connsiteY19" fmla="*/ 378070 h 978070"/>
              <a:gd name="connsiteX20" fmla="*/ 0 w 2713468"/>
              <a:gd name="connsiteY20" fmla="*/ 378072 h 978070"/>
              <a:gd name="connsiteX0" fmla="*/ 0 w 2713468"/>
              <a:gd name="connsiteY0" fmla="*/ 330447 h 930445"/>
              <a:gd name="connsiteX1" fmla="*/ 120002 w 2713468"/>
              <a:gd name="connsiteY1" fmla="*/ 210445 h 930445"/>
              <a:gd name="connsiteX2" fmla="*/ 128395 w 2713468"/>
              <a:gd name="connsiteY2" fmla="*/ 210445 h 930445"/>
              <a:gd name="connsiteX3" fmla="*/ 256905 w 2713468"/>
              <a:gd name="connsiteY3" fmla="*/ 0 h 930445"/>
              <a:gd name="connsiteX4" fmla="*/ 416237 w 2713468"/>
              <a:gd name="connsiteY4" fmla="*/ 210445 h 930445"/>
              <a:gd name="connsiteX5" fmla="*/ 2593466 w 2713468"/>
              <a:gd name="connsiteY5" fmla="*/ 210445 h 930445"/>
              <a:gd name="connsiteX6" fmla="*/ 2713468 w 2713468"/>
              <a:gd name="connsiteY6" fmla="*/ 330447 h 930445"/>
              <a:gd name="connsiteX7" fmla="*/ 2713468 w 2713468"/>
              <a:gd name="connsiteY7" fmla="*/ 330445 h 930445"/>
              <a:gd name="connsiteX8" fmla="*/ 2713468 w 2713468"/>
              <a:gd name="connsiteY8" fmla="*/ 330445 h 930445"/>
              <a:gd name="connsiteX9" fmla="*/ 2713468 w 2713468"/>
              <a:gd name="connsiteY9" fmla="*/ 510445 h 930445"/>
              <a:gd name="connsiteX10" fmla="*/ 2713468 w 2713468"/>
              <a:gd name="connsiteY10" fmla="*/ 810443 h 930445"/>
              <a:gd name="connsiteX11" fmla="*/ 2593466 w 2713468"/>
              <a:gd name="connsiteY11" fmla="*/ 930445 h 930445"/>
              <a:gd name="connsiteX12" fmla="*/ 1130612 w 2713468"/>
              <a:gd name="connsiteY12" fmla="*/ 930445 h 930445"/>
              <a:gd name="connsiteX13" fmla="*/ 452245 w 2713468"/>
              <a:gd name="connsiteY13" fmla="*/ 930445 h 930445"/>
              <a:gd name="connsiteX14" fmla="*/ 452245 w 2713468"/>
              <a:gd name="connsiteY14" fmla="*/ 930445 h 930445"/>
              <a:gd name="connsiteX15" fmla="*/ 120002 w 2713468"/>
              <a:gd name="connsiteY15" fmla="*/ 930445 h 930445"/>
              <a:gd name="connsiteX16" fmla="*/ 0 w 2713468"/>
              <a:gd name="connsiteY16" fmla="*/ 810443 h 930445"/>
              <a:gd name="connsiteX17" fmla="*/ 0 w 2713468"/>
              <a:gd name="connsiteY17" fmla="*/ 510445 h 930445"/>
              <a:gd name="connsiteX18" fmla="*/ 0 w 2713468"/>
              <a:gd name="connsiteY18" fmla="*/ 330445 h 930445"/>
              <a:gd name="connsiteX19" fmla="*/ 0 w 2713468"/>
              <a:gd name="connsiteY19" fmla="*/ 330445 h 930445"/>
              <a:gd name="connsiteX20" fmla="*/ 0 w 2713468"/>
              <a:gd name="connsiteY20" fmla="*/ 330447 h 93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3468" h="930445">
                <a:moveTo>
                  <a:pt x="0" y="330447"/>
                </a:moveTo>
                <a:cubicBezTo>
                  <a:pt x="0" y="264172"/>
                  <a:pt x="53727" y="210445"/>
                  <a:pt x="120002" y="210445"/>
                </a:cubicBezTo>
                <a:lnTo>
                  <a:pt x="128395" y="210445"/>
                </a:lnTo>
                <a:lnTo>
                  <a:pt x="256905" y="0"/>
                </a:lnTo>
                <a:lnTo>
                  <a:pt x="416237" y="210445"/>
                </a:lnTo>
                <a:lnTo>
                  <a:pt x="2593466" y="210445"/>
                </a:lnTo>
                <a:cubicBezTo>
                  <a:pt x="2659741" y="210445"/>
                  <a:pt x="2713468" y="264172"/>
                  <a:pt x="2713468" y="330447"/>
                </a:cubicBezTo>
                <a:lnTo>
                  <a:pt x="2713468" y="330445"/>
                </a:lnTo>
                <a:lnTo>
                  <a:pt x="2713468" y="330445"/>
                </a:lnTo>
                <a:lnTo>
                  <a:pt x="2713468" y="510445"/>
                </a:lnTo>
                <a:lnTo>
                  <a:pt x="2713468" y="810443"/>
                </a:lnTo>
                <a:cubicBezTo>
                  <a:pt x="2713468" y="876718"/>
                  <a:pt x="2659741" y="930445"/>
                  <a:pt x="2593466" y="930445"/>
                </a:cubicBezTo>
                <a:lnTo>
                  <a:pt x="1130612" y="930445"/>
                </a:lnTo>
                <a:lnTo>
                  <a:pt x="452245" y="930445"/>
                </a:lnTo>
                <a:lnTo>
                  <a:pt x="452245" y="930445"/>
                </a:lnTo>
                <a:lnTo>
                  <a:pt x="120002" y="930445"/>
                </a:lnTo>
                <a:cubicBezTo>
                  <a:pt x="53727" y="930445"/>
                  <a:pt x="0" y="876718"/>
                  <a:pt x="0" y="810443"/>
                </a:cubicBezTo>
                <a:lnTo>
                  <a:pt x="0" y="510445"/>
                </a:lnTo>
                <a:lnTo>
                  <a:pt x="0" y="330445"/>
                </a:lnTo>
                <a:lnTo>
                  <a:pt x="0" y="330445"/>
                </a:lnTo>
                <a:lnTo>
                  <a:pt x="0" y="330447"/>
                </a:lnTo>
                <a:close/>
              </a:path>
            </a:pathLst>
          </a:custGeom>
          <a:solidFill>
            <a:schemeClr val="accent2">
              <a:lumMod val="20000"/>
              <a:lumOff val="8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90000" rIns="36000" bIns="36000" rtlCol="0" anchor="ctr"/>
          <a:lstStyle/>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そもそも、</a:t>
            </a:r>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①の希望申出がしにくい</a:t>
            </a:r>
            <a:endParaRPr lang="en-US" altLang="ja-JP"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という状況がありました。</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4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我が国の</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年休取得率：</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49.4%</a:t>
            </a:r>
          </a:p>
          <a:p>
            <a:pPr algn="r">
              <a:spcBef>
                <a:spcPts val="400"/>
              </a:spcBef>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年就労条件総合調査）</a:t>
            </a:r>
          </a:p>
        </p:txBody>
      </p:sp>
      <p:sp>
        <p:nvSpPr>
          <p:cNvPr id="35" name="Rectangle 15" descr="25%"/>
          <p:cNvSpPr>
            <a:spLocks noChangeArrowheads="1"/>
          </p:cNvSpPr>
          <p:nvPr/>
        </p:nvSpPr>
        <p:spPr bwMode="auto">
          <a:xfrm>
            <a:off x="0" y="-92331"/>
            <a:ext cx="12192000" cy="830987"/>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年次有給休暇の時季指定義務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algn="r" fontAlgn="base">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年５日の年次有給休暇を取得させることを企業に義務づけ（</a:t>
            </a:r>
            <a:r>
              <a:rPr lang="en-US" altLang="ja-JP" sz="2400" dirty="0">
                <a:solidFill>
                  <a:prstClr val="black"/>
                </a:solidFill>
                <a:latin typeface="HG丸ｺﾞｼｯｸM-PRO" panose="020F0600000000000000" pitchFamily="50" charset="-128"/>
                <a:ea typeface="HG丸ｺﾞｼｯｸM-PRO" panose="020F0600000000000000" pitchFamily="50" charset="-128"/>
              </a:rPr>
              <a:t>2019</a:t>
            </a:r>
            <a:r>
              <a:rPr lang="ja-JP" altLang="en-US" sz="2400" dirty="0">
                <a:solidFill>
                  <a:prstClr val="black"/>
                </a:solidFill>
                <a:latin typeface="HG丸ｺﾞｼｯｸM-PRO" panose="020F0600000000000000" pitchFamily="50" charset="-128"/>
                <a:ea typeface="HG丸ｺﾞｼｯｸM-PRO" panose="020F0600000000000000" pitchFamily="50" charset="-128"/>
              </a:rPr>
              <a:t>年４月１日）</a:t>
            </a:r>
          </a:p>
        </p:txBody>
      </p:sp>
      <p:grpSp>
        <p:nvGrpSpPr>
          <p:cNvPr id="5" name="グループ化 4"/>
          <p:cNvGrpSpPr/>
          <p:nvPr/>
        </p:nvGrpSpPr>
        <p:grpSpPr>
          <a:xfrm>
            <a:off x="1789903" y="1607770"/>
            <a:ext cx="8498194" cy="1939974"/>
            <a:chOff x="1135326" y="1340768"/>
            <a:chExt cx="6337954" cy="1296000"/>
          </a:xfrm>
        </p:grpSpPr>
        <p:grpSp>
          <p:nvGrpSpPr>
            <p:cNvPr id="3" name="グループ化 2"/>
            <p:cNvGrpSpPr/>
            <p:nvPr/>
          </p:nvGrpSpPr>
          <p:grpSpPr>
            <a:xfrm>
              <a:off x="1135326" y="1340768"/>
              <a:ext cx="2916000" cy="1296000"/>
              <a:chOff x="1135326" y="1340768"/>
              <a:chExt cx="2916000" cy="1296000"/>
            </a:xfrm>
          </p:grpSpPr>
          <p:sp>
            <p:nvSpPr>
              <p:cNvPr id="52" name="正方形/長方形 51"/>
              <p:cNvSpPr/>
              <p:nvPr/>
            </p:nvSpPr>
            <p:spPr>
              <a:xfrm>
                <a:off x="1135326" y="1340768"/>
                <a:ext cx="2916000" cy="129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53" name="Picture 2" descr="PNG,アイコン,アバター,人,切り取ったイメージ,切り取ったピクチャ,切り取った画像,男,男性,透明な背景,頭"/>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3318752" y="1484785"/>
                <a:ext cx="698144" cy="83585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 descr="PNG,アイコン,アバター,人,切り取ったイメージ,切り取ったピクチャ,切り取った画像,男,男性,透明な背景,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flipH="1">
                <a:off x="1171365" y="1484785"/>
                <a:ext cx="638556" cy="835852"/>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92"/>
              <p:cNvSpPr txBox="1"/>
              <p:nvPr/>
            </p:nvSpPr>
            <p:spPr>
              <a:xfrm>
                <a:off x="1274643"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労働者</a:t>
                </a:r>
              </a:p>
            </p:txBody>
          </p:sp>
          <p:sp>
            <p:nvSpPr>
              <p:cNvPr id="56" name="テキスト ボックス 93"/>
              <p:cNvSpPr txBox="1"/>
              <p:nvPr/>
            </p:nvSpPr>
            <p:spPr>
              <a:xfrm>
                <a:off x="3451824"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使用者</a:t>
                </a:r>
              </a:p>
            </p:txBody>
          </p:sp>
          <p:sp>
            <p:nvSpPr>
              <p:cNvPr id="57" name="正方形/長方形 56"/>
              <p:cNvSpPr/>
              <p:nvPr/>
            </p:nvSpPr>
            <p:spPr>
              <a:xfrm>
                <a:off x="1432165" y="1340768"/>
                <a:ext cx="2349620" cy="213057"/>
              </a:xfrm>
              <a:prstGeom prst="rect">
                <a:avLst/>
              </a:prstGeom>
              <a:noFill/>
              <a:ln>
                <a:noFill/>
              </a:ln>
            </p:spPr>
            <p:txBody>
              <a:bodyPr wrap="none" lIns="36000" tIns="36000" rIns="36000" bIns="3600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労働者の申出による取得（原則）</a:t>
                </a:r>
                <a:endParaRPr lang="en-US" altLang="ja-JP" sz="1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円形吹き出し 57"/>
              <p:cNvSpPr/>
              <p:nvPr/>
            </p:nvSpPr>
            <p:spPr>
              <a:xfrm>
                <a:off x="1995304" y="2124915"/>
                <a:ext cx="994486" cy="384439"/>
              </a:xfrm>
              <a:prstGeom prst="wedgeEllipseCallout">
                <a:avLst>
                  <a:gd name="adj1" fmla="val -66861"/>
                  <a:gd name="adj2" fmla="val -47118"/>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日に休みます」</a:t>
                </a:r>
              </a:p>
            </p:txBody>
          </p:sp>
          <p:sp>
            <p:nvSpPr>
              <p:cNvPr id="59" name="下カーブ矢印 58"/>
              <p:cNvSpPr/>
              <p:nvPr/>
            </p:nvSpPr>
            <p:spPr>
              <a:xfrm>
                <a:off x="1819437" y="1633493"/>
                <a:ext cx="1692000" cy="267105"/>
              </a:xfrm>
              <a:prstGeom prst="curvedDownArrow">
                <a:avLst>
                  <a:gd name="adj1" fmla="val 11222"/>
                  <a:gd name="adj2" fmla="val 68150"/>
                  <a:gd name="adj3" fmla="val 3690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0" name="テキスト ボックス 91"/>
              <p:cNvSpPr txBox="1"/>
              <p:nvPr/>
            </p:nvSpPr>
            <p:spPr>
              <a:xfrm>
                <a:off x="2119548" y="1757784"/>
                <a:ext cx="857611" cy="215890"/>
              </a:xfrm>
              <a:prstGeom prst="rect">
                <a:avLst/>
              </a:prstGeom>
              <a:noFill/>
              <a:ln>
                <a:noFill/>
              </a:ln>
            </p:spPr>
            <p:txBody>
              <a:bodyPr wrap="none" lIns="36000" tIns="0" rIns="36000"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労働者が使用者に</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取得時季を申出</a:t>
                </a:r>
              </a:p>
            </p:txBody>
          </p:sp>
        </p:grpSp>
        <p:sp>
          <p:nvSpPr>
            <p:cNvPr id="39" name="加算 38"/>
            <p:cNvSpPr/>
            <p:nvPr/>
          </p:nvSpPr>
          <p:spPr>
            <a:xfrm>
              <a:off x="4071848" y="1808768"/>
              <a:ext cx="432000" cy="432000"/>
            </a:xfrm>
            <a:prstGeom prst="mathPlus">
              <a:avLst>
                <a:gd name="adj1" fmla="val 1359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 name="グループ化 3"/>
            <p:cNvGrpSpPr/>
            <p:nvPr/>
          </p:nvGrpSpPr>
          <p:grpSpPr>
            <a:xfrm>
              <a:off x="4519702" y="1340768"/>
              <a:ext cx="2953578" cy="1296000"/>
              <a:chOff x="4519702" y="1340768"/>
              <a:chExt cx="2953578" cy="1296000"/>
            </a:xfrm>
          </p:grpSpPr>
          <p:sp>
            <p:nvSpPr>
              <p:cNvPr id="41" name="正方形/長方形 40"/>
              <p:cNvSpPr/>
              <p:nvPr/>
            </p:nvSpPr>
            <p:spPr>
              <a:xfrm>
                <a:off x="4519702" y="1340768"/>
                <a:ext cx="2952000" cy="129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42" name="右矢印 41"/>
              <p:cNvSpPr/>
              <p:nvPr/>
            </p:nvSpPr>
            <p:spPr>
              <a:xfrm rot="5400000">
                <a:off x="6028088" y="1805003"/>
                <a:ext cx="122704" cy="24497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dirty="0"/>
              </a:p>
            </p:txBody>
          </p:sp>
          <p:pic>
            <p:nvPicPr>
              <p:cNvPr id="43" name="Picture 2" descr="PNG,アイコン,アバター,人,切り取ったイメージ,切り取ったピクチャ,切り取った画像,男,男性,透明な背景,頭"/>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6775136" y="1484785"/>
                <a:ext cx="698144" cy="83585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PNG,アイコン,アバター,人,切り取ったイメージ,切り取ったピクチャ,切り取った画像,男,男性,透明な背景,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flipH="1">
                <a:off x="4575697" y="1484785"/>
                <a:ext cx="638556" cy="835852"/>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4651300" y="1340768"/>
                <a:ext cx="2655673" cy="213057"/>
              </a:xfrm>
              <a:prstGeom prst="rect">
                <a:avLst/>
              </a:prstGeom>
              <a:noFill/>
              <a:ln>
                <a:noFill/>
              </a:ln>
            </p:spPr>
            <p:txBody>
              <a:bodyPr wrap="none" lIns="36000" tIns="36000" rIns="36000" bIns="3600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使用者の時季指定による取得（新設）</a:t>
                </a:r>
                <a:endParaRPr lang="en-US" altLang="ja-JP" sz="1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下カーブ矢印 45"/>
              <p:cNvSpPr/>
              <p:nvPr/>
            </p:nvSpPr>
            <p:spPr>
              <a:xfrm flipH="1">
                <a:off x="5167997" y="1556792"/>
                <a:ext cx="1692000" cy="267105"/>
              </a:xfrm>
              <a:prstGeom prst="curvedDownArrow">
                <a:avLst>
                  <a:gd name="adj1" fmla="val 11222"/>
                  <a:gd name="adj2" fmla="val 68150"/>
                  <a:gd name="adj3" fmla="val 3690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7" name="テキスト ボックス 91"/>
              <p:cNvSpPr txBox="1"/>
              <p:nvPr/>
            </p:nvSpPr>
            <p:spPr>
              <a:xfrm>
                <a:off x="5563853" y="1643965"/>
                <a:ext cx="1058459" cy="215890"/>
              </a:xfrm>
              <a:prstGeom prst="rect">
                <a:avLst/>
              </a:prstGeom>
              <a:noFill/>
              <a:ln>
                <a:noFill/>
              </a:ln>
            </p:spPr>
            <p:txBody>
              <a:bodyPr wrap="none" lIns="36000" tIns="0" rIns="36000"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使用者が労働者に</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取得時季の意見を聴取</a:t>
                </a:r>
              </a:p>
            </p:txBody>
          </p:sp>
          <p:sp>
            <p:nvSpPr>
              <p:cNvPr id="48" name="テキスト ボックス 91"/>
              <p:cNvSpPr txBox="1"/>
              <p:nvPr/>
            </p:nvSpPr>
            <p:spPr>
              <a:xfrm>
                <a:off x="5514764" y="2045816"/>
                <a:ext cx="1158882" cy="215890"/>
              </a:xfrm>
              <a:prstGeom prst="rect">
                <a:avLst/>
              </a:prstGeom>
              <a:noFill/>
              <a:ln>
                <a:noFill/>
              </a:ln>
            </p:spPr>
            <p:txBody>
              <a:bodyPr wrap="none" lIns="36000" tIns="0" rIns="36000"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労働者の意見を尊重し</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使用者が取得時季を指定</a:t>
                </a:r>
              </a:p>
            </p:txBody>
          </p:sp>
          <p:sp>
            <p:nvSpPr>
              <p:cNvPr id="49" name="円形吹き出し 48"/>
              <p:cNvSpPr/>
              <p:nvPr/>
            </p:nvSpPr>
            <p:spPr>
              <a:xfrm>
                <a:off x="5609049" y="2276872"/>
                <a:ext cx="1250948" cy="320949"/>
              </a:xfrm>
              <a:prstGeom prst="wedgeEllipseCallout">
                <a:avLst>
                  <a:gd name="adj1" fmla="val 51098"/>
                  <a:gd name="adj2" fmla="val -56180"/>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日に休んでください」</a:t>
                </a:r>
              </a:p>
            </p:txBody>
          </p:sp>
          <p:sp>
            <p:nvSpPr>
              <p:cNvPr id="50" name="テキスト ボックス 92"/>
              <p:cNvSpPr txBox="1"/>
              <p:nvPr/>
            </p:nvSpPr>
            <p:spPr>
              <a:xfrm>
                <a:off x="4678975"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労働者</a:t>
                </a:r>
              </a:p>
            </p:txBody>
          </p:sp>
          <p:sp>
            <p:nvSpPr>
              <p:cNvPr id="51" name="テキスト ボックス 93"/>
              <p:cNvSpPr txBox="1"/>
              <p:nvPr/>
            </p:nvSpPr>
            <p:spPr>
              <a:xfrm>
                <a:off x="6908208"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使用者</a:t>
                </a:r>
              </a:p>
            </p:txBody>
          </p:sp>
        </p:grpSp>
      </p:grpSp>
      <p:grpSp>
        <p:nvGrpSpPr>
          <p:cNvPr id="61" name="グループ化 60"/>
          <p:cNvGrpSpPr/>
          <p:nvPr/>
        </p:nvGrpSpPr>
        <p:grpSpPr>
          <a:xfrm>
            <a:off x="1343473" y="5016184"/>
            <a:ext cx="9384605" cy="1725184"/>
            <a:chOff x="251183" y="5109036"/>
            <a:chExt cx="6328759" cy="1163423"/>
          </a:xfrm>
        </p:grpSpPr>
        <p:sp>
          <p:nvSpPr>
            <p:cNvPr id="62" name="コンテンツ プレースホルダー 4"/>
            <p:cNvSpPr txBox="1">
              <a:spLocks/>
            </p:cNvSpPr>
            <p:nvPr/>
          </p:nvSpPr>
          <p:spPr>
            <a:xfrm>
              <a:off x="251183" y="5277144"/>
              <a:ext cx="6328759" cy="694279"/>
            </a:xfrm>
            <a:prstGeom prst="rect">
              <a:avLst/>
            </a:prstGeom>
            <a:noFill/>
          </p:spPr>
          <p:txBody>
            <a:bodyPr vert="horz" wrap="square" lIns="91440" tIns="45720" rIns="91440" bIns="45720" rtlCol="0">
              <a:spAutoFit/>
            </a:bodyPr>
            <a:lst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a:lstStyle>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p:txBody>
        </p:sp>
        <p:cxnSp>
          <p:nvCxnSpPr>
            <p:cNvPr id="63" name="直線矢印コネクタ 62"/>
            <p:cNvCxnSpPr/>
            <p:nvPr/>
          </p:nvCxnSpPr>
          <p:spPr>
            <a:xfrm>
              <a:off x="2665006" y="5947467"/>
              <a:ext cx="2121451" cy="0"/>
            </a:xfrm>
            <a:prstGeom prst="straightConnector1">
              <a:avLst/>
            </a:prstGeom>
            <a:ln w="476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4" name="フローチャート: 結合子 63"/>
            <p:cNvSpPr/>
            <p:nvPr/>
          </p:nvSpPr>
          <p:spPr>
            <a:xfrm>
              <a:off x="2593006" y="5911467"/>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65" name="フローチャート: 結合子 64"/>
            <p:cNvSpPr/>
            <p:nvPr/>
          </p:nvSpPr>
          <p:spPr>
            <a:xfrm>
              <a:off x="4786457" y="5911467"/>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cxnSp>
          <p:nvCxnSpPr>
            <p:cNvPr id="66" name="直線コネクタ 65"/>
            <p:cNvCxnSpPr>
              <a:endCxn id="64" idx="0"/>
            </p:cNvCxnSpPr>
            <p:nvPr/>
          </p:nvCxnSpPr>
          <p:spPr>
            <a:xfrm flipH="1">
              <a:off x="2629006" y="5669224"/>
              <a:ext cx="1" cy="2422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endCxn id="65" idx="0"/>
            </p:cNvCxnSpPr>
            <p:nvPr/>
          </p:nvCxnSpPr>
          <p:spPr>
            <a:xfrm>
              <a:off x="4822457" y="5669220"/>
              <a:ext cx="0" cy="24224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68" name="図表 67"/>
            <p:cNvGraphicFramePr/>
            <p:nvPr/>
          </p:nvGraphicFramePr>
          <p:xfrm>
            <a:off x="1340768" y="5438362"/>
            <a:ext cx="4752528" cy="2877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9" name="フローチャート: 結合子 68"/>
            <p:cNvSpPr/>
            <p:nvPr/>
          </p:nvSpPr>
          <p:spPr>
            <a:xfrm>
              <a:off x="1448786"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70" name="テキスト ボックス 69"/>
            <p:cNvSpPr txBox="1"/>
            <p:nvPr/>
          </p:nvSpPr>
          <p:spPr>
            <a:xfrm>
              <a:off x="1347833" y="5732309"/>
              <a:ext cx="256587" cy="249069"/>
            </a:xfrm>
            <a:prstGeom prst="rect">
              <a:avLst/>
            </a:prstGeom>
            <a:solidFill>
              <a:schemeClr val="bg1"/>
            </a:solidFill>
          </p:spPr>
          <p:txBody>
            <a:bodyPr wrap="none" lIns="36000" tIns="0" rIns="36000" bIns="0" rtlCol="0">
              <a:spAutoFit/>
            </a:bodyPr>
            <a:lstStyle/>
            <a:p>
              <a:r>
                <a:rPr lang="ja-JP" altLang="en-US" sz="1200" b="1" dirty="0"/>
                <a:t>４</a:t>
              </a:r>
              <a:r>
                <a:rPr lang="en-US" altLang="ja-JP" sz="1200" b="1" dirty="0"/>
                <a:t>/</a:t>
              </a:r>
              <a:r>
                <a:rPr lang="ja-JP" altLang="en-US" sz="1200" b="1" dirty="0"/>
                <a:t>１</a:t>
              </a:r>
              <a:endParaRPr lang="en-US" altLang="ja-JP" sz="1200" b="1" dirty="0"/>
            </a:p>
            <a:p>
              <a:r>
                <a:rPr lang="ja-JP" altLang="en-US" sz="1200" b="1" dirty="0"/>
                <a:t>入社</a:t>
              </a:r>
            </a:p>
          </p:txBody>
        </p:sp>
        <p:sp>
          <p:nvSpPr>
            <p:cNvPr id="71" name="フローチャート: 結合子 70"/>
            <p:cNvSpPr/>
            <p:nvPr/>
          </p:nvSpPr>
          <p:spPr>
            <a:xfrm>
              <a:off x="2593006"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72" name="テキスト ボックス 71"/>
            <p:cNvSpPr txBox="1"/>
            <p:nvPr/>
          </p:nvSpPr>
          <p:spPr>
            <a:xfrm>
              <a:off x="2482201" y="5732309"/>
              <a:ext cx="307395" cy="124534"/>
            </a:xfrm>
            <a:prstGeom prst="rect">
              <a:avLst/>
            </a:prstGeom>
            <a:solidFill>
              <a:schemeClr val="bg1"/>
            </a:solidFill>
          </p:spPr>
          <p:txBody>
            <a:bodyPr wrap="none" lIns="36000" tIns="0" rIns="36000" bIns="0" rtlCol="0">
              <a:spAutoFit/>
            </a:bodyPr>
            <a:lstStyle/>
            <a:p>
              <a:r>
                <a:rPr lang="ja-JP" altLang="en-US" sz="1200" b="1" dirty="0"/>
                <a:t>１０</a:t>
              </a:r>
              <a:r>
                <a:rPr lang="en-US" altLang="ja-JP" sz="1200" b="1" dirty="0"/>
                <a:t>/</a:t>
              </a:r>
              <a:r>
                <a:rPr lang="ja-JP" altLang="en-US" sz="1200" b="1" dirty="0"/>
                <a:t>１</a:t>
              </a:r>
            </a:p>
          </p:txBody>
        </p:sp>
        <p:sp>
          <p:nvSpPr>
            <p:cNvPr id="73" name="フローチャート: 結合子 72"/>
            <p:cNvSpPr/>
            <p:nvPr/>
          </p:nvSpPr>
          <p:spPr>
            <a:xfrm>
              <a:off x="3737225"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74" name="テキスト ボックス 73"/>
            <p:cNvSpPr txBox="1"/>
            <p:nvPr/>
          </p:nvSpPr>
          <p:spPr>
            <a:xfrm>
              <a:off x="3645024" y="5732309"/>
              <a:ext cx="236047" cy="124534"/>
            </a:xfrm>
            <a:prstGeom prst="rect">
              <a:avLst/>
            </a:prstGeom>
            <a:solidFill>
              <a:schemeClr val="bg1"/>
            </a:solidFill>
          </p:spPr>
          <p:txBody>
            <a:bodyPr wrap="none" lIns="36000" tIns="0" rIns="36000" bIns="0" rtlCol="0">
              <a:spAutoFit/>
            </a:bodyPr>
            <a:lstStyle/>
            <a:p>
              <a:r>
                <a:rPr lang="ja-JP" altLang="en-US" sz="1200" b="1" dirty="0"/>
                <a:t>４</a:t>
              </a:r>
              <a:r>
                <a:rPr lang="en-US" altLang="ja-JP" sz="1200" b="1" dirty="0"/>
                <a:t>/</a:t>
              </a:r>
              <a:r>
                <a:rPr lang="ja-JP" altLang="en-US" sz="1200" b="1" dirty="0"/>
                <a:t>１</a:t>
              </a:r>
            </a:p>
          </p:txBody>
        </p:sp>
        <p:sp>
          <p:nvSpPr>
            <p:cNvPr id="75" name="テキスト ボックス 74"/>
            <p:cNvSpPr txBox="1"/>
            <p:nvPr/>
          </p:nvSpPr>
          <p:spPr>
            <a:xfrm>
              <a:off x="2395853" y="5109036"/>
              <a:ext cx="466306" cy="249069"/>
            </a:xfrm>
            <a:prstGeom prst="rect">
              <a:avLst/>
            </a:prstGeom>
            <a:noFill/>
            <a:ln w="1270">
              <a:solidFill>
                <a:schemeClr val="tx1"/>
              </a:solidFill>
            </a:ln>
          </p:spPr>
          <p:txBody>
            <a:bodyPr wrap="none" lIns="36000" tIns="0" rIns="36000" bIns="0" rtlCol="0">
              <a:spAutoFit/>
            </a:bodyPr>
            <a:lstStyle/>
            <a:p>
              <a:r>
                <a:rPr lang="en-US" altLang="ja-JP" sz="1200" dirty="0"/>
                <a:t>10</a:t>
              </a:r>
              <a:r>
                <a:rPr lang="ja-JP" altLang="en-US" sz="1200" dirty="0"/>
                <a:t>日付与</a:t>
              </a:r>
              <a:endParaRPr lang="en-US" altLang="ja-JP" sz="1200" dirty="0"/>
            </a:p>
            <a:p>
              <a:r>
                <a:rPr lang="ja-JP" altLang="en-US" sz="1200" dirty="0"/>
                <a:t>（基準日）</a:t>
              </a:r>
            </a:p>
          </p:txBody>
        </p:sp>
        <p:sp>
          <p:nvSpPr>
            <p:cNvPr id="76" name="テキスト ボックス 75"/>
            <p:cNvSpPr txBox="1"/>
            <p:nvPr/>
          </p:nvSpPr>
          <p:spPr>
            <a:xfrm>
              <a:off x="2887546" y="6023390"/>
              <a:ext cx="1676369" cy="249069"/>
            </a:xfrm>
            <a:prstGeom prst="rect">
              <a:avLst/>
            </a:prstGeom>
            <a:noFill/>
            <a:ln w="1270">
              <a:solidFill>
                <a:schemeClr val="tx1"/>
              </a:solidFill>
            </a:ln>
          </p:spPr>
          <p:txBody>
            <a:bodyPr wrap="square" lIns="36000" tIns="0" rIns="36000" bIns="0" rtlCol="0">
              <a:spAutoFit/>
            </a:bodyPr>
            <a:lstStyle/>
            <a:p>
              <a:r>
                <a:rPr lang="ja-JP" altLang="en-US" sz="1200" dirty="0"/>
                <a:t>１０</a:t>
              </a:r>
              <a:r>
                <a:rPr lang="en-US" altLang="ja-JP" sz="1200" dirty="0"/>
                <a:t>/</a:t>
              </a:r>
              <a:r>
                <a:rPr lang="ja-JP" altLang="en-US" sz="1200" dirty="0"/>
                <a:t>１～翌９</a:t>
              </a:r>
              <a:r>
                <a:rPr lang="en-US" altLang="ja-JP" sz="1200" dirty="0"/>
                <a:t>/</a:t>
              </a:r>
              <a:r>
                <a:rPr lang="ja-JP" altLang="en-US" sz="1200" dirty="0"/>
                <a:t>３０までの１年間に５日取得時季を指定しなければならない。</a:t>
              </a:r>
            </a:p>
          </p:txBody>
        </p:sp>
        <p:sp>
          <p:nvSpPr>
            <p:cNvPr id="77" name="フローチャート: 結合子 76"/>
            <p:cNvSpPr/>
            <p:nvPr/>
          </p:nvSpPr>
          <p:spPr>
            <a:xfrm>
              <a:off x="4786457" y="5560926"/>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78" name="テキスト ボックス 77"/>
            <p:cNvSpPr txBox="1"/>
            <p:nvPr/>
          </p:nvSpPr>
          <p:spPr>
            <a:xfrm>
              <a:off x="4714449" y="5741236"/>
              <a:ext cx="307395" cy="124534"/>
            </a:xfrm>
            <a:prstGeom prst="rect">
              <a:avLst/>
            </a:prstGeom>
            <a:solidFill>
              <a:schemeClr val="bg1"/>
            </a:solidFill>
          </p:spPr>
          <p:txBody>
            <a:bodyPr wrap="none" lIns="36000" tIns="0" rIns="36000" bIns="0" rtlCol="0">
              <a:spAutoFit/>
            </a:bodyPr>
            <a:lstStyle/>
            <a:p>
              <a:r>
                <a:rPr lang="ja-JP" altLang="en-US" sz="1200" b="1" dirty="0"/>
                <a:t>９</a:t>
              </a:r>
              <a:r>
                <a:rPr lang="en-US" altLang="ja-JP" sz="1200" b="1" dirty="0"/>
                <a:t>/</a:t>
              </a:r>
              <a:r>
                <a:rPr lang="ja-JP" altLang="en-US" sz="1200" b="1" dirty="0"/>
                <a:t>３０</a:t>
              </a:r>
            </a:p>
          </p:txBody>
        </p:sp>
        <p:grpSp>
          <p:nvGrpSpPr>
            <p:cNvPr id="79" name="グループ化 78"/>
            <p:cNvGrpSpPr/>
            <p:nvPr/>
          </p:nvGrpSpPr>
          <p:grpSpPr>
            <a:xfrm>
              <a:off x="332656" y="5344607"/>
              <a:ext cx="900097" cy="288319"/>
              <a:chOff x="692697" y="1280592"/>
              <a:chExt cx="900097" cy="288319"/>
            </a:xfrm>
          </p:grpSpPr>
          <p:sp>
            <p:nvSpPr>
              <p:cNvPr id="81" name="テキスト ボックス 80"/>
              <p:cNvSpPr txBox="1"/>
              <p:nvPr/>
            </p:nvSpPr>
            <p:spPr>
              <a:xfrm>
                <a:off x="692697" y="1285414"/>
                <a:ext cx="900097" cy="249068"/>
              </a:xfrm>
              <a:prstGeom prst="rect">
                <a:avLst/>
              </a:prstGeom>
              <a:solidFill>
                <a:schemeClr val="bg1"/>
              </a:solidFill>
            </p:spPr>
            <p:txBody>
              <a:bodyPr wrap="square" lIns="36000" tIns="0" rIns="36000" bIns="0" rtlCol="0">
                <a:spAutoFit/>
              </a:bodyPr>
              <a:lstStyle/>
              <a:p>
                <a:pPr marL="177800" indent="-177800"/>
                <a:r>
                  <a:rPr lang="ja-JP" altLang="en-US" sz="1200" b="1" dirty="0"/>
                  <a:t>（例）４</a:t>
                </a:r>
                <a:r>
                  <a:rPr lang="en-US" altLang="ja-JP" sz="1200" b="1" dirty="0"/>
                  <a:t>/</a:t>
                </a:r>
                <a:r>
                  <a:rPr lang="ja-JP" altLang="en-US" sz="1200" b="1" dirty="0"/>
                  <a:t>１入社</a:t>
                </a:r>
                <a:endParaRPr lang="en-US" altLang="ja-JP" sz="1200" b="1" dirty="0"/>
              </a:p>
              <a:p>
                <a:pPr marL="177800" indent="-177800"/>
                <a:r>
                  <a:rPr lang="ja-JP" altLang="en-US" sz="1200" b="1" dirty="0"/>
                  <a:t>　　　の場合</a:t>
                </a:r>
              </a:p>
            </p:txBody>
          </p:sp>
          <p:sp>
            <p:nvSpPr>
              <p:cNvPr id="82" name="大かっこ 81"/>
              <p:cNvSpPr/>
              <p:nvPr/>
            </p:nvSpPr>
            <p:spPr>
              <a:xfrm>
                <a:off x="692698" y="1280592"/>
                <a:ext cx="736192" cy="288319"/>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cxnSp>
          <p:nvCxnSpPr>
            <p:cNvPr id="80" name="直線矢印コネクタ 79"/>
            <p:cNvCxnSpPr>
              <a:stCxn id="75" idx="2"/>
              <a:endCxn id="71" idx="0"/>
            </p:cNvCxnSpPr>
            <p:nvPr/>
          </p:nvCxnSpPr>
          <p:spPr>
            <a:xfrm>
              <a:off x="2629006" y="5358105"/>
              <a:ext cx="0" cy="202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3" name="Text Box 2"/>
          <p:cNvSpPr txBox="1">
            <a:spLocks noChangeArrowheads="1"/>
          </p:cNvSpPr>
          <p:nvPr/>
        </p:nvSpPr>
        <p:spPr bwMode="auto">
          <a:xfrm>
            <a:off x="1487713" y="914642"/>
            <a:ext cx="9216573" cy="576293"/>
          </a:xfrm>
          <a:prstGeom prst="rect">
            <a:avLst/>
          </a:prstGeom>
          <a:noFill/>
          <a:ln w="12700" cmpd="dbl">
            <a:solidFill>
              <a:schemeClr val="tx1"/>
            </a:solidFill>
            <a:miter lim="800000"/>
            <a:headEnd/>
            <a:tailEnd/>
          </a:ln>
        </p:spPr>
        <p:txBody>
          <a:bodyPr wrap="square" lIns="87062" tIns="72000" rIns="87062" bIns="72000">
            <a:spAutoFit/>
          </a:bodyPr>
          <a:lstStyle/>
          <a:p>
            <a:pPr defTabSz="865752">
              <a:tabLst>
                <a:tab pos="358775" algn="l"/>
              </a:tabLst>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年次有給休暇が年</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日以上付与される労働者（管理監督者を含む）に対して、そのうちの年５日について使用者が時季を指定して取得させることを義務づけ。</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4" name="正方形/長方形 83"/>
          <p:cNvSpPr/>
          <p:nvPr/>
        </p:nvSpPr>
        <p:spPr>
          <a:xfrm>
            <a:off x="0" y="733946"/>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66</a:t>
            </a:r>
            <a:endParaRPr lang="ja-JP" altLang="en-US" sz="1200" b="1" dirty="0">
              <a:solidFill>
                <a:schemeClr val="tx1"/>
              </a:solidFill>
            </a:endParaRPr>
          </a:p>
        </p:txBody>
      </p:sp>
    </p:spTree>
    <p:extLst>
      <p:ext uri="{BB962C8B-B14F-4D97-AF65-F5344CB8AC3E}">
        <p14:creationId xmlns:p14="http://schemas.microsoft.com/office/powerpoint/2010/main" val="84028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919536" y="1674366"/>
            <a:ext cx="3600400" cy="43469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5" name="Rectangle 15" descr="25%"/>
          <p:cNvSpPr>
            <a:spLocks noChangeArrowheads="1"/>
          </p:cNvSpPr>
          <p:nvPr/>
        </p:nvSpPr>
        <p:spPr bwMode="auto">
          <a:xfrm>
            <a:off x="0" y="-30776"/>
            <a:ext cx="12191999" cy="707876"/>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000" dirty="0">
                <a:solidFill>
                  <a:prstClr val="black"/>
                </a:solidFill>
                <a:latin typeface="メイリオ" panose="020B0604030504040204" pitchFamily="50" charset="-128"/>
                <a:ea typeface="メイリオ" panose="020B0604030504040204" pitchFamily="50" charset="-128"/>
              </a:rPr>
              <a:t>フレックスタイム制の見直し</a:t>
            </a:r>
            <a:endParaRPr lang="en-US" altLang="ja-JP" sz="2000" dirty="0">
              <a:solidFill>
                <a:prstClr val="black"/>
              </a:solidFill>
              <a:latin typeface="メイリオ" panose="020B0604030504040204" pitchFamily="50" charset="-128"/>
              <a:ea typeface="メイリオ" panose="020B0604030504040204" pitchFamily="50" charset="-128"/>
            </a:endParaRPr>
          </a:p>
          <a:p>
            <a:pPr algn="r" fontAlgn="base">
              <a:spcBef>
                <a:spcPct val="0"/>
              </a:spcBef>
              <a:spcAft>
                <a:spcPct val="0"/>
              </a:spcAft>
            </a:pPr>
            <a:r>
              <a:rPr lang="ja-JP" altLang="en-US" sz="2000" dirty="0">
                <a:solidFill>
                  <a:prstClr val="black"/>
                </a:solidFill>
                <a:latin typeface="メイリオ" panose="020B0604030504040204" pitchFamily="50" charset="-128"/>
                <a:ea typeface="メイリオ" panose="020B0604030504040204" pitchFamily="50" charset="-128"/>
              </a:rPr>
              <a:t>フレックスタイム制の清算期間の上限を１か月から３か月に延長（</a:t>
            </a:r>
            <a:r>
              <a:rPr lang="en-US" altLang="ja-JP" sz="2000" dirty="0">
                <a:solidFill>
                  <a:prstClr val="black"/>
                </a:solidFill>
                <a:latin typeface="メイリオ" panose="020B0604030504040204" pitchFamily="50" charset="-128"/>
                <a:ea typeface="メイリオ" panose="020B0604030504040204" pitchFamily="50" charset="-128"/>
              </a:rPr>
              <a:t>2019</a:t>
            </a:r>
            <a:r>
              <a:rPr lang="ja-JP" altLang="en-US" sz="2000" dirty="0">
                <a:solidFill>
                  <a:prstClr val="black"/>
                </a:solidFill>
                <a:latin typeface="メイリオ" panose="020B0604030504040204" pitchFamily="50" charset="-128"/>
                <a:ea typeface="メイリオ" panose="020B0604030504040204" pitchFamily="50" charset="-128"/>
              </a:rPr>
              <a:t>年４月１日）</a:t>
            </a:r>
          </a:p>
        </p:txBody>
      </p:sp>
      <p:sp>
        <p:nvSpPr>
          <p:cNvPr id="7" name="Text Box 2"/>
          <p:cNvSpPr txBox="1">
            <a:spLocks noChangeArrowheads="1"/>
          </p:cNvSpPr>
          <p:nvPr/>
        </p:nvSpPr>
        <p:spPr bwMode="auto">
          <a:xfrm>
            <a:off x="1487940" y="764476"/>
            <a:ext cx="9216573" cy="791737"/>
          </a:xfrm>
          <a:prstGeom prst="rect">
            <a:avLst/>
          </a:prstGeom>
          <a:noFill/>
          <a:ln w="12700" cmpd="dbl">
            <a:noFill/>
            <a:miter lim="800000"/>
            <a:headEnd/>
            <a:tailEnd/>
          </a:ln>
        </p:spPr>
        <p:txBody>
          <a:bodyPr wrap="square" lIns="87062" tIns="72000" rIns="87062" bIns="72000">
            <a:spAutoFit/>
          </a:bodyPr>
          <a:lstStyle/>
          <a:p>
            <a:pPr defTabSz="865752">
              <a:tabLst>
                <a:tab pos="358775" algn="l"/>
              </a:tabLst>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○フレックスタイム制の清算期間の上限を１か月から３か月に延長し、柔軟な働き方を可能とする。</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82563" indent="-182563" defTabSz="865752">
              <a:tabLst>
                <a:tab pos="358775" algn="l"/>
              </a:tabLst>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○ただし、特定月に業務が過度に集中することを防ぐため、各月で週平均</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50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時間を超えた場合は、その月ごとに超えた時間に対する割増賃金の支払いを必要とする。</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2" name="正方形/長方形 31"/>
          <p:cNvSpPr/>
          <p:nvPr/>
        </p:nvSpPr>
        <p:spPr>
          <a:xfrm>
            <a:off x="1847529" y="1656513"/>
            <a:ext cx="954107" cy="276999"/>
          </a:xfrm>
          <a:prstGeom prst="rect">
            <a:avLst/>
          </a:prstGeom>
          <a:noFill/>
          <a:ln>
            <a:noFill/>
          </a:ln>
        </p:spPr>
        <p:txBody>
          <a:bodyPr wrap="none">
            <a:spAutoFit/>
          </a:bodyPr>
          <a:lstStyle/>
          <a:p>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（改正前）</a:t>
            </a:r>
            <a:endParaRPr lang="en-US" altLang="ja-JP"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吹き出し 32"/>
          <p:cNvSpPr/>
          <p:nvPr/>
        </p:nvSpPr>
        <p:spPr>
          <a:xfrm>
            <a:off x="1965692" y="1912670"/>
            <a:ext cx="2234038" cy="364203"/>
          </a:xfrm>
          <a:prstGeom prst="wedgeRoundRectCallout">
            <a:avLst>
              <a:gd name="adj1" fmla="val 18878"/>
              <a:gd name="adj2" fmla="val 4469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144000" tIns="72000" bIns="0" rtlCol="0" anchor="ctr">
            <a:spAutoFit/>
          </a:bodyP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nSpc>
                <a:spcPts val="2000"/>
              </a:lnSpc>
            </a:pPr>
            <a:r>
              <a:rPr lang="ja-JP" altLang="en-US"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清算期間の上限：１か月</a:t>
            </a:r>
            <a:endParaRPr lang="en-US" altLang="ja-JP"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2135560" y="2588525"/>
            <a:ext cx="2911160" cy="3525737"/>
            <a:chOff x="222732" y="7163711"/>
            <a:chExt cx="2911160" cy="2407958"/>
          </a:xfrm>
        </p:grpSpPr>
        <p:sp>
          <p:nvSpPr>
            <p:cNvPr id="9" name="正方形/長方形 8"/>
            <p:cNvSpPr/>
            <p:nvPr/>
          </p:nvSpPr>
          <p:spPr>
            <a:xfrm>
              <a:off x="1324259" y="8053669"/>
              <a:ext cx="1148044" cy="383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法定労働時間</a:t>
              </a:r>
            </a:p>
          </p:txBody>
        </p:sp>
        <p:sp>
          <p:nvSpPr>
            <p:cNvPr id="10" name="正方形/長方形 9"/>
            <p:cNvSpPr/>
            <p:nvPr/>
          </p:nvSpPr>
          <p:spPr>
            <a:xfrm>
              <a:off x="2173327" y="8727479"/>
              <a:ext cx="819758" cy="539998"/>
            </a:xfrm>
            <a:prstGeom prst="rect">
              <a:avLst/>
            </a:prstGeom>
            <a:solidFill>
              <a:srgbClr val="FFC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正方形/長方形 10"/>
            <p:cNvSpPr/>
            <p:nvPr/>
          </p:nvSpPr>
          <p:spPr>
            <a:xfrm>
              <a:off x="1366216" y="8345891"/>
              <a:ext cx="819758" cy="899998"/>
            </a:xfrm>
            <a:prstGeom prst="rect">
              <a:avLst/>
            </a:prstGeom>
            <a:solidFill>
              <a:srgbClr val="FFC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正方形/長方形 11"/>
            <p:cNvSpPr/>
            <p:nvPr/>
          </p:nvSpPr>
          <p:spPr>
            <a:xfrm>
              <a:off x="546276" y="7992966"/>
              <a:ext cx="819758" cy="1259997"/>
            </a:xfrm>
            <a:prstGeom prst="rect">
              <a:avLst/>
            </a:prstGeom>
            <a:solidFill>
              <a:srgbClr val="FFC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3" name="直線矢印コネクタ 12"/>
            <p:cNvCxnSpPr/>
            <p:nvPr/>
          </p:nvCxnSpPr>
          <p:spPr>
            <a:xfrm>
              <a:off x="546276" y="9258653"/>
              <a:ext cx="819758" cy="3"/>
            </a:xfrm>
            <a:prstGeom prst="straightConnector1">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a:off x="1353570" y="9258650"/>
              <a:ext cx="819758" cy="3"/>
            </a:xfrm>
            <a:prstGeom prst="straightConnector1">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a:off x="2161892" y="9258647"/>
              <a:ext cx="972000" cy="3"/>
            </a:xfrm>
            <a:prstGeom prst="straightConnector1">
              <a:avLst/>
            </a:prstGeom>
            <a:ln w="28575">
              <a:headEnd type="none"/>
              <a:tailEnd type="arrow"/>
            </a:ln>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510764" y="9283669"/>
              <a:ext cx="83419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１か月目</a:t>
              </a:r>
            </a:p>
          </p:txBody>
        </p:sp>
        <p:sp>
          <p:nvSpPr>
            <p:cNvPr id="17" name="正方形/長方形 16"/>
            <p:cNvSpPr/>
            <p:nvPr/>
          </p:nvSpPr>
          <p:spPr>
            <a:xfrm>
              <a:off x="222732" y="7163711"/>
              <a:ext cx="830004" cy="415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労働時間</a:t>
              </a:r>
            </a:p>
          </p:txBody>
        </p:sp>
        <p:cxnSp>
          <p:nvCxnSpPr>
            <p:cNvPr id="18" name="直線矢印コネクタ 17"/>
            <p:cNvCxnSpPr/>
            <p:nvPr/>
          </p:nvCxnSpPr>
          <p:spPr>
            <a:xfrm flipH="1" flipV="1">
              <a:off x="546276" y="7467482"/>
              <a:ext cx="0" cy="1799995"/>
            </a:xfrm>
            <a:prstGeom prst="straightConnector1">
              <a:avLst/>
            </a:prstGeom>
            <a:ln w="28575">
              <a:headEnd type="none"/>
              <a:tailEnd type="arrow"/>
            </a:ln>
          </p:spPr>
          <p:style>
            <a:lnRef idx="1">
              <a:schemeClr val="dk1"/>
            </a:lnRef>
            <a:fillRef idx="0">
              <a:schemeClr val="dk1"/>
            </a:fillRef>
            <a:effectRef idx="0">
              <a:schemeClr val="dk1"/>
            </a:effectRef>
            <a:fontRef idx="minor">
              <a:schemeClr val="tx1"/>
            </a:fontRef>
          </p:style>
        </p:cxnSp>
        <p:sp>
          <p:nvSpPr>
            <p:cNvPr id="19" name="正方形/長方形 18"/>
            <p:cNvSpPr/>
            <p:nvPr/>
          </p:nvSpPr>
          <p:spPr>
            <a:xfrm>
              <a:off x="1361341" y="9282170"/>
              <a:ext cx="812573"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２か月目</a:t>
              </a:r>
            </a:p>
          </p:txBody>
        </p:sp>
        <p:sp>
          <p:nvSpPr>
            <p:cNvPr id="20" name="正方形/長方形 19"/>
            <p:cNvSpPr/>
            <p:nvPr/>
          </p:nvSpPr>
          <p:spPr>
            <a:xfrm>
              <a:off x="2177468" y="9274300"/>
              <a:ext cx="80262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３か月目</a:t>
              </a:r>
            </a:p>
          </p:txBody>
        </p:sp>
        <p:cxnSp>
          <p:nvCxnSpPr>
            <p:cNvPr id="21" name="直線コネクタ 20"/>
            <p:cNvCxnSpPr/>
            <p:nvPr/>
          </p:nvCxnSpPr>
          <p:spPr>
            <a:xfrm rot="5400000">
              <a:off x="1983093" y="8527860"/>
              <a:ext cx="396000"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26227" y="8318991"/>
              <a:ext cx="2664213"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369955" y="8329860"/>
              <a:ext cx="0" cy="95380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 name="グループ化 23"/>
            <p:cNvGrpSpPr/>
            <p:nvPr/>
          </p:nvGrpSpPr>
          <p:grpSpPr>
            <a:xfrm>
              <a:off x="546276" y="7976141"/>
              <a:ext cx="2444285" cy="1307528"/>
              <a:chOff x="546276" y="7976141"/>
              <a:chExt cx="2444285" cy="1307528"/>
            </a:xfrm>
          </p:grpSpPr>
          <p:cxnSp>
            <p:nvCxnSpPr>
              <p:cNvPr id="27" name="直線コネクタ 26"/>
              <p:cNvCxnSpPr/>
              <p:nvPr/>
            </p:nvCxnSpPr>
            <p:spPr>
              <a:xfrm>
                <a:off x="546276" y="7985851"/>
                <a:ext cx="819758"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366216" y="8331377"/>
                <a:ext cx="819758"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1189955" y="8156141"/>
                <a:ext cx="359999"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170803" y="8714125"/>
                <a:ext cx="819758"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169772" y="8329860"/>
                <a:ext cx="0" cy="95380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5" name="円/楕円 48"/>
            <p:cNvSpPr/>
            <p:nvPr/>
          </p:nvSpPr>
          <p:spPr>
            <a:xfrm>
              <a:off x="2132340" y="8266405"/>
              <a:ext cx="901734" cy="539998"/>
            </a:xfrm>
            <a:prstGeom prst="ellipse">
              <a:avLst/>
            </a:prstGeom>
            <a:noFill/>
            <a:ln w="381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6" name="円/楕円 49"/>
            <p:cNvSpPr/>
            <p:nvPr/>
          </p:nvSpPr>
          <p:spPr>
            <a:xfrm>
              <a:off x="505288" y="7863386"/>
              <a:ext cx="901734" cy="539998"/>
            </a:xfrm>
            <a:prstGeom prst="ellipse">
              <a:avLst/>
            </a:prstGeom>
            <a:noFill/>
            <a:ln w="381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4" name="角丸四角形吹き出し 3"/>
          <p:cNvSpPr/>
          <p:nvPr/>
        </p:nvSpPr>
        <p:spPr>
          <a:xfrm>
            <a:off x="2868984" y="2564904"/>
            <a:ext cx="2134285" cy="658624"/>
          </a:xfrm>
          <a:prstGeom prst="wedgeRoundRectCallout">
            <a:avLst>
              <a:gd name="adj1" fmla="val -44919"/>
              <a:gd name="adj2" fmla="val 95217"/>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１か月単位で清算するため、この分の割増賃金を支払う必要あり</a:t>
            </a:r>
          </a:p>
        </p:txBody>
      </p:sp>
      <p:sp>
        <p:nvSpPr>
          <p:cNvPr id="39" name="角丸四角形吹き出し 38"/>
          <p:cNvSpPr/>
          <p:nvPr/>
        </p:nvSpPr>
        <p:spPr>
          <a:xfrm>
            <a:off x="3436643" y="3364363"/>
            <a:ext cx="1700418" cy="465232"/>
          </a:xfrm>
          <a:prstGeom prst="wedgeRoundRectCallout">
            <a:avLst>
              <a:gd name="adj1" fmla="val 17536"/>
              <a:gd name="adj2" fmla="val 113160"/>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所定労働時間に満たない場合、欠勤扱い</a:t>
            </a:r>
          </a:p>
        </p:txBody>
      </p:sp>
      <p:sp>
        <p:nvSpPr>
          <p:cNvPr id="42" name="正方形/長方形 41"/>
          <p:cNvSpPr/>
          <p:nvPr/>
        </p:nvSpPr>
        <p:spPr>
          <a:xfrm>
            <a:off x="6600056" y="1674366"/>
            <a:ext cx="3600400" cy="43469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a:p>
        </p:txBody>
      </p:sp>
      <p:grpSp>
        <p:nvGrpSpPr>
          <p:cNvPr id="43" name="グループ化 42"/>
          <p:cNvGrpSpPr/>
          <p:nvPr/>
        </p:nvGrpSpPr>
        <p:grpSpPr>
          <a:xfrm>
            <a:off x="6816080" y="2614967"/>
            <a:ext cx="2911160" cy="3525737"/>
            <a:chOff x="222732" y="7163711"/>
            <a:chExt cx="2911160" cy="2407958"/>
          </a:xfrm>
        </p:grpSpPr>
        <p:sp>
          <p:nvSpPr>
            <p:cNvPr id="44" name="正方形/長方形 43"/>
            <p:cNvSpPr/>
            <p:nvPr/>
          </p:nvSpPr>
          <p:spPr>
            <a:xfrm>
              <a:off x="1324259" y="8053669"/>
              <a:ext cx="1148044" cy="383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法定労働時間</a:t>
              </a:r>
            </a:p>
          </p:txBody>
        </p:sp>
        <p:sp>
          <p:nvSpPr>
            <p:cNvPr id="45" name="正方形/長方形 44"/>
            <p:cNvSpPr/>
            <p:nvPr/>
          </p:nvSpPr>
          <p:spPr>
            <a:xfrm>
              <a:off x="2173327" y="8727479"/>
              <a:ext cx="819758" cy="539998"/>
            </a:xfrm>
            <a:prstGeom prst="rect">
              <a:avLst/>
            </a:prstGeom>
            <a:solidFill>
              <a:srgbClr val="FFC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6" name="正方形/長方形 45"/>
            <p:cNvSpPr/>
            <p:nvPr/>
          </p:nvSpPr>
          <p:spPr>
            <a:xfrm>
              <a:off x="1366216" y="8345891"/>
              <a:ext cx="819758" cy="899998"/>
            </a:xfrm>
            <a:prstGeom prst="rect">
              <a:avLst/>
            </a:prstGeom>
            <a:solidFill>
              <a:srgbClr val="FFC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7" name="正方形/長方形 46"/>
            <p:cNvSpPr/>
            <p:nvPr/>
          </p:nvSpPr>
          <p:spPr>
            <a:xfrm>
              <a:off x="546276" y="7992966"/>
              <a:ext cx="819758" cy="1259997"/>
            </a:xfrm>
            <a:prstGeom prst="rect">
              <a:avLst/>
            </a:prstGeom>
            <a:solidFill>
              <a:srgbClr val="FFC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48" name="直線矢印コネクタ 47"/>
            <p:cNvCxnSpPr/>
            <p:nvPr/>
          </p:nvCxnSpPr>
          <p:spPr>
            <a:xfrm>
              <a:off x="546276" y="9258653"/>
              <a:ext cx="819758" cy="3"/>
            </a:xfrm>
            <a:prstGeom prst="straightConnector1">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49" name="直線矢印コネクタ 48"/>
            <p:cNvCxnSpPr/>
            <p:nvPr/>
          </p:nvCxnSpPr>
          <p:spPr>
            <a:xfrm>
              <a:off x="1353570" y="9258650"/>
              <a:ext cx="819758" cy="3"/>
            </a:xfrm>
            <a:prstGeom prst="straightConnector1">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50" name="直線矢印コネクタ 49"/>
            <p:cNvCxnSpPr/>
            <p:nvPr/>
          </p:nvCxnSpPr>
          <p:spPr>
            <a:xfrm>
              <a:off x="2161892" y="9258647"/>
              <a:ext cx="972000" cy="3"/>
            </a:xfrm>
            <a:prstGeom prst="straightConnector1">
              <a:avLst/>
            </a:prstGeom>
            <a:ln w="28575">
              <a:headEnd type="none"/>
              <a:tailEnd type="arrow"/>
            </a:ln>
          </p:spPr>
          <p:style>
            <a:lnRef idx="1">
              <a:schemeClr val="dk1"/>
            </a:lnRef>
            <a:fillRef idx="0">
              <a:schemeClr val="dk1"/>
            </a:fillRef>
            <a:effectRef idx="0">
              <a:schemeClr val="dk1"/>
            </a:effectRef>
            <a:fontRef idx="minor">
              <a:schemeClr val="tx1"/>
            </a:fontRef>
          </p:style>
        </p:cxnSp>
        <p:sp>
          <p:nvSpPr>
            <p:cNvPr id="51" name="正方形/長方形 50"/>
            <p:cNvSpPr/>
            <p:nvPr/>
          </p:nvSpPr>
          <p:spPr>
            <a:xfrm>
              <a:off x="510764" y="9283669"/>
              <a:ext cx="87594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１か月目</a:t>
              </a:r>
            </a:p>
          </p:txBody>
        </p:sp>
        <p:sp>
          <p:nvSpPr>
            <p:cNvPr id="52" name="正方形/長方形 51"/>
            <p:cNvSpPr/>
            <p:nvPr/>
          </p:nvSpPr>
          <p:spPr>
            <a:xfrm>
              <a:off x="222732" y="7163711"/>
              <a:ext cx="830004" cy="415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労働時間</a:t>
              </a:r>
            </a:p>
          </p:txBody>
        </p:sp>
        <p:cxnSp>
          <p:nvCxnSpPr>
            <p:cNvPr id="53" name="直線矢印コネクタ 52"/>
            <p:cNvCxnSpPr/>
            <p:nvPr/>
          </p:nvCxnSpPr>
          <p:spPr>
            <a:xfrm flipH="1" flipV="1">
              <a:off x="546276" y="7467482"/>
              <a:ext cx="0" cy="1799995"/>
            </a:xfrm>
            <a:prstGeom prst="straightConnector1">
              <a:avLst/>
            </a:prstGeom>
            <a:ln w="28575">
              <a:headEnd type="none"/>
              <a:tailEnd type="arrow"/>
            </a:ln>
          </p:spPr>
          <p:style>
            <a:lnRef idx="1">
              <a:schemeClr val="dk1"/>
            </a:lnRef>
            <a:fillRef idx="0">
              <a:schemeClr val="dk1"/>
            </a:fillRef>
            <a:effectRef idx="0">
              <a:schemeClr val="dk1"/>
            </a:effectRef>
            <a:fontRef idx="minor">
              <a:schemeClr val="tx1"/>
            </a:fontRef>
          </p:style>
        </p:cxnSp>
        <p:sp>
          <p:nvSpPr>
            <p:cNvPr id="54" name="正方形/長方形 53"/>
            <p:cNvSpPr/>
            <p:nvPr/>
          </p:nvSpPr>
          <p:spPr>
            <a:xfrm>
              <a:off x="1394593" y="9282170"/>
              <a:ext cx="82107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２か月目</a:t>
              </a:r>
            </a:p>
          </p:txBody>
        </p:sp>
        <p:sp>
          <p:nvSpPr>
            <p:cNvPr id="55" name="正方形/長方形 54"/>
            <p:cNvSpPr/>
            <p:nvPr/>
          </p:nvSpPr>
          <p:spPr>
            <a:xfrm>
              <a:off x="2219410" y="9274300"/>
              <a:ext cx="802435"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３か月目</a:t>
              </a:r>
            </a:p>
          </p:txBody>
        </p:sp>
        <p:cxnSp>
          <p:nvCxnSpPr>
            <p:cNvPr id="56" name="直線コネクタ 55"/>
            <p:cNvCxnSpPr/>
            <p:nvPr/>
          </p:nvCxnSpPr>
          <p:spPr>
            <a:xfrm rot="5400000">
              <a:off x="1983093" y="8527860"/>
              <a:ext cx="396000"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426227" y="8318991"/>
              <a:ext cx="2664213"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1369955" y="8329860"/>
              <a:ext cx="0" cy="95380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9" name="グループ化 58"/>
            <p:cNvGrpSpPr/>
            <p:nvPr/>
          </p:nvGrpSpPr>
          <p:grpSpPr>
            <a:xfrm>
              <a:off x="546276" y="7976141"/>
              <a:ext cx="2444285" cy="1307528"/>
              <a:chOff x="546276" y="7976141"/>
              <a:chExt cx="2444285" cy="1307528"/>
            </a:xfrm>
          </p:grpSpPr>
          <p:cxnSp>
            <p:nvCxnSpPr>
              <p:cNvPr id="62" name="直線コネクタ 61"/>
              <p:cNvCxnSpPr/>
              <p:nvPr/>
            </p:nvCxnSpPr>
            <p:spPr>
              <a:xfrm>
                <a:off x="546276" y="7985851"/>
                <a:ext cx="819758"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366216" y="8331377"/>
                <a:ext cx="819758"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5400000">
                <a:off x="1189955" y="8156141"/>
                <a:ext cx="359999"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170803" y="8714125"/>
                <a:ext cx="819758" cy="0"/>
              </a:xfrm>
              <a:prstGeom prst="line">
                <a:avLst/>
              </a:prstGeom>
              <a:ln w="25400">
                <a:solidFill>
                  <a:srgbClr val="D50115"/>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169772" y="8329860"/>
                <a:ext cx="0" cy="95380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60" name="円/楕円 48"/>
            <p:cNvSpPr/>
            <p:nvPr/>
          </p:nvSpPr>
          <p:spPr>
            <a:xfrm>
              <a:off x="2132340" y="8266405"/>
              <a:ext cx="901734" cy="539998"/>
            </a:xfrm>
            <a:prstGeom prst="ellipse">
              <a:avLst/>
            </a:prstGeom>
            <a:noFill/>
            <a:ln w="381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1" name="円/楕円 49"/>
            <p:cNvSpPr/>
            <p:nvPr/>
          </p:nvSpPr>
          <p:spPr>
            <a:xfrm>
              <a:off x="505288" y="7863386"/>
              <a:ext cx="901734" cy="539998"/>
            </a:xfrm>
            <a:prstGeom prst="ellipse">
              <a:avLst/>
            </a:prstGeom>
            <a:noFill/>
            <a:ln w="381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67" name="角丸四角形吹き出し 66"/>
          <p:cNvSpPr/>
          <p:nvPr/>
        </p:nvSpPr>
        <p:spPr>
          <a:xfrm>
            <a:off x="7549504" y="2591346"/>
            <a:ext cx="2134285" cy="658624"/>
          </a:xfrm>
          <a:prstGeom prst="wedgeRoundRectCallout">
            <a:avLst>
              <a:gd name="adj1" fmla="val -44919"/>
              <a:gd name="adj2" fmla="val 95217"/>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３か月単位で清算するため、この分の割増賃金の支払いは不要</a:t>
            </a:r>
          </a:p>
        </p:txBody>
      </p:sp>
      <p:sp>
        <p:nvSpPr>
          <p:cNvPr id="68" name="角丸四角形吹き出し 67"/>
          <p:cNvSpPr/>
          <p:nvPr/>
        </p:nvSpPr>
        <p:spPr>
          <a:xfrm>
            <a:off x="8184233" y="3316763"/>
            <a:ext cx="1939277" cy="629726"/>
          </a:xfrm>
          <a:prstGeom prst="wedgeRoundRectCallout">
            <a:avLst>
              <a:gd name="adj1" fmla="val 260"/>
              <a:gd name="adj2" fmla="val 104682"/>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１か月目に働いた時間と相殺するため、欠勤扱いにならない</a:t>
            </a:r>
          </a:p>
        </p:txBody>
      </p:sp>
      <p:sp>
        <p:nvSpPr>
          <p:cNvPr id="34" name="正方形/長方形 33"/>
          <p:cNvSpPr/>
          <p:nvPr/>
        </p:nvSpPr>
        <p:spPr>
          <a:xfrm>
            <a:off x="6787836" y="1670492"/>
            <a:ext cx="889987" cy="276999"/>
          </a:xfrm>
          <a:prstGeom prst="rect">
            <a:avLst/>
          </a:prstGeom>
          <a:noFill/>
          <a:ln>
            <a:noFill/>
          </a:ln>
        </p:spPr>
        <p:txBody>
          <a:bodyPr wrap="none">
            <a:spAutoFit/>
          </a:bodyPr>
          <a:lstStyle/>
          <a:p>
            <a:pPr algn="ctr"/>
            <a:r>
              <a:rPr lang="ja-JP" altLang="en-US" sz="1200" b="1" spc="-1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（改正後）</a:t>
            </a:r>
            <a:endParaRPr lang="en-US" altLang="ja-JP"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吹き出し 34"/>
          <p:cNvSpPr/>
          <p:nvPr/>
        </p:nvSpPr>
        <p:spPr>
          <a:xfrm>
            <a:off x="6838267" y="1912669"/>
            <a:ext cx="2234038" cy="321638"/>
          </a:xfrm>
          <a:prstGeom prst="wedgeRoundRectCallout">
            <a:avLst>
              <a:gd name="adj1" fmla="val 18878"/>
              <a:gd name="adj2" fmla="val 4469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144000" tIns="72000" bIns="0" rtlCol="0" anchor="ctr">
            <a:spAutoFit/>
          </a:bodyP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nSpc>
                <a:spcPts val="1700"/>
              </a:lnSpc>
            </a:pPr>
            <a:r>
              <a:rPr lang="ja-JP" altLang="en-US"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清算期間の上限：３か月</a:t>
            </a:r>
            <a:endParaRPr lang="en-US" altLang="ja-JP"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右矢印 39"/>
          <p:cNvSpPr/>
          <p:nvPr/>
        </p:nvSpPr>
        <p:spPr>
          <a:xfrm>
            <a:off x="5663952" y="3501009"/>
            <a:ext cx="792088" cy="702083"/>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角丸四角形 69"/>
          <p:cNvSpPr/>
          <p:nvPr/>
        </p:nvSpPr>
        <p:spPr>
          <a:xfrm>
            <a:off x="1919536" y="6219843"/>
            <a:ext cx="8280920" cy="463410"/>
          </a:xfrm>
          <a:prstGeom prst="roundRect">
            <a:avLst>
              <a:gd name="adj" fmla="val 8036"/>
            </a:avLst>
          </a:prstGeom>
          <a:noFill/>
          <a:ln w="12700" cap="rnd">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例えば、「６・７・８月の３か月」の中で労働時間の調整が可能となるため、子育て中の親が８月の労働時間を短くすることで、</a:t>
            </a:r>
            <a:r>
              <a:rPr lang="ja-JP" altLang="en-US" sz="1200" b="1" dirty="0">
                <a:solidFill>
                  <a:srgbClr val="D50115"/>
                </a:solidFill>
                <a:latin typeface="メイリオ" panose="020B0604030504040204" pitchFamily="50" charset="-128"/>
                <a:ea typeface="メイリオ" panose="020B0604030504040204" pitchFamily="50" charset="-128"/>
                <a:cs typeface="メイリオ" panose="020B0604030504040204" pitchFamily="50" charset="-128"/>
              </a:rPr>
              <a:t>夏休み中の子どもと過ごす時間を確保しやすくなる</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といったメリットがある。</a:t>
            </a:r>
          </a:p>
        </p:txBody>
      </p:sp>
      <p:sp>
        <p:nvSpPr>
          <p:cNvPr id="69" name="正方形/長方形 68"/>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67</a:t>
            </a:r>
            <a:endParaRPr lang="ja-JP" altLang="en-US" sz="1200" b="1" dirty="0">
              <a:solidFill>
                <a:schemeClr val="tx1"/>
              </a:solidFill>
            </a:endParaRPr>
          </a:p>
        </p:txBody>
      </p:sp>
    </p:spTree>
    <p:extLst>
      <p:ext uri="{BB962C8B-B14F-4D97-AF65-F5344CB8AC3E}">
        <p14:creationId xmlns:p14="http://schemas.microsoft.com/office/powerpoint/2010/main" val="322788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0000" y="900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487488" y="6237384"/>
            <a:ext cx="9684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雲形吹き出し 5"/>
          <p:cNvSpPr/>
          <p:nvPr/>
        </p:nvSpPr>
        <p:spPr>
          <a:xfrm>
            <a:off x="209368" y="1359064"/>
            <a:ext cx="3240000" cy="1548000"/>
          </a:xfrm>
          <a:prstGeom prst="cloudCallout">
            <a:avLst>
              <a:gd name="adj1" fmla="val 89182"/>
              <a:gd name="adj2" fmla="val 42486"/>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6960096" y="980728"/>
            <a:ext cx="3816424" cy="1008112"/>
          </a:xfrm>
          <a:prstGeom prst="wedgeRoundRectCallout">
            <a:avLst>
              <a:gd name="adj1" fmla="val -48639"/>
              <a:gd name="adj2" fmla="val 13747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見て、見て、パパ見て。奇麗な夕陽が沈むよ。今夜はカレーにして。だってパパのは美味しいんだもの。</a:t>
            </a:r>
          </a:p>
        </p:txBody>
      </p:sp>
      <p:sp>
        <p:nvSpPr>
          <p:cNvPr id="8" name="雲形吹き出し 2">
            <a:extLst>
              <a:ext uri="{FF2B5EF4-FFF2-40B4-BE49-F238E27FC236}">
                <a16:creationId xmlns:a16="http://schemas.microsoft.com/office/drawing/2014/main" id="{ECB51316-C5ED-47EC-A045-6D6D8A22C0E3}"/>
              </a:ext>
            </a:extLst>
          </p:cNvPr>
          <p:cNvSpPr/>
          <p:nvPr/>
        </p:nvSpPr>
        <p:spPr>
          <a:xfrm>
            <a:off x="479560" y="1628920"/>
            <a:ext cx="2664112" cy="10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91344" y="103236"/>
            <a:ext cx="11665296" cy="646331"/>
          </a:xfrm>
          <a:prstGeom prst="rect">
            <a:avLst/>
          </a:prstGeom>
        </p:spPr>
        <p:txBody>
          <a:bodyPr wrap="square">
            <a:spAutoFit/>
          </a:bodyPr>
          <a:lstStyle/>
          <a:p>
            <a:pPr marL="285750" indent="-285750">
              <a:buFont typeface="Wingdings" panose="05000000000000000000" pitchFamily="2" charset="2"/>
              <a:buChar char="n"/>
            </a:pPr>
            <a:r>
              <a:rPr lang="ja-JP" altLang="en-US" dirty="0">
                <a:latin typeface="HG丸ｺﾞｼｯｸM-PRO" panose="020F0600000000000000" pitchFamily="50" charset="-128"/>
                <a:ea typeface="HG丸ｺﾞｼｯｸM-PRO" panose="020F0600000000000000" pitchFamily="50" charset="-128"/>
              </a:rPr>
              <a:t>窓の外には、お迎えのパパと帰宅中の園児。なのに、お迎え時間が迫っても、夕方に指示された仕事が終わらないで焦りに焦っている従業員。なぜこんなことに？どうすればよい？</a:t>
            </a:r>
          </a:p>
        </p:txBody>
      </p:sp>
      <p:sp>
        <p:nvSpPr>
          <p:cNvPr id="3" name="スライド番号プレースホルダー 2"/>
          <p:cNvSpPr>
            <a:spLocks noGrp="1"/>
          </p:cNvSpPr>
          <p:nvPr>
            <p:ph type="sldNum" sz="quarter" idx="12"/>
          </p:nvPr>
        </p:nvSpPr>
        <p:spPr>
          <a:xfrm>
            <a:off x="9354120" y="6492875"/>
            <a:ext cx="2844800" cy="365125"/>
          </a:xfrm>
        </p:spPr>
        <p:txBody>
          <a:bodyPr/>
          <a:lstStyle/>
          <a:p>
            <a:pPr algn="r"/>
            <a:r>
              <a:rPr lang="en-US" altLang="ja-JP" sz="1200" b="1" dirty="0"/>
              <a:t>50</a:t>
            </a:r>
            <a:endParaRPr lang="ja-JP" altLang="en-US" sz="1200" b="1" dirty="0"/>
          </a:p>
        </p:txBody>
      </p:sp>
    </p:spTree>
    <p:extLst>
      <p:ext uri="{BB962C8B-B14F-4D97-AF65-F5344CB8AC3E}">
        <p14:creationId xmlns:p14="http://schemas.microsoft.com/office/powerpoint/2010/main" val="1663433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1559496" y="4460858"/>
            <a:ext cx="9145016" cy="439127"/>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 bIns="72000" rtlCol="0" anchor="ctr">
            <a:spAutoFit/>
          </a:bodyP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182563" indent="-182563">
              <a:spcBef>
                <a:spcPts val="300"/>
              </a:spcBef>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図表 3"/>
          <p:cNvGraphicFramePr/>
          <p:nvPr/>
        </p:nvGraphicFramePr>
        <p:xfrm>
          <a:off x="1676898" y="3645024"/>
          <a:ext cx="8955607" cy="48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5" descr="25%"/>
          <p:cNvSpPr>
            <a:spLocks noChangeArrowheads="1"/>
          </p:cNvSpPr>
          <p:nvPr/>
        </p:nvSpPr>
        <p:spPr bwMode="auto">
          <a:xfrm>
            <a:off x="0" y="-30775"/>
            <a:ext cx="12191999" cy="707876"/>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000" dirty="0">
                <a:solidFill>
                  <a:prstClr val="black"/>
                </a:solidFill>
                <a:latin typeface="メイリオ" panose="020B0604030504040204" pitchFamily="50" charset="-128"/>
                <a:ea typeface="メイリオ" panose="020B0604030504040204" pitchFamily="50" charset="-128"/>
              </a:rPr>
              <a:t>勤務間インターバル制度（労働時間等設定改善法の改正）</a:t>
            </a:r>
            <a:endParaRPr lang="en-US" altLang="ja-JP" sz="2000" dirty="0">
              <a:solidFill>
                <a:prstClr val="black"/>
              </a:solidFill>
              <a:latin typeface="メイリオ" panose="020B0604030504040204" pitchFamily="50" charset="-128"/>
              <a:ea typeface="メイリオ" panose="020B0604030504040204" pitchFamily="50" charset="-128"/>
            </a:endParaRPr>
          </a:p>
          <a:p>
            <a:pPr algn="r" fontAlgn="base">
              <a:spcBef>
                <a:spcPct val="0"/>
              </a:spcBef>
              <a:spcAft>
                <a:spcPct val="0"/>
              </a:spcAft>
            </a:pPr>
            <a:r>
              <a:rPr lang="ja-JP" altLang="en-US" sz="2000" dirty="0">
                <a:solidFill>
                  <a:prstClr val="black"/>
                </a:solidFill>
                <a:latin typeface="メイリオ" panose="020B0604030504040204" pitchFamily="50" charset="-128"/>
                <a:ea typeface="メイリオ" panose="020B0604030504040204" pitchFamily="50" charset="-128"/>
              </a:rPr>
              <a:t>　　勤務間インターバル制度の普及促進を図るため、制度の導入を努力義務化（</a:t>
            </a:r>
            <a:r>
              <a:rPr lang="en-US" altLang="ja-JP" sz="2000" dirty="0">
                <a:solidFill>
                  <a:prstClr val="black"/>
                </a:solidFill>
                <a:latin typeface="メイリオ" panose="020B0604030504040204" pitchFamily="50" charset="-128"/>
                <a:ea typeface="メイリオ" panose="020B0604030504040204" pitchFamily="50" charset="-128"/>
              </a:rPr>
              <a:t>2019</a:t>
            </a:r>
            <a:r>
              <a:rPr lang="ja-JP" altLang="en-US" sz="2000" dirty="0">
                <a:solidFill>
                  <a:prstClr val="black"/>
                </a:solidFill>
                <a:latin typeface="メイリオ" panose="020B0604030504040204" pitchFamily="50" charset="-128"/>
                <a:ea typeface="メイリオ" panose="020B0604030504040204" pitchFamily="50" charset="-128"/>
              </a:rPr>
              <a:t>年４月１日）</a:t>
            </a:r>
          </a:p>
        </p:txBody>
      </p:sp>
      <p:cxnSp>
        <p:nvCxnSpPr>
          <p:cNvPr id="9" name="直線コネクタ 8"/>
          <p:cNvCxnSpPr/>
          <p:nvPr/>
        </p:nvCxnSpPr>
        <p:spPr>
          <a:xfrm>
            <a:off x="5308148" y="4109337"/>
            <a:ext cx="0" cy="1224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テキスト ボックス 102"/>
          <p:cNvSpPr txBox="1"/>
          <p:nvPr/>
        </p:nvSpPr>
        <p:spPr>
          <a:xfrm>
            <a:off x="1703513" y="1175485"/>
            <a:ext cx="8812907" cy="802885"/>
          </a:xfrm>
          <a:prstGeom prst="rect">
            <a:avLst/>
          </a:prstGeom>
          <a:solidFill>
            <a:schemeClr val="accent1">
              <a:lumMod val="20000"/>
              <a:lumOff val="80000"/>
            </a:schemeClr>
          </a:solidFill>
          <a:ln>
            <a:noFill/>
          </a:ln>
        </p:spPr>
        <p:txBody>
          <a:bodyPr wrap="square" tIns="216000"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nSpc>
                <a:spcPts val="21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１日の勤務終了後、翌日の出社までの間に、一定時間以上の休息時間（インターバル）を確保する仕組み</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直線コネクタ 10"/>
          <p:cNvCxnSpPr/>
          <p:nvPr/>
        </p:nvCxnSpPr>
        <p:spPr>
          <a:xfrm>
            <a:off x="7820091" y="4109337"/>
            <a:ext cx="0" cy="1224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735863" y="4109337"/>
            <a:ext cx="0" cy="1224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50282" y="4109337"/>
            <a:ext cx="0" cy="1224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67002" y="4109337"/>
            <a:ext cx="0" cy="1224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257714" y="4109337"/>
            <a:ext cx="0" cy="1224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a:off x="2544916" y="5322568"/>
            <a:ext cx="1804733" cy="360000"/>
          </a:xfrm>
          <a:prstGeom prst="rightArrow">
            <a:avLst>
              <a:gd name="adj1" fmla="val 73530"/>
              <a:gd name="adj2" fmla="val 85294"/>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所定労働時間</a:t>
            </a:r>
          </a:p>
        </p:txBody>
      </p:sp>
      <p:sp>
        <p:nvSpPr>
          <p:cNvPr id="17" name="右矢印 16"/>
          <p:cNvSpPr/>
          <p:nvPr/>
        </p:nvSpPr>
        <p:spPr>
          <a:xfrm>
            <a:off x="4367649" y="5320990"/>
            <a:ext cx="1353093" cy="360000"/>
          </a:xfrm>
          <a:prstGeom prst="rightArrow">
            <a:avLst>
              <a:gd name="adj1" fmla="val 77451"/>
              <a:gd name="adj2" fmla="val 63725"/>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残業</a:t>
            </a:r>
          </a:p>
        </p:txBody>
      </p:sp>
      <p:sp>
        <p:nvSpPr>
          <p:cNvPr id="18" name="右矢印 17"/>
          <p:cNvSpPr/>
          <p:nvPr/>
        </p:nvSpPr>
        <p:spPr>
          <a:xfrm>
            <a:off x="5735864" y="5319413"/>
            <a:ext cx="2033899" cy="360000"/>
          </a:xfrm>
          <a:prstGeom prst="rightArrow">
            <a:avLst>
              <a:gd name="adj1" fmla="val 77451"/>
              <a:gd name="adj2" fmla="val 87255"/>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休息時間（</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19" name="テキスト ボックス 110"/>
          <p:cNvSpPr txBox="1"/>
          <p:nvPr/>
        </p:nvSpPr>
        <p:spPr>
          <a:xfrm>
            <a:off x="2351584" y="3905526"/>
            <a:ext cx="548768" cy="276999"/>
          </a:xfrm>
          <a:prstGeom prst="rect">
            <a:avLst/>
          </a:prstGeom>
          <a:noFill/>
        </p:spPr>
        <p:txBody>
          <a:bodyPr wrap="square"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８時　　　　　　　　　　　　　　　　　　</a:t>
            </a:r>
          </a:p>
        </p:txBody>
      </p:sp>
      <p:sp>
        <p:nvSpPr>
          <p:cNvPr id="20" name="正方形/長方形 19"/>
          <p:cNvSpPr/>
          <p:nvPr/>
        </p:nvSpPr>
        <p:spPr>
          <a:xfrm>
            <a:off x="1627993" y="3329444"/>
            <a:ext cx="6379310" cy="3077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spAutoFit/>
          </a:bodyP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時間の休息時間を確保するために始業時刻を後ろ倒しにする場合 </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1" name="テキスト ボックス 122"/>
          <p:cNvSpPr txBox="1"/>
          <p:nvPr/>
        </p:nvSpPr>
        <p:spPr>
          <a:xfrm>
            <a:off x="4070731" y="3905526"/>
            <a:ext cx="612000" cy="276999"/>
          </a:xfrm>
          <a:prstGeom prst="rect">
            <a:avLst/>
          </a:prstGeom>
          <a:noFill/>
        </p:spPr>
        <p:txBody>
          <a:bodyPr wrap="square"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　　　　　　　　　　　　　　　　　</a:t>
            </a:r>
          </a:p>
        </p:txBody>
      </p:sp>
      <p:sp>
        <p:nvSpPr>
          <p:cNvPr id="22" name="テキスト ボックス 123"/>
          <p:cNvSpPr txBox="1"/>
          <p:nvPr/>
        </p:nvSpPr>
        <p:spPr>
          <a:xfrm>
            <a:off x="5492640" y="3905526"/>
            <a:ext cx="612000" cy="461665"/>
          </a:xfrm>
          <a:prstGeom prst="rect">
            <a:avLst/>
          </a:prstGeom>
          <a:noFill/>
        </p:spPr>
        <p:txBody>
          <a:bodyPr wrap="square"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3" name="テキスト ボックス 124"/>
          <p:cNvSpPr txBox="1"/>
          <p:nvPr/>
        </p:nvSpPr>
        <p:spPr>
          <a:xfrm>
            <a:off x="6932800" y="3904138"/>
            <a:ext cx="612000" cy="461665"/>
          </a:xfrm>
          <a:prstGeom prst="rect">
            <a:avLst/>
          </a:prstGeom>
          <a:noFill/>
        </p:spPr>
        <p:txBody>
          <a:bodyPr wrap="square"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８時</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4" name="テキスト ボックス 125"/>
          <p:cNvSpPr txBox="1"/>
          <p:nvPr/>
        </p:nvSpPr>
        <p:spPr>
          <a:xfrm>
            <a:off x="7436856" y="3905526"/>
            <a:ext cx="792088" cy="276999"/>
          </a:xfrm>
          <a:prstGeom prst="rect">
            <a:avLst/>
          </a:prstGeom>
          <a:noFill/>
        </p:spPr>
        <p:txBody>
          <a:bodyPr wrap="square"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　　　　　　　　　　　　　　　　　</a:t>
            </a:r>
          </a:p>
        </p:txBody>
      </p:sp>
      <p:sp>
        <p:nvSpPr>
          <p:cNvPr id="25" name="テキスト ボックス 62"/>
          <p:cNvSpPr txBox="1"/>
          <p:nvPr/>
        </p:nvSpPr>
        <p:spPr>
          <a:xfrm>
            <a:off x="4916576" y="3905526"/>
            <a:ext cx="612000" cy="276999"/>
          </a:xfrm>
          <a:prstGeom prst="rect">
            <a:avLst/>
          </a:prstGeom>
          <a:noFill/>
        </p:spPr>
        <p:txBody>
          <a:bodyPr wrap="square"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　　　　　　　　　　　　　　　</a:t>
            </a:r>
          </a:p>
        </p:txBody>
      </p:sp>
      <p:sp>
        <p:nvSpPr>
          <p:cNvPr id="26" name="右矢印 25"/>
          <p:cNvSpPr/>
          <p:nvPr/>
        </p:nvSpPr>
        <p:spPr>
          <a:xfrm>
            <a:off x="2544916" y="4232909"/>
            <a:ext cx="1804733" cy="360000"/>
          </a:xfrm>
          <a:prstGeom prst="rightArrow">
            <a:avLst>
              <a:gd name="adj1" fmla="val 73530"/>
              <a:gd name="adj2" fmla="val 85294"/>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所定労働時間</a:t>
            </a:r>
          </a:p>
        </p:txBody>
      </p:sp>
      <p:sp>
        <p:nvSpPr>
          <p:cNvPr id="27" name="右矢印 26"/>
          <p:cNvSpPr/>
          <p:nvPr/>
        </p:nvSpPr>
        <p:spPr>
          <a:xfrm>
            <a:off x="4367648" y="4246553"/>
            <a:ext cx="900000" cy="360000"/>
          </a:xfrm>
          <a:prstGeom prst="rightArrow">
            <a:avLst>
              <a:gd name="adj1" fmla="val 77451"/>
              <a:gd name="adj2" fmla="val 63725"/>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残業</a:t>
            </a:r>
          </a:p>
        </p:txBody>
      </p:sp>
      <p:sp>
        <p:nvSpPr>
          <p:cNvPr id="28" name="右矢印 27"/>
          <p:cNvSpPr/>
          <p:nvPr/>
        </p:nvSpPr>
        <p:spPr>
          <a:xfrm>
            <a:off x="5297862" y="4246553"/>
            <a:ext cx="1954869" cy="360000"/>
          </a:xfrm>
          <a:prstGeom prst="rightArrow">
            <a:avLst>
              <a:gd name="adj1" fmla="val 77451"/>
              <a:gd name="adj2" fmla="val 87255"/>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休息時間（</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29" name="テキスト ボックス 66"/>
          <p:cNvSpPr txBox="1"/>
          <p:nvPr/>
        </p:nvSpPr>
        <p:spPr>
          <a:xfrm>
            <a:off x="5492640" y="5765965"/>
            <a:ext cx="648072" cy="225706"/>
          </a:xfrm>
          <a:prstGeom prst="rect">
            <a:avLst/>
          </a:prstGeom>
          <a:solidFill>
            <a:schemeClr val="bg1"/>
          </a:solidFill>
        </p:spPr>
        <p:txBody>
          <a:bodyPr wrap="square" lIns="0" tIns="18000" rIns="0" bIns="18000" rtlCol="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勤務終了　</a:t>
            </a:r>
          </a:p>
        </p:txBody>
      </p:sp>
      <p:sp>
        <p:nvSpPr>
          <p:cNvPr id="30" name="右カーブ矢印 29"/>
          <p:cNvSpPr/>
          <p:nvPr/>
        </p:nvSpPr>
        <p:spPr>
          <a:xfrm rot="19957676" flipH="1">
            <a:off x="7644554" y="4521326"/>
            <a:ext cx="435457" cy="872645"/>
          </a:xfrm>
          <a:prstGeom prst="curvedRightArrow">
            <a:avLst>
              <a:gd name="adj1" fmla="val 29854"/>
              <a:gd name="adj2" fmla="val 92907"/>
              <a:gd name="adj3" fmla="val 50249"/>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sz="1200">
              <a:solidFill>
                <a:schemeClr val="tx1"/>
              </a:solidFill>
            </a:endParaRPr>
          </a:p>
        </p:txBody>
      </p:sp>
      <p:sp>
        <p:nvSpPr>
          <p:cNvPr id="31" name="角丸四角形 30"/>
          <p:cNvSpPr/>
          <p:nvPr/>
        </p:nvSpPr>
        <p:spPr>
          <a:xfrm>
            <a:off x="1712178" y="980729"/>
            <a:ext cx="4031851" cy="389513"/>
          </a:xfrm>
          <a:prstGeom prst="roundRect">
            <a:avLst>
              <a:gd name="adj" fmla="val 50000"/>
            </a:avLst>
          </a:prstGeom>
          <a:solidFill>
            <a:schemeClr val="bg1"/>
          </a:solidFill>
          <a:ln w="12700">
            <a:solidFill>
              <a:srgbClr val="002B8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r>
              <a:rPr lang="ja-JP" altLang="en-US" b="1" dirty="0">
                <a:solidFill>
                  <a:srgbClr val="002B82"/>
                </a:solidFill>
                <a:latin typeface="メイリオ" panose="020B0604030504040204" pitchFamily="50" charset="-128"/>
                <a:ea typeface="メイリオ" panose="020B0604030504040204" pitchFamily="50" charset="-128"/>
                <a:cs typeface="メイリオ" panose="020B0604030504040204" pitchFamily="50" charset="-128"/>
              </a:rPr>
              <a:t>「勤務間インターバル」制度とは？</a:t>
            </a:r>
            <a:endParaRPr lang="en-US" altLang="ja-JP" b="1" dirty="0">
              <a:solidFill>
                <a:srgbClr val="002B8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154"/>
          <p:cNvSpPr txBox="1"/>
          <p:nvPr/>
        </p:nvSpPr>
        <p:spPr>
          <a:xfrm>
            <a:off x="2387648" y="5765965"/>
            <a:ext cx="324000" cy="216000"/>
          </a:xfrm>
          <a:prstGeom prst="rect">
            <a:avLst/>
          </a:prstGeom>
          <a:solidFill>
            <a:schemeClr val="bg1"/>
          </a:solidFill>
        </p:spPr>
        <p:txBody>
          <a:bodyPr wrap="square" lIns="0" tIns="18000" rIns="0" bIns="18000" rtlCol="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始業　　　　　　　　　　　　　　　　　　</a:t>
            </a:r>
          </a:p>
        </p:txBody>
      </p:sp>
      <p:sp>
        <p:nvSpPr>
          <p:cNvPr id="35" name="テキスト ボックス 155"/>
          <p:cNvSpPr txBox="1"/>
          <p:nvPr/>
        </p:nvSpPr>
        <p:spPr>
          <a:xfrm>
            <a:off x="4223648" y="5765965"/>
            <a:ext cx="324000" cy="216000"/>
          </a:xfrm>
          <a:prstGeom prst="rect">
            <a:avLst/>
          </a:prstGeom>
          <a:solidFill>
            <a:schemeClr val="bg1"/>
          </a:solidFill>
        </p:spPr>
        <p:txBody>
          <a:bodyPr wrap="square" lIns="0" tIns="18000" rIns="0" bIns="18000" rtlCol="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終業　　　　　　　　　　　　　　　　　　</a:t>
            </a:r>
          </a:p>
        </p:txBody>
      </p:sp>
      <p:sp>
        <p:nvSpPr>
          <p:cNvPr id="36" name="テキスト ボックス 157"/>
          <p:cNvSpPr txBox="1"/>
          <p:nvPr/>
        </p:nvSpPr>
        <p:spPr>
          <a:xfrm>
            <a:off x="6929449" y="4560744"/>
            <a:ext cx="612000" cy="276999"/>
          </a:xfrm>
          <a:prstGeom prst="rect">
            <a:avLst/>
          </a:prstGeom>
          <a:noFill/>
        </p:spPr>
        <p:txBody>
          <a:bodyPr wrap="square"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始業　　　　　　　　　　　　　　　　　　</a:t>
            </a:r>
          </a:p>
        </p:txBody>
      </p:sp>
      <p:sp>
        <p:nvSpPr>
          <p:cNvPr id="37" name="テキスト ボックス 158"/>
          <p:cNvSpPr txBox="1"/>
          <p:nvPr/>
        </p:nvSpPr>
        <p:spPr>
          <a:xfrm>
            <a:off x="7427524" y="5739721"/>
            <a:ext cx="612000" cy="276999"/>
          </a:xfrm>
          <a:prstGeom prst="rect">
            <a:avLst/>
          </a:prstGeom>
          <a:noFill/>
        </p:spPr>
        <p:txBody>
          <a:bodyPr wrap="square"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始業　　　　　　　　　　　　　　　　　　</a:t>
            </a:r>
          </a:p>
        </p:txBody>
      </p:sp>
      <p:cxnSp>
        <p:nvCxnSpPr>
          <p:cNvPr id="38" name="直線矢印コネクタ 37"/>
          <p:cNvCxnSpPr>
            <a:stCxn id="42" idx="1"/>
          </p:cNvCxnSpPr>
          <p:nvPr/>
        </p:nvCxnSpPr>
        <p:spPr>
          <a:xfrm flipH="1">
            <a:off x="8321443" y="4961234"/>
            <a:ext cx="43971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77"/>
          <p:cNvSpPr txBox="1"/>
          <p:nvPr/>
        </p:nvSpPr>
        <p:spPr>
          <a:xfrm>
            <a:off x="4975362" y="4613337"/>
            <a:ext cx="698724" cy="225706"/>
          </a:xfrm>
          <a:prstGeom prst="rect">
            <a:avLst/>
          </a:prstGeom>
          <a:solidFill>
            <a:schemeClr val="bg1"/>
          </a:solidFill>
        </p:spPr>
        <p:txBody>
          <a:bodyPr wrap="square" lIns="0" tIns="18000" rIns="0" bIns="18000" rtlCol="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勤務終了　</a:t>
            </a:r>
          </a:p>
        </p:txBody>
      </p:sp>
      <p:sp>
        <p:nvSpPr>
          <p:cNvPr id="40" name="テキスト ボックス 78"/>
          <p:cNvSpPr txBox="1"/>
          <p:nvPr/>
        </p:nvSpPr>
        <p:spPr>
          <a:xfrm>
            <a:off x="2387648" y="4613337"/>
            <a:ext cx="324000" cy="216000"/>
          </a:xfrm>
          <a:prstGeom prst="rect">
            <a:avLst/>
          </a:prstGeom>
          <a:solidFill>
            <a:schemeClr val="bg1"/>
          </a:solidFill>
        </p:spPr>
        <p:txBody>
          <a:bodyPr wrap="square" lIns="0" tIns="18000" rIns="0" bIns="18000" rtlCol="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始業　　　　　　　　　　　　　　　　　　</a:t>
            </a:r>
          </a:p>
        </p:txBody>
      </p:sp>
      <p:sp>
        <p:nvSpPr>
          <p:cNvPr id="41" name="テキスト ボックス 79"/>
          <p:cNvSpPr txBox="1"/>
          <p:nvPr/>
        </p:nvSpPr>
        <p:spPr>
          <a:xfrm>
            <a:off x="4223648" y="4613337"/>
            <a:ext cx="324000" cy="216000"/>
          </a:xfrm>
          <a:prstGeom prst="rect">
            <a:avLst/>
          </a:prstGeom>
          <a:solidFill>
            <a:schemeClr val="bg1"/>
          </a:solidFill>
        </p:spPr>
        <p:txBody>
          <a:bodyPr wrap="square" lIns="0" tIns="18000" rIns="0" bIns="18000" rtlCol="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終業　　　　　　　　　　　　　　　　　　</a:t>
            </a:r>
          </a:p>
        </p:txBody>
      </p:sp>
      <p:sp>
        <p:nvSpPr>
          <p:cNvPr id="42" name="四角形吹き出し 41"/>
          <p:cNvSpPr/>
          <p:nvPr/>
        </p:nvSpPr>
        <p:spPr>
          <a:xfrm>
            <a:off x="8761153" y="4721338"/>
            <a:ext cx="934802" cy="479793"/>
          </a:xfrm>
          <a:prstGeom prst="wedgeRectCallout">
            <a:avLst>
              <a:gd name="adj1" fmla="val 23525"/>
              <a:gd name="adj2" fmla="val 4055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rIns="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始業時刻を</a:t>
            </a:r>
            <a:endPar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後ろ倒しに</a:t>
            </a:r>
          </a:p>
        </p:txBody>
      </p:sp>
      <p:sp>
        <p:nvSpPr>
          <p:cNvPr id="43" name="テキスト ボックス 1"/>
          <p:cNvSpPr txBox="1"/>
          <p:nvPr/>
        </p:nvSpPr>
        <p:spPr>
          <a:xfrm>
            <a:off x="8250204" y="5815998"/>
            <a:ext cx="2310292" cy="430887"/>
          </a:xfrm>
          <a:prstGeom prst="rect">
            <a:avLst/>
          </a:prstGeom>
          <a:noFill/>
        </p:spPr>
        <p:txBody>
          <a:bodyPr wrap="square" rtlCol="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92075" indent="-92075"/>
            <a:r>
              <a:rPr lang="en-US" altLang="ja-JP" sz="1100" b="1" dirty="0"/>
              <a:t>※</a:t>
            </a:r>
            <a:r>
              <a:rPr lang="ja-JP" altLang="en-US" sz="1100" b="1" dirty="0"/>
              <a:t>「８時～１０時」までを「働いたものとみなす」方法などもある。</a:t>
            </a:r>
          </a:p>
        </p:txBody>
      </p:sp>
      <p:sp>
        <p:nvSpPr>
          <p:cNvPr id="48" name="右矢印 47"/>
          <p:cNvSpPr/>
          <p:nvPr/>
        </p:nvSpPr>
        <p:spPr>
          <a:xfrm>
            <a:off x="7252731" y="4239086"/>
            <a:ext cx="1804733" cy="360000"/>
          </a:xfrm>
          <a:prstGeom prst="rightArrow">
            <a:avLst>
              <a:gd name="adj1" fmla="val 73530"/>
              <a:gd name="adj2" fmla="val 85294"/>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右矢印 48"/>
          <p:cNvSpPr/>
          <p:nvPr/>
        </p:nvSpPr>
        <p:spPr>
          <a:xfrm>
            <a:off x="7784885" y="5333500"/>
            <a:ext cx="1804733" cy="360000"/>
          </a:xfrm>
          <a:prstGeom prst="rightArrow">
            <a:avLst>
              <a:gd name="adj1" fmla="val 73530"/>
              <a:gd name="adj2" fmla="val 85294"/>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223648" y="2130849"/>
            <a:ext cx="5638082" cy="1077218"/>
          </a:xfrm>
          <a:prstGeom prst="rect">
            <a:avLst/>
          </a:prstGeom>
          <a:noFill/>
        </p:spPr>
        <p:txBody>
          <a:bodyPr wrap="none" rtlCol="0">
            <a:spAutoFit/>
          </a:bodyPr>
          <a:lstStyle/>
          <a:p>
            <a:r>
              <a:rPr kumimoji="1" lang="ja-JP" altLang="en-US" sz="1600" dirty="0"/>
              <a:t>・健康維持に向けた睡眠時間の確保につながる</a:t>
            </a:r>
            <a:endParaRPr kumimoji="1" lang="en-US" altLang="ja-JP" sz="1600" dirty="0"/>
          </a:p>
          <a:p>
            <a:r>
              <a:rPr kumimoji="1" lang="ja-JP" altLang="en-US" sz="1600" dirty="0"/>
              <a:t>・生活時間の確保によりワーク・ライフ・バランスの実現に資する</a:t>
            </a:r>
            <a:endParaRPr kumimoji="1" lang="en-US" altLang="ja-JP" sz="1600" dirty="0"/>
          </a:p>
          <a:p>
            <a:r>
              <a:rPr kumimoji="1" lang="ja-JP" altLang="en-US" sz="1600" dirty="0"/>
              <a:t>・魅力ある職場づくりにより人材確保・定着につながる</a:t>
            </a:r>
            <a:endParaRPr kumimoji="1" lang="en-US" altLang="ja-JP" sz="1600" dirty="0"/>
          </a:p>
          <a:p>
            <a:r>
              <a:rPr kumimoji="1" lang="ja-JP" altLang="en-US" sz="1600" dirty="0"/>
              <a:t>・企業の利益率や生産性を高める可能性が考えられる</a:t>
            </a:r>
          </a:p>
        </p:txBody>
      </p:sp>
      <p:sp>
        <p:nvSpPr>
          <p:cNvPr id="7" name="正方形/長方形 6"/>
          <p:cNvSpPr/>
          <p:nvPr/>
        </p:nvSpPr>
        <p:spPr>
          <a:xfrm>
            <a:off x="1860758" y="2188656"/>
            <a:ext cx="2209973" cy="27473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kumimoji="1" lang="ja-JP" altLang="en-US" sz="1400" dirty="0">
                <a:solidFill>
                  <a:schemeClr val="tx1"/>
                </a:solidFill>
              </a:rPr>
              <a:t>導入によるメリット</a:t>
            </a:r>
          </a:p>
        </p:txBody>
      </p:sp>
      <p:sp>
        <p:nvSpPr>
          <p:cNvPr id="8" name="正方形/長方形 7"/>
          <p:cNvSpPr/>
          <p:nvPr/>
        </p:nvSpPr>
        <p:spPr>
          <a:xfrm>
            <a:off x="1143000" y="3254287"/>
            <a:ext cx="9921552" cy="30550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68</a:t>
            </a:r>
            <a:endParaRPr lang="ja-JP" altLang="en-US" sz="1200" b="1" dirty="0">
              <a:solidFill>
                <a:schemeClr val="tx1"/>
              </a:solidFill>
            </a:endParaRPr>
          </a:p>
        </p:txBody>
      </p:sp>
    </p:spTree>
    <p:extLst>
      <p:ext uri="{BB962C8B-B14F-4D97-AF65-F5344CB8AC3E}">
        <p14:creationId xmlns:p14="http://schemas.microsoft.com/office/powerpoint/2010/main" val="3484196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5" descr="25%"/>
          <p:cNvSpPr>
            <a:spLocks noChangeArrowheads="1"/>
          </p:cNvSpPr>
          <p:nvPr/>
        </p:nvSpPr>
        <p:spPr bwMode="auto">
          <a:xfrm>
            <a:off x="47328" y="107724"/>
            <a:ext cx="12144671" cy="430877"/>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200" dirty="0">
                <a:solidFill>
                  <a:prstClr val="black"/>
                </a:solidFill>
                <a:latin typeface="メイリオ" panose="020B0604030504040204" pitchFamily="50" charset="-128"/>
                <a:ea typeface="メイリオ" panose="020B0604030504040204" pitchFamily="50" charset="-128"/>
              </a:rPr>
              <a:t>管理監督者を含む、すべての労働者の労働時間の状況の把握を義務づけ（</a:t>
            </a:r>
            <a:r>
              <a:rPr lang="en-US" altLang="ja-JP" sz="2200" dirty="0">
                <a:solidFill>
                  <a:prstClr val="black"/>
                </a:solidFill>
                <a:latin typeface="メイリオ" panose="020B0604030504040204" pitchFamily="50" charset="-128"/>
                <a:ea typeface="メイリオ" panose="020B0604030504040204" pitchFamily="50" charset="-128"/>
              </a:rPr>
              <a:t>2019</a:t>
            </a:r>
            <a:r>
              <a:rPr lang="ja-JP" altLang="en-US" sz="2200" dirty="0">
                <a:solidFill>
                  <a:prstClr val="black"/>
                </a:solidFill>
                <a:latin typeface="メイリオ" panose="020B0604030504040204" pitchFamily="50" charset="-128"/>
                <a:ea typeface="メイリオ" panose="020B0604030504040204" pitchFamily="50" charset="-128"/>
              </a:rPr>
              <a:t>年４月１日）</a:t>
            </a:r>
            <a:endParaRPr lang="en-US" altLang="ja-JP" sz="2200" dirty="0">
              <a:solidFill>
                <a:prstClr val="black"/>
              </a:solidFill>
              <a:latin typeface="メイリオ" panose="020B0604030504040204" pitchFamily="50" charset="-128"/>
              <a:ea typeface="メイリオ" panose="020B0604030504040204" pitchFamily="50" charset="-128"/>
            </a:endParaRPr>
          </a:p>
        </p:txBody>
      </p:sp>
      <p:sp>
        <p:nvSpPr>
          <p:cNvPr id="83" name="Text Box 2"/>
          <p:cNvSpPr txBox="1">
            <a:spLocks noChangeArrowheads="1"/>
          </p:cNvSpPr>
          <p:nvPr/>
        </p:nvSpPr>
        <p:spPr bwMode="auto">
          <a:xfrm>
            <a:off x="1523718" y="907910"/>
            <a:ext cx="9216573" cy="576293"/>
          </a:xfrm>
          <a:prstGeom prst="rect">
            <a:avLst/>
          </a:prstGeom>
          <a:noFill/>
          <a:ln w="12700" cmpd="dbl">
            <a:noFill/>
            <a:miter lim="800000"/>
            <a:headEnd/>
            <a:tailEnd/>
          </a:ln>
        </p:spPr>
        <p:txBody>
          <a:bodyPr wrap="square" lIns="87062" tIns="72000" rIns="87062" bIns="72000">
            <a:spAutoFit/>
          </a:bodyPr>
          <a:lstStyle/>
          <a:p>
            <a:pPr defTabSz="865752">
              <a:tabLst>
                <a:tab pos="358775" algn="l"/>
              </a:tabLst>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長時間労働やメンタルヘルス不調などにより、健康リスクが高い状況にある労働者を見逃さないため、医師による面接指導が確実に実施されるようにし、労働者の健康管理を強化する。</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9" name="角丸四角形吹き出し 88"/>
          <p:cNvSpPr/>
          <p:nvPr/>
        </p:nvSpPr>
        <p:spPr>
          <a:xfrm>
            <a:off x="2072218" y="1628800"/>
            <a:ext cx="8416271" cy="2088232"/>
          </a:xfrm>
          <a:prstGeom prst="wedgeRoundRectCallout">
            <a:avLst>
              <a:gd name="adj1" fmla="val 18878"/>
              <a:gd name="adj2" fmla="val 4469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000" tIns="72000" rIns="36000" bIns="3600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342900" indent="-342900">
              <a:lnSpc>
                <a:spcPts val="2000"/>
              </a:lnSpc>
              <a:buFont typeface="+mj-lt"/>
              <a:buAutoNum type="arabicPeriod"/>
            </a:pP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タイムカード、</a:t>
            </a:r>
            <a:r>
              <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のログイン、ログアウトの記録等の客観的な方法その他の適切な方法により、労働者の労働時間の状況を把握しなければならない。</a:t>
            </a:r>
            <a:endPar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000"/>
              </a:lnSpc>
              <a:buFont typeface="+mj-lt"/>
              <a:buAutoNum type="arabicPeriod"/>
            </a:pP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事業者は、把握した労働時間の状況の記録を作成し、３年間保存するための必要な措置を講じなければならない。</a:t>
            </a:r>
            <a:endPar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角丸四角形 91"/>
          <p:cNvSpPr/>
          <p:nvPr/>
        </p:nvSpPr>
        <p:spPr>
          <a:xfrm>
            <a:off x="2102060" y="3940532"/>
            <a:ext cx="8280920" cy="979665"/>
          </a:xfrm>
          <a:prstGeom prst="roundRect">
            <a:avLst>
              <a:gd name="adj" fmla="val 8036"/>
            </a:avLst>
          </a:prstGeom>
          <a:noFill/>
          <a:ln w="12700" cap="rnd">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「労働時間の状況」とは？</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どれくらいの時間、労働を提供し得る状態にあったかという概念。すなわち、在社時間や事業場外勤務時間を把握することで足り、休憩時間等を厳密に把握する必要はない。一般労働者について賃金支払のために適切に労働時間を把握していればもちろんそれで足り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角丸四角形 92"/>
          <p:cNvSpPr/>
          <p:nvPr/>
        </p:nvSpPr>
        <p:spPr>
          <a:xfrm>
            <a:off x="2102060" y="5143697"/>
            <a:ext cx="8280920" cy="979665"/>
          </a:xfrm>
          <a:prstGeom prst="roundRect">
            <a:avLst>
              <a:gd name="adj" fmla="val 8036"/>
            </a:avLst>
          </a:prstGeom>
          <a:noFill/>
          <a:ln w="12700" cap="rnd">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「その他適切な方法」とは？</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むを得ず客観的な方法により把握しがたい場合には、労働者の自己申告による把握が考えられるが、その場合には、適正な自己申告についての労働者・管理者への十分な説明や、必要に応じ実態調査を行う等の措置を講じる必要がある（平成</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日付け基発</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1228</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69</a:t>
            </a:r>
            <a:endParaRPr lang="ja-JP" altLang="en-US" sz="1200" b="1" dirty="0">
              <a:solidFill>
                <a:schemeClr val="tx1"/>
              </a:solidFill>
            </a:endParaRPr>
          </a:p>
        </p:txBody>
      </p:sp>
    </p:spTree>
    <p:extLst>
      <p:ext uri="{BB962C8B-B14F-4D97-AF65-F5344CB8AC3E}">
        <p14:creationId xmlns:p14="http://schemas.microsoft.com/office/powerpoint/2010/main" val="151845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21</a:t>
            </a:fld>
            <a:endParaRPr lang="ja-JP" altLang="en-US">
              <a:solidFill>
                <a:prstClr val="black">
                  <a:tint val="75000"/>
                </a:prstClr>
              </a:solidFill>
            </a:endParaRPr>
          </a:p>
        </p:txBody>
      </p:sp>
    </p:spTree>
    <p:extLst>
      <p:ext uri="{BB962C8B-B14F-4D97-AF65-F5344CB8AC3E}">
        <p14:creationId xmlns:p14="http://schemas.microsoft.com/office/powerpoint/2010/main" val="379206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0000" y="900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雲形吹き出し 5"/>
          <p:cNvSpPr/>
          <p:nvPr/>
        </p:nvSpPr>
        <p:spPr>
          <a:xfrm>
            <a:off x="209368" y="1268760"/>
            <a:ext cx="3240000" cy="1997928"/>
          </a:xfrm>
          <a:prstGeom prst="cloudCallout">
            <a:avLst>
              <a:gd name="adj1" fmla="val 89182"/>
              <a:gd name="adj2" fmla="val 42486"/>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7283988" y="980728"/>
            <a:ext cx="3996588" cy="1008112"/>
          </a:xfrm>
          <a:prstGeom prst="wedgeRoundRectCallout">
            <a:avLst>
              <a:gd name="adj1" fmla="val -56729"/>
              <a:gd name="adj2" fmla="val 133352"/>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見て、見て、パパ見て。奇麗な夕陽が沈むよ。今夜はカレーにして。だってパパのは美味しいんだもの。</a:t>
            </a:r>
          </a:p>
        </p:txBody>
      </p:sp>
      <p:sp>
        <p:nvSpPr>
          <p:cNvPr id="8" name="雲形吹き出し 2">
            <a:extLst>
              <a:ext uri="{FF2B5EF4-FFF2-40B4-BE49-F238E27FC236}">
                <a16:creationId xmlns:a16="http://schemas.microsoft.com/office/drawing/2014/main" id="{ECB51316-C5ED-47EC-A045-6D6D8A22C0E3}"/>
              </a:ext>
            </a:extLst>
          </p:cNvPr>
          <p:cNvSpPr/>
          <p:nvPr/>
        </p:nvSpPr>
        <p:spPr>
          <a:xfrm>
            <a:off x="479560" y="1628920"/>
            <a:ext cx="2664112" cy="10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一体何なのよ、あの課長</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お迎えのことは知ってるはずなのに、帰る間際に、明日朝の会議資料を作れなんて</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もっと早く言え</a:t>
            </a:r>
            <a:r>
              <a:rPr lang="ja-JP" altLang="en-US" sz="1400" dirty="0" err="1">
                <a:solidFill>
                  <a:srgbClr val="002060"/>
                </a:solidFill>
                <a:latin typeface="HG丸ｺﾞｼｯｸM-PRO" panose="020F0600000000000000" pitchFamily="50" charset="-128"/>
                <a:ea typeface="HG丸ｺﾞｼｯｸM-PRO" panose="020F0600000000000000" pitchFamily="50" charset="-128"/>
              </a:rPr>
              <a:t>っつ</a:t>
            </a:r>
            <a:r>
              <a:rPr lang="ja-JP" altLang="en-US" sz="1400" dirty="0">
                <a:solidFill>
                  <a:srgbClr val="002060"/>
                </a:solidFill>
                <a:latin typeface="HG丸ｺﾞｼｯｸM-PRO" panose="020F0600000000000000" pitchFamily="50" charset="-128"/>
                <a:ea typeface="HG丸ｺﾞｼｯｸM-PRO" panose="020F0600000000000000" pitchFamily="50" charset="-128"/>
              </a:rPr>
              <a:t>ーの</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p>
        </p:txBody>
      </p:sp>
      <p:sp>
        <p:nvSpPr>
          <p:cNvPr id="9" name="雲形吹き出し 2">
            <a:extLst>
              <a:ext uri="{FF2B5EF4-FFF2-40B4-BE49-F238E27FC236}">
                <a16:creationId xmlns:a16="http://schemas.microsoft.com/office/drawing/2014/main" id="{072D6A5E-FD4F-4584-95A4-D8FC45423508}"/>
              </a:ext>
            </a:extLst>
          </p:cNvPr>
          <p:cNvSpPr/>
          <p:nvPr/>
        </p:nvSpPr>
        <p:spPr>
          <a:xfrm>
            <a:off x="8976328" y="3814681"/>
            <a:ext cx="3023123" cy="24853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nSpc>
                <a:spcPts val="1800"/>
              </a:lnSpc>
            </a:pPr>
            <a:r>
              <a:rPr lang="ja-JP" altLang="en-US" sz="1400" dirty="0">
                <a:solidFill>
                  <a:schemeClr val="tx1"/>
                </a:solidFill>
                <a:latin typeface="HG明朝E" panose="02020909000000000000" pitchFamily="17" charset="-128"/>
                <a:ea typeface="HG明朝E" panose="02020909000000000000" pitchFamily="17" charset="-128"/>
              </a:rPr>
              <a:t>≪指導者の方へ≫</a:t>
            </a:r>
            <a:endParaRPr lang="en-US" altLang="ja-JP" sz="1400" dirty="0">
              <a:solidFill>
                <a:schemeClr val="tx1"/>
              </a:solidFill>
              <a:latin typeface="HG明朝E" panose="02020909000000000000" pitchFamily="17" charset="-128"/>
              <a:ea typeface="HG明朝E" panose="02020909000000000000" pitchFamily="17" charset="-128"/>
            </a:endParaRPr>
          </a:p>
          <a:p>
            <a:pPr marL="285750" indent="-285750">
              <a:lnSpc>
                <a:spcPts val="1800"/>
              </a:lnSpc>
              <a:buFont typeface="Wingdings" panose="05000000000000000000" pitchFamily="2" charset="2"/>
              <a:buChar char="n"/>
            </a:pPr>
            <a:r>
              <a:rPr lang="ja-JP" altLang="en-US" sz="1400" dirty="0">
                <a:solidFill>
                  <a:schemeClr val="tx1"/>
                </a:solidFill>
                <a:latin typeface="HG明朝E" panose="02020909000000000000" pitchFamily="17" charset="-128"/>
                <a:ea typeface="HG明朝E" panose="02020909000000000000" pitchFamily="17" charset="-128"/>
              </a:rPr>
              <a:t>このシートからは、① 働き方改革の考え方や具体的な手法、➁ 妊娠・出産・育児、介護、病休、自己啓発等かなり広範な分野にわたって解説を展開します。</a:t>
            </a:r>
            <a:endParaRPr lang="en-US" altLang="ja-JP" sz="1400" dirty="0">
              <a:solidFill>
                <a:schemeClr val="tx1"/>
              </a:solidFill>
              <a:latin typeface="HG明朝E" panose="02020909000000000000" pitchFamily="17" charset="-128"/>
              <a:ea typeface="HG明朝E" panose="02020909000000000000" pitchFamily="17" charset="-128"/>
            </a:endParaRPr>
          </a:p>
          <a:p>
            <a:pPr marL="285750" indent="-285750">
              <a:lnSpc>
                <a:spcPts val="1800"/>
              </a:lnSpc>
              <a:buFont typeface="Wingdings" panose="05000000000000000000" pitchFamily="2" charset="2"/>
              <a:buChar char="n"/>
            </a:pPr>
            <a:r>
              <a:rPr lang="ja-JP" altLang="en-US" sz="1400" dirty="0">
                <a:solidFill>
                  <a:schemeClr val="tx1"/>
                </a:solidFill>
                <a:latin typeface="HG明朝E" panose="02020909000000000000" pitchFamily="17" charset="-128"/>
                <a:ea typeface="HG明朝E" panose="02020909000000000000" pitchFamily="17" charset="-128"/>
              </a:rPr>
              <a:t>解説の展開が抽象的で散漫にならないよう、できるだけ身近な話題に引き付けて解説を進めるように気を付けます。</a:t>
            </a:r>
          </a:p>
        </p:txBody>
      </p:sp>
      <p:sp>
        <p:nvSpPr>
          <p:cNvPr id="10" name="雲形吹き出し 2">
            <a:extLst>
              <a:ext uri="{FF2B5EF4-FFF2-40B4-BE49-F238E27FC236}">
                <a16:creationId xmlns:a16="http://schemas.microsoft.com/office/drawing/2014/main" id="{A9BEECA3-89CE-4100-A7EF-33AA910ABF06}"/>
              </a:ext>
            </a:extLst>
          </p:cNvPr>
          <p:cNvSpPr/>
          <p:nvPr/>
        </p:nvSpPr>
        <p:spPr>
          <a:xfrm>
            <a:off x="8976328" y="3807038"/>
            <a:ext cx="3096374" cy="2592288"/>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spcAft>
                <a:spcPts val="600"/>
              </a:spcAft>
            </a:pPr>
            <a:endParaRPr lang="en-US" altLang="ja-JP" sz="1600" dirty="0">
              <a:solidFill>
                <a:schemeClr val="tx1"/>
              </a:solidFill>
              <a:latin typeface="HG明朝E" panose="02020909000000000000" pitchFamily="17" charset="-128"/>
              <a:ea typeface="HG明朝E" panose="02020909000000000000" pitchFamily="17" charset="-128"/>
            </a:endParaRPr>
          </a:p>
        </p:txBody>
      </p:sp>
      <p:sp>
        <p:nvSpPr>
          <p:cNvPr id="11" name="正方形/長方形 10"/>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dirty="0">
                <a:solidFill>
                  <a:schemeClr val="tx1"/>
                </a:solidFill>
                <a:latin typeface="HG丸ｺﾞｼｯｸM-PRO" panose="020F0600000000000000" pitchFamily="50" charset="-128"/>
                <a:ea typeface="HG丸ｺﾞｼｯｸM-PRO" panose="020F0600000000000000" pitchFamily="50" charset="-128"/>
              </a:rPr>
              <a:t>窓の外には、お迎えのパパと帰宅中の園児。なのに、お迎え時間が迫っても、夕方に指示された仕事が終わらないで焦りに焦っている従業員。なぜこんなことに？どうすればよい？</a:t>
            </a:r>
          </a:p>
        </p:txBody>
      </p:sp>
      <p:sp>
        <p:nvSpPr>
          <p:cNvPr id="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t>51</a:t>
            </a:r>
            <a:endParaRPr lang="ja-JP" altLang="en-US" sz="1200" b="1" dirty="0"/>
          </a:p>
        </p:txBody>
      </p:sp>
    </p:spTree>
    <p:extLst>
      <p:ext uri="{BB962C8B-B14F-4D97-AF65-F5344CB8AC3E}">
        <p14:creationId xmlns:p14="http://schemas.microsoft.com/office/powerpoint/2010/main" val="7711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64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63352" y="117505"/>
            <a:ext cx="1152128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dirty="0">
                <a:solidFill>
                  <a:schemeClr val="tx1"/>
                </a:solidFill>
                <a:latin typeface="HG丸ｺﾞｼｯｸM-PRO" panose="020F0600000000000000" pitchFamily="50" charset="-128"/>
                <a:ea typeface="HG丸ｺﾞｼｯｸM-PRO" panose="020F0600000000000000" pitchFamily="50" charset="-128"/>
              </a:rPr>
              <a:t>連日連夜の残業続きでもう限界！今夜も、時刻は既に終電間近の</a:t>
            </a:r>
            <a:r>
              <a:rPr lang="en-US" altLang="ja-JP" dirty="0">
                <a:solidFill>
                  <a:schemeClr val="tx1"/>
                </a:solidFill>
                <a:latin typeface="HG丸ｺﾞｼｯｸM-PRO" panose="020F0600000000000000" pitchFamily="50" charset="-128"/>
                <a:ea typeface="HG丸ｺﾞｼｯｸM-PRO" panose="020F0600000000000000" pitchFamily="50" charset="-128"/>
              </a:rPr>
              <a:t>23:30</a:t>
            </a:r>
            <a:r>
              <a:rPr lang="ja-JP" altLang="en-US" dirty="0" err="1">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どうしてこんなにも残業続きなの？どうすればよい？</a:t>
            </a:r>
          </a:p>
        </p:txBody>
      </p:sp>
      <p:sp>
        <p:nvSpPr>
          <p:cNvPr id="6" name="雲形吹き出し 5"/>
          <p:cNvSpPr/>
          <p:nvPr/>
        </p:nvSpPr>
        <p:spPr>
          <a:xfrm>
            <a:off x="839416" y="3068960"/>
            <a:ext cx="2340000" cy="900000"/>
          </a:xfrm>
          <a:prstGeom prst="cloudCallout">
            <a:avLst>
              <a:gd name="adj1" fmla="val 99052"/>
              <a:gd name="adj2" fmla="val 10830"/>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7986683" y="4869160"/>
            <a:ext cx="2628000" cy="1224136"/>
          </a:xfrm>
          <a:prstGeom prst="wedgeRoundRectCallout">
            <a:avLst>
              <a:gd name="adj1" fmla="val -35142"/>
              <a:gd name="adj2" fmla="val -10003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あ～もう駄目。今日で終電３日連続よ。ドリンクばかりじゃ身体は持っても心が持たない。もう帰りましょうよ、今夜は。</a:t>
            </a:r>
          </a:p>
        </p:txBody>
      </p:sp>
      <p:sp>
        <p:nvSpPr>
          <p:cNvPr id="9" name="雲形吹き出し 8"/>
          <p:cNvSpPr/>
          <p:nvPr/>
        </p:nvSpPr>
        <p:spPr>
          <a:xfrm>
            <a:off x="731672" y="1088880"/>
            <a:ext cx="2412000" cy="1260000"/>
          </a:xfrm>
          <a:prstGeom prst="cloudCallout">
            <a:avLst>
              <a:gd name="adj1" fmla="val 95957"/>
              <a:gd name="adj2" fmla="val 54410"/>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雲形吹き出し 2">
            <a:extLst>
              <a:ext uri="{FF2B5EF4-FFF2-40B4-BE49-F238E27FC236}">
                <a16:creationId xmlns:a16="http://schemas.microsoft.com/office/drawing/2014/main" id="{18DF5FD0-B61F-4E45-A681-9DA3E1536AB4}"/>
              </a:ext>
            </a:extLst>
          </p:cNvPr>
          <p:cNvSpPr/>
          <p:nvPr/>
        </p:nvSpPr>
        <p:spPr>
          <a:xfrm>
            <a:off x="1199456" y="3033056"/>
            <a:ext cx="183594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1" name="雲形吹き出し 2">
            <a:extLst>
              <a:ext uri="{FF2B5EF4-FFF2-40B4-BE49-F238E27FC236}">
                <a16:creationId xmlns:a16="http://schemas.microsoft.com/office/drawing/2014/main" id="{2D04CFA5-9198-4E30-9B7F-600EACB793FE}"/>
              </a:ext>
            </a:extLst>
          </p:cNvPr>
          <p:cNvSpPr/>
          <p:nvPr/>
        </p:nvSpPr>
        <p:spPr>
          <a:xfrm>
            <a:off x="911424" y="1232856"/>
            <a:ext cx="216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4F9FD159-15BF-4F45-B4C5-4A513F380772}"/>
              </a:ext>
            </a:extLst>
          </p:cNvPr>
          <p:cNvGrpSpPr/>
          <p:nvPr/>
        </p:nvGrpSpPr>
        <p:grpSpPr>
          <a:xfrm>
            <a:off x="8796568" y="1124864"/>
            <a:ext cx="2520000" cy="1080000"/>
            <a:chOff x="8796568" y="1772936"/>
            <a:chExt cx="2520000" cy="1080000"/>
          </a:xfrm>
        </p:grpSpPr>
        <p:sp>
          <p:nvSpPr>
            <p:cNvPr id="8" name="雲形吹き出し 7"/>
            <p:cNvSpPr/>
            <p:nvPr/>
          </p:nvSpPr>
          <p:spPr>
            <a:xfrm>
              <a:off x="8796568" y="1772936"/>
              <a:ext cx="2520000" cy="1080000"/>
            </a:xfrm>
            <a:prstGeom prst="cloudCallout">
              <a:avLst>
                <a:gd name="adj1" fmla="val -63179"/>
                <a:gd name="adj2" fmla="val 11460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雲形吹き出し 2">
              <a:extLst>
                <a:ext uri="{FF2B5EF4-FFF2-40B4-BE49-F238E27FC236}">
                  <a16:creationId xmlns:a16="http://schemas.microsoft.com/office/drawing/2014/main" id="{7323F256-EBA0-451B-AA86-33032CEF3C7C}"/>
                </a:ext>
              </a:extLst>
            </p:cNvPr>
            <p:cNvSpPr/>
            <p:nvPr/>
          </p:nvSpPr>
          <p:spPr>
            <a:xfrm>
              <a:off x="9004435" y="1800305"/>
              <a:ext cx="2204133" cy="10526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grpSp>
      <p:sp>
        <p:nvSpPr>
          <p:cNvPr id="14" name="正方形/長方形 13"/>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9347200" y="6492875"/>
            <a:ext cx="2844800" cy="365125"/>
          </a:xfrm>
        </p:spPr>
        <p:txBody>
          <a:bodyPr/>
          <a:lstStyle/>
          <a:p>
            <a:pPr algn="r"/>
            <a:r>
              <a:rPr lang="en-US" altLang="ja-JP" sz="1200" b="1" dirty="0"/>
              <a:t>52</a:t>
            </a:r>
            <a:endParaRPr lang="ja-JP" altLang="en-US" sz="1200" b="1" dirty="0"/>
          </a:p>
        </p:txBody>
      </p:sp>
    </p:spTree>
    <p:extLst>
      <p:ext uri="{BB962C8B-B14F-4D97-AF65-F5344CB8AC3E}">
        <p14:creationId xmlns:p14="http://schemas.microsoft.com/office/powerpoint/2010/main" val="424552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64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63352" y="117505"/>
            <a:ext cx="1152128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dirty="0">
                <a:solidFill>
                  <a:schemeClr val="tx1"/>
                </a:solidFill>
                <a:latin typeface="HG丸ｺﾞｼｯｸM-PRO" panose="020F0600000000000000" pitchFamily="50" charset="-128"/>
                <a:ea typeface="HG丸ｺﾞｼｯｸM-PRO" panose="020F0600000000000000" pitchFamily="50" charset="-128"/>
              </a:rPr>
              <a:t>連日連夜の残業続きでもう限界！今夜も、時刻は既に終電間近の</a:t>
            </a:r>
            <a:r>
              <a:rPr lang="en-US" altLang="ja-JP" dirty="0">
                <a:solidFill>
                  <a:schemeClr val="tx1"/>
                </a:solidFill>
                <a:latin typeface="HG丸ｺﾞｼｯｸM-PRO" panose="020F0600000000000000" pitchFamily="50" charset="-128"/>
                <a:ea typeface="HG丸ｺﾞｼｯｸM-PRO" panose="020F0600000000000000" pitchFamily="50" charset="-128"/>
              </a:rPr>
              <a:t>23:30</a:t>
            </a:r>
            <a:r>
              <a:rPr lang="ja-JP" altLang="en-US" dirty="0" err="1">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どうしてこんなにも残業続きなの？どうすればよい？</a:t>
            </a:r>
          </a:p>
        </p:txBody>
      </p:sp>
      <p:sp>
        <p:nvSpPr>
          <p:cNvPr id="6" name="雲形吹き出し 5"/>
          <p:cNvSpPr/>
          <p:nvPr/>
        </p:nvSpPr>
        <p:spPr>
          <a:xfrm>
            <a:off x="623392" y="3068960"/>
            <a:ext cx="2556024" cy="1296144"/>
          </a:xfrm>
          <a:prstGeom prst="cloudCallout">
            <a:avLst>
              <a:gd name="adj1" fmla="val 99052"/>
              <a:gd name="adj2" fmla="val 10830"/>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8580568" y="4365104"/>
            <a:ext cx="2628000" cy="1224136"/>
          </a:xfrm>
          <a:prstGeom prst="wedgeRoundRectCallout">
            <a:avLst>
              <a:gd name="adj1" fmla="val -51274"/>
              <a:gd name="adj2" fmla="val -10251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あ～もう駄目。今日で終電３日連続よ。ドリンクばかりじゃ身体は持っても心が持たない。もう帰りましょうよ、今夜は。</a:t>
            </a:r>
          </a:p>
        </p:txBody>
      </p:sp>
      <p:sp>
        <p:nvSpPr>
          <p:cNvPr id="9" name="雲形吹き出し 8"/>
          <p:cNvSpPr/>
          <p:nvPr/>
        </p:nvSpPr>
        <p:spPr>
          <a:xfrm>
            <a:off x="72008" y="944824"/>
            <a:ext cx="3143672" cy="1764096"/>
          </a:xfrm>
          <a:prstGeom prst="cloudCallout">
            <a:avLst>
              <a:gd name="adj1" fmla="val 95957"/>
              <a:gd name="adj2" fmla="val 54410"/>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雲形吹き出し 2">
            <a:extLst>
              <a:ext uri="{FF2B5EF4-FFF2-40B4-BE49-F238E27FC236}">
                <a16:creationId xmlns:a16="http://schemas.microsoft.com/office/drawing/2014/main" id="{18DF5FD0-B61F-4E45-A681-9DA3E1536AB4}"/>
              </a:ext>
            </a:extLst>
          </p:cNvPr>
          <p:cNvSpPr/>
          <p:nvPr/>
        </p:nvSpPr>
        <p:spPr>
          <a:xfrm>
            <a:off x="983432" y="3177072"/>
            <a:ext cx="183594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この企画、どう組立</a:t>
            </a:r>
            <a:r>
              <a:rPr lang="ja-JP" altLang="en-US" sz="1400" dirty="0" err="1">
                <a:solidFill>
                  <a:srgbClr val="002060"/>
                </a:solidFill>
                <a:latin typeface="HG丸ｺﾞｼｯｸM-PRO" panose="020F0600000000000000" pitchFamily="50" charset="-128"/>
                <a:ea typeface="HG丸ｺﾞｼｯｸM-PRO" panose="020F0600000000000000" pitchFamily="50" charset="-128"/>
              </a:rPr>
              <a:t>りゃあ</a:t>
            </a:r>
            <a:r>
              <a:rPr lang="ja-JP" altLang="en-US" sz="1400" dirty="0">
                <a:solidFill>
                  <a:srgbClr val="002060"/>
                </a:solidFill>
                <a:latin typeface="HG丸ｺﾞｼｯｸM-PRO" panose="020F0600000000000000" pitchFamily="50" charset="-128"/>
                <a:ea typeface="HG丸ｺﾞｼｯｸM-PRO" panose="020F0600000000000000" pitchFamily="50" charset="-128"/>
              </a:rPr>
              <a:t>良いんだ。もう、頭が回らないよ。</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1" name="雲形吹き出し 2">
            <a:extLst>
              <a:ext uri="{FF2B5EF4-FFF2-40B4-BE49-F238E27FC236}">
                <a16:creationId xmlns:a16="http://schemas.microsoft.com/office/drawing/2014/main" id="{2D04CFA5-9198-4E30-9B7F-600EACB793FE}"/>
              </a:ext>
            </a:extLst>
          </p:cNvPr>
          <p:cNvSpPr/>
          <p:nvPr/>
        </p:nvSpPr>
        <p:spPr>
          <a:xfrm>
            <a:off x="479376" y="1268760"/>
            <a:ext cx="216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HG丸ｺﾞｼｯｸM-PRO" panose="020F0600000000000000" pitchFamily="50" charset="-128"/>
                <a:ea typeface="HG丸ｺﾞｼｯｸM-PRO" panose="020F0600000000000000" pitchFamily="50" charset="-128"/>
              </a:rPr>
              <a:t>妻の寝顔は毎日見てるが笑顔は暫く見てない。起きている子供の顔もしばらく見てないなあ・・。</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8" name="雲形吹き出し 7"/>
          <p:cNvSpPr/>
          <p:nvPr/>
        </p:nvSpPr>
        <p:spPr>
          <a:xfrm>
            <a:off x="8796568" y="1124864"/>
            <a:ext cx="2988064" cy="1440040"/>
          </a:xfrm>
          <a:prstGeom prst="cloudCallout">
            <a:avLst>
              <a:gd name="adj1" fmla="val -67908"/>
              <a:gd name="adj2" fmla="val 81126"/>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雲形吹き出し 2">
            <a:extLst>
              <a:ext uri="{FF2B5EF4-FFF2-40B4-BE49-F238E27FC236}">
                <a16:creationId xmlns:a16="http://schemas.microsoft.com/office/drawing/2014/main" id="{7323F256-EBA0-451B-AA86-33032CEF3C7C}"/>
              </a:ext>
            </a:extLst>
          </p:cNvPr>
          <p:cNvSpPr/>
          <p:nvPr/>
        </p:nvSpPr>
        <p:spPr>
          <a:xfrm>
            <a:off x="9076443" y="1368257"/>
            <a:ext cx="2204133" cy="10526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ワークライフバランス</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働き方改革</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何それ</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この会社と私には、関係ないわ！</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3" name="雲形吹き出し 2">
            <a:extLst>
              <a:ext uri="{FF2B5EF4-FFF2-40B4-BE49-F238E27FC236}">
                <a16:creationId xmlns:a16="http://schemas.microsoft.com/office/drawing/2014/main" id="{9AC02C0A-E029-4049-A5B2-FCC0A568BE74}"/>
              </a:ext>
            </a:extLst>
          </p:cNvPr>
          <p:cNvSpPr/>
          <p:nvPr/>
        </p:nvSpPr>
        <p:spPr>
          <a:xfrm>
            <a:off x="9030487" y="5774257"/>
            <a:ext cx="2988056" cy="19788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nSpc>
                <a:spcPts val="1800"/>
              </a:lnSpc>
            </a:pPr>
            <a:r>
              <a:rPr lang="ja-JP" altLang="en-US" sz="1400" dirty="0">
                <a:solidFill>
                  <a:schemeClr val="tx1"/>
                </a:solidFill>
                <a:latin typeface="HG明朝E" panose="02020909000000000000" pitchFamily="17" charset="-128"/>
                <a:ea typeface="HG明朝E" panose="02020909000000000000" pitchFamily="17" charset="-128"/>
              </a:rPr>
              <a:t>≪指導者の方へ≫</a:t>
            </a:r>
            <a:endParaRPr lang="en-US" altLang="ja-JP" sz="1400" dirty="0">
              <a:solidFill>
                <a:schemeClr val="tx1"/>
              </a:solidFill>
              <a:latin typeface="HG明朝E" panose="02020909000000000000" pitchFamily="17" charset="-128"/>
              <a:ea typeface="HG明朝E" panose="02020909000000000000" pitchFamily="17" charset="-128"/>
            </a:endParaRPr>
          </a:p>
          <a:p>
            <a:pPr marL="285750" indent="-285750">
              <a:lnSpc>
                <a:spcPts val="1800"/>
              </a:lnSpc>
              <a:buFont typeface="Wingdings" panose="05000000000000000000" pitchFamily="2" charset="2"/>
              <a:buChar char="n"/>
            </a:pPr>
            <a:r>
              <a:rPr lang="ja-JP" altLang="en-US" sz="1400" dirty="0">
                <a:solidFill>
                  <a:schemeClr val="tx1"/>
                </a:solidFill>
                <a:latin typeface="HG明朝E" panose="02020909000000000000" pitchFamily="17" charset="-128"/>
                <a:ea typeface="HG明朝E" panose="02020909000000000000" pitchFamily="17" charset="-128"/>
              </a:rPr>
              <a:t>このシートからは、前シート同様に展開させます。</a:t>
            </a:r>
          </a:p>
        </p:txBody>
      </p:sp>
      <p:sp>
        <p:nvSpPr>
          <p:cNvPr id="14" name="正方形/長方形 13"/>
          <p:cNvSpPr/>
          <p:nvPr/>
        </p:nvSpPr>
        <p:spPr>
          <a:xfrm>
            <a:off x="191344" y="103236"/>
            <a:ext cx="11737304" cy="73347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雲形吹き出し 2">
            <a:extLst>
              <a:ext uri="{FF2B5EF4-FFF2-40B4-BE49-F238E27FC236}">
                <a16:creationId xmlns:a16="http://schemas.microsoft.com/office/drawing/2014/main" id="{A9BEECA3-89CE-4100-A7EF-33AA910ABF06}"/>
              </a:ext>
            </a:extLst>
          </p:cNvPr>
          <p:cNvSpPr/>
          <p:nvPr/>
        </p:nvSpPr>
        <p:spPr>
          <a:xfrm>
            <a:off x="8976328" y="5733257"/>
            <a:ext cx="3096374" cy="786189"/>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spcAft>
                <a:spcPts val="600"/>
              </a:spcAft>
            </a:pPr>
            <a:endParaRPr lang="en-US" altLang="ja-JP" sz="1600" dirty="0">
              <a:solidFill>
                <a:schemeClr val="tx1"/>
              </a:solidFill>
              <a:latin typeface="HG明朝E" panose="02020909000000000000" pitchFamily="17" charset="-128"/>
              <a:ea typeface="HG明朝E" panose="02020909000000000000" pitchFamily="17" charset="-128"/>
            </a:endParaRPr>
          </a:p>
        </p:txBody>
      </p:sp>
      <p:sp>
        <p:nvSpPr>
          <p:cNvPr id="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t>53</a:t>
            </a:r>
            <a:endParaRPr lang="ja-JP" altLang="en-US" sz="1200" b="1" dirty="0"/>
          </a:p>
        </p:txBody>
      </p:sp>
    </p:spTree>
    <p:extLst>
      <p:ext uri="{BB962C8B-B14F-4D97-AF65-F5344CB8AC3E}">
        <p14:creationId xmlns:p14="http://schemas.microsoft.com/office/powerpoint/2010/main" val="67643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EC5C448D-73DC-864A-84E4-65607E3E5566}"/>
              </a:ext>
            </a:extLst>
          </p:cNvPr>
          <p:cNvSpPr/>
          <p:nvPr/>
        </p:nvSpPr>
        <p:spPr>
          <a:xfrm>
            <a:off x="1824785" y="864436"/>
            <a:ext cx="8559281" cy="5260008"/>
          </a:xfrm>
          <a:prstGeom prst="roundRect">
            <a:avLst>
              <a:gd name="adj" fmla="val 4840"/>
            </a:avLst>
          </a:prstGeom>
          <a:solidFill>
            <a:srgbClr val="FFFDE8"/>
          </a:solidFill>
          <a:ln w="15875">
            <a:solidFill>
              <a:srgbClr val="00B0F0"/>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D8C3D328-31A6-8149-9009-805BF4F92B7B}"/>
              </a:ext>
            </a:extLst>
          </p:cNvPr>
          <p:cNvSpPr txBox="1"/>
          <p:nvPr/>
        </p:nvSpPr>
        <p:spPr>
          <a:xfrm>
            <a:off x="2377816" y="1480166"/>
            <a:ext cx="7461135" cy="3766398"/>
          </a:xfrm>
          <a:prstGeom prst="rect">
            <a:avLst/>
          </a:prstGeom>
        </p:spPr>
        <p:txBody>
          <a:bodyPr vert="horz" wrap="square" lIns="0" tIns="13825" rIns="0" bIns="0" rtlCol="0">
            <a:spAutoFit/>
          </a:bodyPr>
          <a:lstStyle/>
          <a:p>
            <a:pPr marL="1820964">
              <a:spcBef>
                <a:spcPts val="109"/>
              </a:spcBef>
            </a:pPr>
            <a:r>
              <a:rPr sz="3357" b="1" dirty="0">
                <a:solidFill>
                  <a:srgbClr val="231F20"/>
                </a:solidFill>
                <a:latin typeface="HGMaruGothicMPRO" panose="020F0600000000000000" pitchFamily="34" charset="-128"/>
                <a:ea typeface="HGMaruGothicMPRO" panose="020F0600000000000000" pitchFamily="34" charset="-128"/>
                <a:cs typeface="ShinMGoPro-Medium"/>
              </a:rPr>
              <a:t>仕事と生活の調和 !!</a:t>
            </a:r>
            <a:endParaRPr sz="3357" dirty="0">
              <a:latin typeface="HGMaruGothicMPRO" panose="020F0600000000000000" pitchFamily="34" charset="-128"/>
              <a:ea typeface="HGMaruGothicMPRO" panose="020F0600000000000000" pitchFamily="34" charset="-128"/>
              <a:cs typeface="ShinMGoPro-Medium"/>
            </a:endParaRPr>
          </a:p>
          <a:p>
            <a:pPr marL="11521" marR="12098" algn="just">
              <a:lnSpc>
                <a:spcPct val="118100"/>
              </a:lnSpc>
              <a:spcBef>
                <a:spcPts val="3224"/>
              </a:spcBef>
            </a:pPr>
            <a:r>
              <a:rPr sz="2223" b="1" dirty="0">
                <a:solidFill>
                  <a:srgbClr val="231F20"/>
                </a:solidFill>
                <a:latin typeface="HGMaruGothicMPRO" panose="020F0600000000000000" pitchFamily="34" charset="-128"/>
                <a:ea typeface="HGMaruGothicMPRO" panose="020F0600000000000000" pitchFamily="34" charset="-128"/>
                <a:cs typeface="ShinMGoPro-Medium"/>
              </a:rPr>
              <a:t>　</a:t>
            </a:r>
            <a:r>
              <a:rPr sz="2223" b="1" dirty="0">
                <a:solidFill>
                  <a:srgbClr val="00AEEF"/>
                </a:solidFill>
                <a:latin typeface="HGMaruGothicMPRO" panose="020F0600000000000000" pitchFamily="34" charset="-128"/>
                <a:ea typeface="HGMaruGothicMPRO" panose="020F0600000000000000" pitchFamily="34" charset="-128"/>
                <a:cs typeface="ShinMGoPro-Medium"/>
              </a:rPr>
              <a:t>｢仕事専念型｣であった時代には、ワーク・ライフ・バランスの実現を求める声はありませんでした。</a:t>
            </a:r>
            <a:endParaRPr sz="2223" dirty="0">
              <a:latin typeface="HGMaruGothicMPRO" panose="020F0600000000000000" pitchFamily="34" charset="-128"/>
              <a:ea typeface="HGMaruGothicMPRO" panose="020F0600000000000000" pitchFamily="34" charset="-128"/>
              <a:cs typeface="ShinMGoPro-Medium"/>
            </a:endParaRPr>
          </a:p>
          <a:p>
            <a:pPr marL="11521" marR="4609" algn="just">
              <a:lnSpc>
                <a:spcPct val="118100"/>
              </a:lnSpc>
            </a:pPr>
            <a:r>
              <a:rPr sz="2223" dirty="0">
                <a:solidFill>
                  <a:srgbClr val="231F20"/>
                </a:solidFill>
                <a:latin typeface="HGMaruGothicMPRO" panose="020F0600000000000000" pitchFamily="34" charset="-128"/>
                <a:ea typeface="HGMaruGothicMPRO" panose="020F0600000000000000" pitchFamily="34" charset="-128"/>
                <a:cs typeface="A-OTF Shin Maru Go Pro"/>
              </a:rPr>
              <a:t>　しかし、働く女性や共稼ぎ世帯の増加、働く人や、夫婦のあり方が変化し、仕事以外にも「やりたいこと、やらなければならない事がある」層がふえてきました。</a:t>
            </a:r>
            <a:endParaRPr sz="2223" dirty="0">
              <a:latin typeface="HGMaruGothicMPRO" panose="020F0600000000000000" pitchFamily="34" charset="-128"/>
              <a:ea typeface="HGMaruGothicMPRO" panose="020F0600000000000000" pitchFamily="34" charset="-128"/>
              <a:cs typeface="A-OTF Shin Maru Go Pro"/>
            </a:endParaRPr>
          </a:p>
          <a:p>
            <a:pPr marL="11521" marR="12098" algn="just">
              <a:lnSpc>
                <a:spcPct val="118100"/>
              </a:lnSpc>
            </a:pPr>
            <a:r>
              <a:rPr sz="2223" dirty="0">
                <a:solidFill>
                  <a:srgbClr val="231F20"/>
                </a:solidFill>
                <a:latin typeface="HGMaruGothicMPRO" panose="020F0600000000000000" pitchFamily="34" charset="-128"/>
                <a:ea typeface="HGMaruGothicMPRO" panose="020F0600000000000000" pitchFamily="34" charset="-128"/>
                <a:cs typeface="A-OTF Shin Maru Go Pro"/>
              </a:rPr>
              <a:t>　働く人も、企業も、より豊かな「仕事と生活の調和｣を目指す取り組みが近年の傾向です。</a:t>
            </a:r>
            <a:endParaRPr sz="2223" dirty="0">
              <a:latin typeface="HGMaruGothicMPRO" panose="020F0600000000000000" pitchFamily="34" charset="-128"/>
              <a:ea typeface="HGMaruGothicMPRO" panose="020F0600000000000000" pitchFamily="34" charset="-128"/>
              <a:cs typeface="A-OTF Shin Maru Go Pro"/>
            </a:endParaRPr>
          </a:p>
        </p:txBody>
      </p:sp>
      <p:sp>
        <p:nvSpPr>
          <p:cNvPr id="9" name="正方形/長方形 8"/>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317" y="73664"/>
            <a:ext cx="5263300" cy="461665"/>
          </a:xfrm>
          <a:prstGeom prst="rect">
            <a:avLst/>
          </a:prstGeom>
        </p:spPr>
        <p:txBody>
          <a:bodyPr wrap="none">
            <a:spAutoFit/>
          </a:bodyPr>
          <a:lstStyle/>
          <a:p>
            <a:pPr marL="11521" algn="ctr">
              <a:spcBef>
                <a:spcPts val="118"/>
              </a:spcBef>
            </a:pPr>
            <a:r>
              <a:rPr lang="ja-JP" altLang="en-US" sz="2400" b="1" dirty="0">
                <a:latin typeface="HGMaruGothicMPRO" panose="020F0600000000000000" pitchFamily="34" charset="-128"/>
                <a:ea typeface="HGMaruGothicMPRO" panose="020F0600000000000000" pitchFamily="34" charset="-128"/>
                <a:cs typeface="ShinMGoPro-DeBold"/>
              </a:rPr>
              <a:t>ワーク・ライフ・バランス（</a:t>
            </a:r>
            <a:r>
              <a:rPr lang="en-US" altLang="ja-JP" sz="2400" b="1" dirty="0">
                <a:latin typeface="HGMaruGothicMPRO" panose="020F0600000000000000" pitchFamily="34" charset="-128"/>
                <a:ea typeface="HGMaruGothicMPRO" panose="020F0600000000000000" pitchFamily="34" charset="-128"/>
                <a:cs typeface="ShinMGoPro-DeBold"/>
              </a:rPr>
              <a:t>WLB</a:t>
            </a:r>
            <a:r>
              <a:rPr lang="ja-JP" altLang="en-US" sz="2400" b="1" dirty="0">
                <a:latin typeface="HGMaruGothicMPRO" panose="020F0600000000000000" pitchFamily="34" charset="-128"/>
                <a:ea typeface="HGMaruGothicMPRO" panose="020F0600000000000000" pitchFamily="34" charset="-128"/>
                <a:cs typeface="ShinMGoPro-DeBold"/>
              </a:rPr>
              <a:t>）</a:t>
            </a:r>
            <a:endParaRPr lang="ja-JP" altLang="en-US" sz="2400" dirty="0">
              <a:latin typeface="HGMaruGothicMPRO" panose="020F0600000000000000" pitchFamily="34" charset="-128"/>
              <a:ea typeface="HGMaruGothicMPRO" panose="020F0600000000000000" pitchFamily="34" charset="-128"/>
              <a:cs typeface="ShinMGoPro-DeBold"/>
            </a:endParaRPr>
          </a:p>
        </p:txBody>
      </p:sp>
      <p:sp>
        <p:nvSpPr>
          <p:cNvPr id="6"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54</a:t>
            </a:r>
            <a:endParaRPr lang="ja-JP" altLang="en-US" sz="1200" b="1" dirty="0"/>
          </a:p>
        </p:txBody>
      </p:sp>
    </p:spTree>
    <p:extLst>
      <p:ext uri="{BB962C8B-B14F-4D97-AF65-F5344CB8AC3E}">
        <p14:creationId xmlns:p14="http://schemas.microsoft.com/office/powerpoint/2010/main" val="355295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4E9A88D3-AF20-E24A-B4DC-F6A99AE83220}"/>
              </a:ext>
            </a:extLst>
          </p:cNvPr>
          <p:cNvSpPr/>
          <p:nvPr/>
        </p:nvSpPr>
        <p:spPr>
          <a:xfrm>
            <a:off x="1824785" y="864436"/>
            <a:ext cx="8559281" cy="5260008"/>
          </a:xfrm>
          <a:prstGeom prst="roundRect">
            <a:avLst>
              <a:gd name="adj" fmla="val 4840"/>
            </a:avLst>
          </a:prstGeom>
          <a:solidFill>
            <a:srgbClr val="FFFDE8"/>
          </a:solidFill>
          <a:ln w="15875">
            <a:solidFill>
              <a:srgbClr val="00B0F0"/>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705D4112-DD93-274F-83C4-7FDD91A1463B}"/>
              </a:ext>
            </a:extLst>
          </p:cNvPr>
          <p:cNvSpPr txBox="1"/>
          <p:nvPr/>
        </p:nvSpPr>
        <p:spPr>
          <a:xfrm>
            <a:off x="2377815" y="1387677"/>
            <a:ext cx="7672420" cy="4392251"/>
          </a:xfrm>
          <a:prstGeom prst="rect">
            <a:avLst/>
          </a:prstGeom>
        </p:spPr>
        <p:txBody>
          <a:bodyPr vert="horz" wrap="square" lIns="0" tIns="10945" rIns="0" bIns="0" rtlCol="0">
            <a:spAutoFit/>
          </a:bodyPr>
          <a:lstStyle/>
          <a:p>
            <a:pPr marL="654418">
              <a:spcBef>
                <a:spcPts val="86"/>
              </a:spcBef>
            </a:pPr>
            <a:r>
              <a:rPr sz="3039" b="1" dirty="0">
                <a:solidFill>
                  <a:srgbClr val="231F20"/>
                </a:solidFill>
                <a:latin typeface="HGMaruGothicMPRO" panose="020F0600000000000000" pitchFamily="34" charset="-128"/>
                <a:ea typeface="HGMaruGothicMPRO" panose="020F0600000000000000" pitchFamily="34" charset="-128"/>
                <a:cs typeface="ShinMGoPro-Medium"/>
              </a:rPr>
              <a:t>いい仕事しよう !! いい人生しよう !!</a:t>
            </a:r>
            <a:endParaRPr sz="3039" dirty="0">
              <a:latin typeface="HGMaruGothicMPRO" panose="020F0600000000000000" pitchFamily="34" charset="-128"/>
              <a:ea typeface="HGMaruGothicMPRO" panose="020F0600000000000000" pitchFamily="34" charset="-128"/>
              <a:cs typeface="ShinMGoPro-Medium"/>
            </a:endParaRPr>
          </a:p>
          <a:p>
            <a:pPr marL="2378601">
              <a:spcBef>
                <a:spcPts val="68"/>
              </a:spcBef>
            </a:pPr>
            <a:r>
              <a:rPr sz="2132" dirty="0">
                <a:solidFill>
                  <a:srgbClr val="231F20"/>
                </a:solidFill>
                <a:latin typeface="HGMaruGothicMPRO" panose="020F0600000000000000" pitchFamily="34" charset="-128"/>
                <a:ea typeface="HGMaruGothicMPRO" panose="020F0600000000000000" pitchFamily="34" charset="-128"/>
                <a:cs typeface="A-OTF Shin Maru Go Pro"/>
              </a:rPr>
              <a:t>（仕事と生活の調和）</a:t>
            </a:r>
            <a:endParaRPr sz="2132" dirty="0">
              <a:latin typeface="HGMaruGothicMPRO" panose="020F0600000000000000" pitchFamily="34" charset="-128"/>
              <a:ea typeface="HGMaruGothicMPRO" panose="020F0600000000000000" pitchFamily="34" charset="-128"/>
              <a:cs typeface="A-OTF Shin Maru Go Pro"/>
            </a:endParaRPr>
          </a:p>
          <a:p>
            <a:pPr marL="11521" marR="142290" algn="just">
              <a:lnSpc>
                <a:spcPts val="2812"/>
              </a:lnSpc>
              <a:spcBef>
                <a:spcPts val="1837"/>
              </a:spcBef>
            </a:pPr>
            <a:r>
              <a:rPr sz="2359" dirty="0">
                <a:solidFill>
                  <a:srgbClr val="231F20"/>
                </a:solidFill>
                <a:latin typeface="HGMaruGothicMPRO" panose="020F0600000000000000" pitchFamily="34" charset="-128"/>
                <a:ea typeface="HGMaruGothicMPRO" panose="020F0600000000000000" pitchFamily="34" charset="-128"/>
                <a:cs typeface="A-OTF Shin Maru Go Pro"/>
              </a:rPr>
              <a:t>　</a:t>
            </a:r>
            <a:r>
              <a:rPr sz="2359" b="1" dirty="0">
                <a:solidFill>
                  <a:srgbClr val="00AEEF"/>
                </a:solidFill>
                <a:latin typeface="HGMaruGothicMPRO" panose="020F0600000000000000" pitchFamily="34" charset="-128"/>
                <a:ea typeface="HGMaruGothicMPRO" panose="020F0600000000000000" pitchFamily="34" charset="-128"/>
                <a:cs typeface="ShinMGoPro-Medium"/>
              </a:rPr>
              <a:t>仕事と生活の軸足の置き方は、働く人によって、またライフステージ（青年期･子育て中･中高年期）によって違います。</a:t>
            </a:r>
            <a:endParaRPr sz="2359" dirty="0">
              <a:latin typeface="HGMaruGothicMPRO" panose="020F0600000000000000" pitchFamily="34" charset="-128"/>
              <a:ea typeface="HGMaruGothicMPRO" panose="020F0600000000000000" pitchFamily="34" charset="-128"/>
              <a:cs typeface="ShinMGoPro-Medium"/>
            </a:endParaRPr>
          </a:p>
          <a:p>
            <a:pPr marL="11521">
              <a:lnSpc>
                <a:spcPts val="2708"/>
              </a:lnSpc>
            </a:pPr>
            <a:r>
              <a:rPr sz="2359" dirty="0">
                <a:solidFill>
                  <a:srgbClr val="231F20"/>
                </a:solidFill>
                <a:latin typeface="HGMaruGothicMPRO" panose="020F0600000000000000" pitchFamily="34" charset="-128"/>
                <a:ea typeface="HGMaruGothicMPRO" panose="020F0600000000000000" pitchFamily="34" charset="-128"/>
                <a:cs typeface="A-OTF Shin Maru Go Pro"/>
              </a:rPr>
              <a:t>　個々人にとって望ましいワーク・ライフ・バランス</a:t>
            </a:r>
            <a:endParaRPr sz="2359" dirty="0">
              <a:latin typeface="HGMaruGothicMPRO" panose="020F0600000000000000" pitchFamily="34" charset="-128"/>
              <a:ea typeface="HGMaruGothicMPRO" panose="020F0600000000000000" pitchFamily="34" charset="-128"/>
              <a:cs typeface="A-OTF Shin Maru Go Pro"/>
            </a:endParaRPr>
          </a:p>
          <a:p>
            <a:pPr marL="11521">
              <a:lnSpc>
                <a:spcPts val="2812"/>
              </a:lnSpc>
            </a:pPr>
            <a:r>
              <a:rPr sz="2359" dirty="0">
                <a:solidFill>
                  <a:srgbClr val="231F20"/>
                </a:solidFill>
                <a:latin typeface="HGMaruGothicMPRO" panose="020F0600000000000000" pitchFamily="34" charset="-128"/>
                <a:ea typeface="HGMaruGothicMPRO" panose="020F0600000000000000" pitchFamily="34" charset="-128"/>
                <a:cs typeface="A-OTF Shin Maru Go Pro"/>
              </a:rPr>
              <a:t>のあり方は多様です。</a:t>
            </a:r>
            <a:endParaRPr sz="2359" dirty="0">
              <a:latin typeface="HGMaruGothicMPRO" panose="020F0600000000000000" pitchFamily="34" charset="-128"/>
              <a:ea typeface="HGMaruGothicMPRO" panose="020F0600000000000000" pitchFamily="34" charset="-128"/>
              <a:cs typeface="A-OTF Shin Maru Go Pro"/>
            </a:endParaRPr>
          </a:p>
          <a:p>
            <a:pPr marL="11521" marR="4609">
              <a:lnSpc>
                <a:spcPts val="2812"/>
              </a:lnSpc>
              <a:spcBef>
                <a:spcPts val="100"/>
              </a:spcBef>
            </a:pPr>
            <a:r>
              <a:rPr sz="2359" dirty="0">
                <a:solidFill>
                  <a:srgbClr val="231F20"/>
                </a:solidFill>
                <a:latin typeface="HGMaruGothicMPRO" panose="020F0600000000000000" pitchFamily="34" charset="-128"/>
                <a:ea typeface="HGMaruGothicMPRO" panose="020F0600000000000000" pitchFamily="34" charset="-128"/>
                <a:cs typeface="A-OTF Shin Maru Go Pro"/>
              </a:rPr>
              <a:t>　「ライフ」の内容も、家庭生活だけでなく、地域活動</a:t>
            </a:r>
            <a:r>
              <a:rPr lang="ja-JP" altLang="en-US" sz="2359" dirty="0">
                <a:solidFill>
                  <a:srgbClr val="231F20"/>
                </a:solidFill>
                <a:latin typeface="HGMaruGothicMPRO" panose="020F0600000000000000" pitchFamily="34" charset="-128"/>
                <a:ea typeface="HGMaruGothicMPRO" panose="020F0600000000000000" pitchFamily="34" charset="-128"/>
                <a:cs typeface="A-OTF Shin Maru Go Pro"/>
              </a:rPr>
              <a:t>、</a:t>
            </a:r>
            <a:r>
              <a:rPr sz="2359" dirty="0">
                <a:solidFill>
                  <a:srgbClr val="231F20"/>
                </a:solidFill>
                <a:latin typeface="HGMaruGothicMPRO" panose="020F0600000000000000" pitchFamily="34" charset="-128"/>
                <a:ea typeface="HGMaruGothicMPRO" panose="020F0600000000000000" pitchFamily="34" charset="-128"/>
                <a:cs typeface="A-OTF Shin Maru Go Pro"/>
              </a:rPr>
              <a:t>学習、ボランティア、趣味、などさまざまなものがあります。</a:t>
            </a:r>
            <a:endParaRPr sz="2359" dirty="0">
              <a:latin typeface="HGMaruGothicMPRO" panose="020F0600000000000000" pitchFamily="34" charset="-128"/>
              <a:ea typeface="HGMaruGothicMPRO" panose="020F0600000000000000" pitchFamily="34" charset="-128"/>
              <a:cs typeface="A-OTF Shin Maru Go Pro"/>
            </a:endParaRPr>
          </a:p>
          <a:p>
            <a:pPr marR="142290" algn="ctr">
              <a:spcBef>
                <a:spcPts val="1052"/>
              </a:spcBef>
            </a:pPr>
            <a:r>
              <a:rPr sz="2132" dirty="0">
                <a:solidFill>
                  <a:srgbClr val="231F20"/>
                </a:solidFill>
                <a:latin typeface="HGMaruGothicMPRO" panose="020F0600000000000000" pitchFamily="34" charset="-128"/>
                <a:ea typeface="HGMaruGothicMPRO" panose="020F0600000000000000" pitchFamily="34" charset="-128"/>
                <a:cs typeface="A-OTF Shin Maru Go Pro"/>
              </a:rPr>
              <a:t>〈柔軟な働き方、多様な働き方のバリエーションが必要〉</a:t>
            </a:r>
            <a:endParaRPr sz="2132" dirty="0">
              <a:latin typeface="HGMaruGothicMPRO" panose="020F0600000000000000" pitchFamily="34" charset="-128"/>
              <a:ea typeface="HGMaruGothicMPRO" panose="020F0600000000000000" pitchFamily="34" charset="-128"/>
              <a:cs typeface="A-OTF Shin Maru Go Pro"/>
            </a:endParaRPr>
          </a:p>
        </p:txBody>
      </p:sp>
      <p:sp>
        <p:nvSpPr>
          <p:cNvPr id="9" name="正方形/長方形 8"/>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72339"/>
            <a:ext cx="5263300" cy="461665"/>
          </a:xfrm>
          <a:prstGeom prst="rect">
            <a:avLst/>
          </a:prstGeom>
        </p:spPr>
        <p:txBody>
          <a:bodyPr wrap="none">
            <a:spAutoFit/>
          </a:bodyPr>
          <a:lstStyle/>
          <a:p>
            <a:pPr marL="11521" algn="ctr">
              <a:spcBef>
                <a:spcPts val="118"/>
              </a:spcBef>
            </a:pPr>
            <a:r>
              <a:rPr lang="ja-JP" altLang="en-US" sz="2400" b="1" dirty="0">
                <a:latin typeface="HGMaruGothicMPRO" panose="020F0600000000000000" pitchFamily="34" charset="-128"/>
                <a:ea typeface="HGMaruGothicMPRO" panose="020F0600000000000000" pitchFamily="34" charset="-128"/>
                <a:cs typeface="ShinMGoPro-DeBold"/>
              </a:rPr>
              <a:t>ワーク・ライフ・バランス（</a:t>
            </a:r>
            <a:r>
              <a:rPr lang="en-US" altLang="ja-JP" sz="2400" b="1" dirty="0">
                <a:latin typeface="HGMaruGothicMPRO" panose="020F0600000000000000" pitchFamily="34" charset="-128"/>
                <a:ea typeface="HGMaruGothicMPRO" panose="020F0600000000000000" pitchFamily="34" charset="-128"/>
                <a:cs typeface="ShinMGoPro-DeBold"/>
              </a:rPr>
              <a:t>WLB</a:t>
            </a:r>
            <a:r>
              <a:rPr lang="ja-JP" altLang="en-US" sz="2400" b="1" dirty="0">
                <a:latin typeface="HGMaruGothicMPRO" panose="020F0600000000000000" pitchFamily="34" charset="-128"/>
                <a:ea typeface="HGMaruGothicMPRO" panose="020F0600000000000000" pitchFamily="34" charset="-128"/>
                <a:cs typeface="ShinMGoPro-DeBold"/>
              </a:rPr>
              <a:t>）</a:t>
            </a:r>
            <a:endParaRPr lang="ja-JP" altLang="en-US" sz="2400" dirty="0">
              <a:latin typeface="HGMaruGothicMPRO" panose="020F0600000000000000" pitchFamily="34" charset="-128"/>
              <a:ea typeface="HGMaruGothicMPRO" panose="020F0600000000000000" pitchFamily="34" charset="-128"/>
              <a:cs typeface="ShinMGoPro-DeBold"/>
            </a:endParaRPr>
          </a:p>
        </p:txBody>
      </p:sp>
      <p:sp>
        <p:nvSpPr>
          <p:cNvPr id="6"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55</a:t>
            </a:r>
            <a:endParaRPr lang="ja-JP" altLang="en-US" sz="1200" b="1" dirty="0"/>
          </a:p>
        </p:txBody>
      </p:sp>
    </p:spTree>
    <p:extLst>
      <p:ext uri="{BB962C8B-B14F-4D97-AF65-F5344CB8AC3E}">
        <p14:creationId xmlns:p14="http://schemas.microsoft.com/office/powerpoint/2010/main" val="177669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01">
            <a:extLst>
              <a:ext uri="{FF2B5EF4-FFF2-40B4-BE49-F238E27FC236}">
                <a16:creationId xmlns:a16="http://schemas.microsoft.com/office/drawing/2014/main" id="{4DD9F139-864F-884A-93E3-D4272702B90D}"/>
              </a:ext>
            </a:extLst>
          </p:cNvPr>
          <p:cNvSpPr/>
          <p:nvPr/>
        </p:nvSpPr>
        <p:spPr>
          <a:xfrm>
            <a:off x="1559496" y="1068871"/>
            <a:ext cx="9001000" cy="5268220"/>
          </a:xfrm>
          <a:prstGeom prst="rect">
            <a:avLst/>
          </a:prstGeom>
          <a:solidFill>
            <a:srgbClr val="EAF6FD"/>
          </a:solidFill>
          <a:ln w="15875">
            <a:solidFill>
              <a:srgbClr val="00B0F0"/>
            </a:solidFill>
          </a:ln>
        </p:spPr>
        <p:txBody>
          <a:bodyPr wrap="square" lIns="0" tIns="0" rIns="0" bIns="0" rtlCol="0"/>
          <a:lstStyle/>
          <a:p>
            <a:endParaRPr sz="1633">
              <a:solidFill>
                <a:srgbClr val="00AEF0"/>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59DB1BC9-265D-BC4B-996A-31B2DBA9EF72}"/>
              </a:ext>
            </a:extLst>
          </p:cNvPr>
          <p:cNvSpPr txBox="1"/>
          <p:nvPr/>
        </p:nvSpPr>
        <p:spPr>
          <a:xfrm>
            <a:off x="1822589" y="1068871"/>
            <a:ext cx="8593891" cy="5200693"/>
          </a:xfrm>
          <a:prstGeom prst="rect">
            <a:avLst/>
          </a:prstGeom>
        </p:spPr>
        <p:txBody>
          <a:bodyPr vert="horz" wrap="square" lIns="0" tIns="141135" rIns="0" bIns="0" rtlCol="0">
            <a:spAutoFit/>
          </a:bodyPr>
          <a:lstStyle/>
          <a:p>
            <a:pPr marL="11521">
              <a:lnSpc>
                <a:spcPts val="2359"/>
              </a:lnSpc>
              <a:spcBef>
                <a:spcPts val="2722"/>
              </a:spcBef>
            </a:pPr>
            <a:r>
              <a:rPr sz="2540" dirty="0">
                <a:solidFill>
                  <a:srgbClr val="231F20"/>
                </a:solidFill>
                <a:latin typeface="HGMaruGothicMPRO" panose="020F0600000000000000" pitchFamily="34" charset="-128"/>
                <a:ea typeface="HGMaruGothicMPRO" panose="020F0600000000000000" pitchFamily="34" charset="-128"/>
                <a:cs typeface="A-OTF Shin Maru Go Pro"/>
              </a:rPr>
              <a:t>1）</a:t>
            </a:r>
            <a:r>
              <a:rPr lang="en-US" altLang="ja-JP" sz="2540" dirty="0">
                <a:solidFill>
                  <a:srgbClr val="231F20"/>
                </a:solidFill>
                <a:latin typeface="HGMaruGothicMPRO" panose="020F0600000000000000" pitchFamily="34" charset="-128"/>
                <a:ea typeface="HGMaruGothicMPRO" panose="020F0600000000000000" pitchFamily="34" charset="-128"/>
                <a:cs typeface="A-OTF Shin Maru Go Pro"/>
              </a:rPr>
              <a:t> </a:t>
            </a:r>
            <a:r>
              <a:rPr sz="2540" dirty="0">
                <a:solidFill>
                  <a:srgbClr val="231F20"/>
                </a:solidFill>
                <a:latin typeface="HGMaruGothicMPRO" panose="020F0600000000000000" pitchFamily="34" charset="-128"/>
                <a:ea typeface="HGMaruGothicMPRO" panose="020F0600000000000000" pitchFamily="34" charset="-128"/>
                <a:cs typeface="A-OTF Shin Maru Go Pro"/>
              </a:rPr>
              <a:t>産前休業</a:t>
            </a:r>
            <a:r>
              <a:rPr sz="1996" dirty="0">
                <a:solidFill>
                  <a:srgbClr val="231F20"/>
                </a:solidFill>
                <a:latin typeface="HGMaruGothicMPRO" panose="020F0600000000000000" pitchFamily="34" charset="-128"/>
                <a:ea typeface="HGMaruGothicMPRO" panose="020F0600000000000000" pitchFamily="34" charset="-128"/>
                <a:cs typeface="A-OTF Shin Maru Go Pro"/>
              </a:rPr>
              <a:t>（出産前6週間）</a:t>
            </a:r>
            <a:r>
              <a:rPr sz="1996" dirty="0">
                <a:solidFill>
                  <a:srgbClr val="00AEEF"/>
                </a:solidFill>
                <a:latin typeface="HGMaruGothicMPRO" panose="020F0600000000000000" pitchFamily="34" charset="-128"/>
                <a:ea typeface="HGMaruGothicMPRO" panose="020F0600000000000000" pitchFamily="34" charset="-128"/>
                <a:cs typeface="A-OTF Shin Maru Go Pro"/>
              </a:rPr>
              <a:t>＊労働基準法第65条第1項</a:t>
            </a:r>
            <a:endParaRPr lang="en-US" sz="1996" dirty="0">
              <a:latin typeface="HGMaruGothicMPRO" panose="020F0600000000000000" pitchFamily="34" charset="-128"/>
              <a:ea typeface="HGMaruGothicMPRO" panose="020F0600000000000000" pitchFamily="34" charset="-128"/>
              <a:cs typeface="A-OTF Shin Maru Go Pro"/>
            </a:endParaRPr>
          </a:p>
          <a:p>
            <a:pPr marL="11521">
              <a:lnSpc>
                <a:spcPts val="2359"/>
              </a:lnSpc>
              <a:spcBef>
                <a:spcPts val="3084"/>
              </a:spcBef>
            </a:pPr>
            <a:r>
              <a:rPr sz="2540" dirty="0">
                <a:solidFill>
                  <a:srgbClr val="231F20"/>
                </a:solidFill>
                <a:latin typeface="HGMaruGothicMPRO" panose="020F0600000000000000" pitchFamily="34" charset="-128"/>
                <a:ea typeface="HGMaruGothicMPRO" panose="020F0600000000000000" pitchFamily="34" charset="-128"/>
                <a:cs typeface="A-OTF Shin Maru Go Pro"/>
              </a:rPr>
              <a:t>2）</a:t>
            </a:r>
            <a:r>
              <a:rPr lang="en-US" altLang="ja-JP" sz="2540" dirty="0">
                <a:solidFill>
                  <a:srgbClr val="231F20"/>
                </a:solidFill>
                <a:latin typeface="HGMaruGothicMPRO" panose="020F0600000000000000" pitchFamily="34" charset="-128"/>
                <a:ea typeface="HGMaruGothicMPRO" panose="020F0600000000000000" pitchFamily="34" charset="-128"/>
                <a:cs typeface="A-OTF Shin Maru Go Pro"/>
              </a:rPr>
              <a:t> </a:t>
            </a:r>
            <a:r>
              <a:rPr sz="2540" dirty="0" err="1">
                <a:solidFill>
                  <a:srgbClr val="231F20"/>
                </a:solidFill>
                <a:latin typeface="HGMaruGothicMPRO" panose="020F0600000000000000" pitchFamily="34" charset="-128"/>
                <a:ea typeface="HGMaruGothicMPRO" panose="020F0600000000000000" pitchFamily="34" charset="-128"/>
                <a:cs typeface="A-OTF Shin Maru Go Pro"/>
              </a:rPr>
              <a:t>軽易業務転換</a:t>
            </a:r>
            <a:r>
              <a:rPr sz="1996" dirty="0" err="1">
                <a:solidFill>
                  <a:srgbClr val="231F20"/>
                </a:solidFill>
                <a:latin typeface="HGMaruGothicMPRO" panose="020F0600000000000000" pitchFamily="34" charset="-128"/>
                <a:ea typeface="HGMaruGothicMPRO" panose="020F0600000000000000" pitchFamily="34" charset="-128"/>
                <a:cs typeface="A-OTF Shin Maru Go Pro"/>
              </a:rPr>
              <a:t>（妊婦対象</a:t>
            </a:r>
            <a:r>
              <a:rPr sz="1996" dirty="0">
                <a:solidFill>
                  <a:srgbClr val="231F20"/>
                </a:solidFill>
                <a:latin typeface="HGMaruGothicMPRO" panose="020F0600000000000000" pitchFamily="34" charset="-128"/>
                <a:ea typeface="HGMaruGothicMPRO" panose="020F0600000000000000" pitchFamily="34" charset="-128"/>
                <a:cs typeface="A-OTF Shin Maru Go Pro"/>
              </a:rPr>
              <a:t>）</a:t>
            </a:r>
            <a:r>
              <a:rPr sz="1996" dirty="0">
                <a:solidFill>
                  <a:srgbClr val="00AEEF"/>
                </a:solidFill>
                <a:latin typeface="HGMaruGothicMPRO" panose="020F0600000000000000" pitchFamily="34" charset="-128"/>
                <a:ea typeface="HGMaruGothicMPRO" panose="020F0600000000000000" pitchFamily="34" charset="-128"/>
                <a:cs typeface="A-OTF Shin Maru Go Pro"/>
              </a:rPr>
              <a:t>＊労働基準法第65条第3項</a:t>
            </a:r>
            <a:endParaRPr sz="1996" dirty="0">
              <a:latin typeface="HGMaruGothicMPRO" panose="020F0600000000000000" pitchFamily="34" charset="-128"/>
              <a:ea typeface="HGMaruGothicMPRO" panose="020F0600000000000000" pitchFamily="34" charset="-128"/>
              <a:cs typeface="A-OTF Shin Maru Go Pro"/>
            </a:endParaRPr>
          </a:p>
          <a:p>
            <a:pPr marL="11521">
              <a:lnSpc>
                <a:spcPts val="2359"/>
              </a:lnSpc>
              <a:spcBef>
                <a:spcPts val="3084"/>
              </a:spcBef>
            </a:pPr>
            <a:r>
              <a:rPr sz="2540" dirty="0">
                <a:solidFill>
                  <a:srgbClr val="231F20"/>
                </a:solidFill>
                <a:latin typeface="HGMaruGothicMPRO" panose="020F0600000000000000" pitchFamily="34" charset="-128"/>
                <a:ea typeface="HGMaruGothicMPRO" panose="020F0600000000000000" pitchFamily="34" charset="-128"/>
                <a:cs typeface="A-OTF Shin Maru Go Pro"/>
              </a:rPr>
              <a:t>3）</a:t>
            </a:r>
            <a:r>
              <a:rPr lang="en-US" altLang="ja-JP" sz="2540" dirty="0">
                <a:solidFill>
                  <a:srgbClr val="231F20"/>
                </a:solidFill>
                <a:latin typeface="HGMaruGothicMPRO" panose="020F0600000000000000" pitchFamily="34" charset="-128"/>
                <a:ea typeface="HGMaruGothicMPRO" panose="020F0600000000000000" pitchFamily="34" charset="-128"/>
                <a:cs typeface="A-OTF Shin Maru Go Pro"/>
              </a:rPr>
              <a:t> </a:t>
            </a:r>
            <a:r>
              <a:rPr sz="2540" dirty="0">
                <a:solidFill>
                  <a:srgbClr val="231F20"/>
                </a:solidFill>
                <a:latin typeface="HGMaruGothicMPRO" panose="020F0600000000000000" pitchFamily="34" charset="-128"/>
                <a:ea typeface="HGMaruGothicMPRO" panose="020F0600000000000000" pitchFamily="34" charset="-128"/>
                <a:cs typeface="A-OTF Shin Maru Go Pro"/>
              </a:rPr>
              <a:t>産後休業</a:t>
            </a:r>
            <a:r>
              <a:rPr sz="1996" dirty="0">
                <a:solidFill>
                  <a:srgbClr val="231F20"/>
                </a:solidFill>
                <a:latin typeface="HGMaruGothicMPRO" panose="020F0600000000000000" pitchFamily="34" charset="-128"/>
                <a:ea typeface="HGMaruGothicMPRO" panose="020F0600000000000000" pitchFamily="34" charset="-128"/>
                <a:cs typeface="A-OTF Shin Maru Go Pro"/>
              </a:rPr>
              <a:t>（原則産後8週間）</a:t>
            </a:r>
            <a:r>
              <a:rPr sz="1996" dirty="0">
                <a:solidFill>
                  <a:srgbClr val="00AEEF"/>
                </a:solidFill>
                <a:latin typeface="HGMaruGothicMPRO" panose="020F0600000000000000" pitchFamily="34" charset="-128"/>
                <a:ea typeface="HGMaruGothicMPRO" panose="020F0600000000000000" pitchFamily="34" charset="-128"/>
                <a:cs typeface="A-OTF Shin Maru Go Pro"/>
              </a:rPr>
              <a:t>＊労働基準法第65条第2項</a:t>
            </a:r>
            <a:endParaRPr sz="1134" dirty="0">
              <a:latin typeface="HGMaruGothicMPRO" panose="020F0600000000000000" pitchFamily="34" charset="-128"/>
              <a:ea typeface="HGMaruGothicMPRO" panose="020F0600000000000000" pitchFamily="34" charset="-128"/>
              <a:cs typeface="A-OTF Shin Maru Go Pro"/>
            </a:endParaRPr>
          </a:p>
          <a:p>
            <a:pPr marL="11521">
              <a:spcBef>
                <a:spcPts val="2400"/>
              </a:spcBef>
            </a:pPr>
            <a:r>
              <a:rPr sz="2540" dirty="0">
                <a:solidFill>
                  <a:srgbClr val="231F20"/>
                </a:solidFill>
                <a:latin typeface="HGMaruGothicMPRO" panose="020F0600000000000000" pitchFamily="34" charset="-128"/>
                <a:ea typeface="HGMaruGothicMPRO" panose="020F0600000000000000" pitchFamily="34" charset="-128"/>
                <a:cs typeface="A-OTF Shin Maru Go Pro"/>
              </a:rPr>
              <a:t>4）</a:t>
            </a:r>
            <a:r>
              <a:rPr lang="en-US" altLang="ja-JP" sz="254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2540" dirty="0">
                <a:solidFill>
                  <a:srgbClr val="231F20"/>
                </a:solidFill>
                <a:latin typeface="HGMaruGothicMPRO" panose="020F0600000000000000" pitchFamily="34" charset="-128"/>
                <a:ea typeface="HGMaruGothicMPRO" panose="020F0600000000000000" pitchFamily="34" charset="-128"/>
                <a:cs typeface="A-OTF Shin Maru Go Pro"/>
              </a:rPr>
              <a:t>介護休業</a:t>
            </a:r>
            <a:r>
              <a:rPr sz="1542"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542" dirty="0">
                <a:solidFill>
                  <a:srgbClr val="231F20"/>
                </a:solidFill>
                <a:latin typeface="HGMaruGothicMPRO" panose="020F0600000000000000" pitchFamily="34" charset="-128"/>
                <a:ea typeface="HGMaruGothicMPRO" panose="020F0600000000000000" pitchFamily="34" charset="-128"/>
                <a:cs typeface="A-OTF Shin Maru Go Pro"/>
              </a:rPr>
              <a:t>対象家族１人につき通算</a:t>
            </a:r>
            <a:r>
              <a:rPr lang="en-US" altLang="ja-JP" sz="1542" dirty="0">
                <a:solidFill>
                  <a:srgbClr val="231F20"/>
                </a:solidFill>
                <a:latin typeface="HGMaruGothicMPRO" panose="020F0600000000000000" pitchFamily="34" charset="-128"/>
                <a:ea typeface="HGMaruGothicMPRO" panose="020F0600000000000000" pitchFamily="34" charset="-128"/>
                <a:cs typeface="A-OTF Shin Maru Go Pro"/>
              </a:rPr>
              <a:t>93</a:t>
            </a:r>
            <a:r>
              <a:rPr lang="ja-JP" altLang="en-US" sz="1542" dirty="0">
                <a:solidFill>
                  <a:srgbClr val="231F20"/>
                </a:solidFill>
                <a:latin typeface="HGMaruGothicMPRO" panose="020F0600000000000000" pitchFamily="34" charset="-128"/>
                <a:ea typeface="HGMaruGothicMPRO" panose="020F0600000000000000" pitchFamily="34" charset="-128"/>
                <a:cs typeface="A-OTF Shin Maru Go Pro"/>
              </a:rPr>
              <a:t>日まで、上限３回</a:t>
            </a:r>
            <a:r>
              <a:rPr sz="1542"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sz="1542"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algn="r"/>
            <a:r>
              <a:rPr sz="1996" dirty="0">
                <a:solidFill>
                  <a:srgbClr val="00AEEF"/>
                </a:solidFill>
                <a:latin typeface="HGMaruGothicMPRO" panose="020F0600000000000000" pitchFamily="34" charset="-128"/>
                <a:ea typeface="HGMaruGothicMPRO" panose="020F0600000000000000" pitchFamily="34" charset="-128"/>
                <a:cs typeface="A-OTF Shin Maru Go Pro"/>
              </a:rPr>
              <a:t>＊</a:t>
            </a:r>
            <a:r>
              <a:rPr lang="ja-JP" altLang="en-US" sz="1996" dirty="0">
                <a:solidFill>
                  <a:srgbClr val="00AEEF"/>
                </a:solidFill>
                <a:latin typeface="HGMaruGothicMPRO" panose="020F0600000000000000" pitchFamily="34" charset="-128"/>
                <a:ea typeface="HGMaruGothicMPRO" panose="020F0600000000000000" pitchFamily="34" charset="-128"/>
                <a:cs typeface="A-OTF Shin Maru Go Pro"/>
              </a:rPr>
              <a:t>育児・介護休業法第</a:t>
            </a:r>
            <a:r>
              <a:rPr lang="en-US" altLang="ja-JP" sz="1996" dirty="0">
                <a:solidFill>
                  <a:srgbClr val="00AEEF"/>
                </a:solidFill>
                <a:latin typeface="HGMaruGothicMPRO" panose="020F0600000000000000" pitchFamily="34" charset="-128"/>
                <a:ea typeface="HGMaruGothicMPRO" panose="020F0600000000000000" pitchFamily="34" charset="-128"/>
                <a:cs typeface="A-OTF Shin Maru Go Pro"/>
              </a:rPr>
              <a:t>11</a:t>
            </a:r>
            <a:r>
              <a:rPr lang="ja-JP" altLang="en-US" sz="1996" dirty="0">
                <a:solidFill>
                  <a:srgbClr val="00AEEF"/>
                </a:solidFill>
                <a:latin typeface="HGMaruGothicMPRO" panose="020F0600000000000000" pitchFamily="34" charset="-128"/>
                <a:ea typeface="HGMaruGothicMPRO" panose="020F0600000000000000" pitchFamily="34" charset="-128"/>
                <a:cs typeface="A-OTF Shin Maru Go Pro"/>
              </a:rPr>
              <a:t>条</a:t>
            </a:r>
            <a:endParaRPr sz="1996" dirty="0">
              <a:latin typeface="HGMaruGothicMPRO" panose="020F0600000000000000" pitchFamily="34" charset="-128"/>
              <a:ea typeface="HGMaruGothicMPRO" panose="020F0600000000000000" pitchFamily="34" charset="-128"/>
              <a:cs typeface="A-OTF Shin Maru Go Pro"/>
            </a:endParaRPr>
          </a:p>
          <a:p>
            <a:pPr marL="11521">
              <a:lnSpc>
                <a:spcPts val="2359"/>
              </a:lnSpc>
              <a:spcBef>
                <a:spcPts val="3084"/>
              </a:spcBef>
            </a:pPr>
            <a:r>
              <a:rPr sz="2540" dirty="0">
                <a:solidFill>
                  <a:srgbClr val="231F20"/>
                </a:solidFill>
                <a:latin typeface="HGMaruGothicMPRO" panose="020F0600000000000000" pitchFamily="34" charset="-128"/>
                <a:ea typeface="HGMaruGothicMPRO" panose="020F0600000000000000" pitchFamily="34" charset="-128"/>
                <a:cs typeface="A-OTF Shin Maru Go Pro"/>
              </a:rPr>
              <a:t>5）</a:t>
            </a:r>
            <a:r>
              <a:rPr lang="en-US" altLang="ja-JP" sz="254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2540" dirty="0">
                <a:solidFill>
                  <a:srgbClr val="231F20"/>
                </a:solidFill>
                <a:latin typeface="HGMaruGothicMPRO" panose="020F0600000000000000" pitchFamily="34" charset="-128"/>
                <a:ea typeface="HGMaruGothicMPRO" panose="020F0600000000000000" pitchFamily="34" charset="-128"/>
                <a:cs typeface="A-OTF Shin Maru Go Pro"/>
              </a:rPr>
              <a:t>子の看護休暇・介護休暇</a:t>
            </a:r>
            <a:r>
              <a:rPr sz="1542"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542" dirty="0">
                <a:solidFill>
                  <a:srgbClr val="231F20"/>
                </a:solidFill>
                <a:latin typeface="HGMaruGothicMPRO" panose="020F0600000000000000" pitchFamily="34" charset="-128"/>
                <a:ea typeface="HGMaruGothicMPRO" panose="020F0600000000000000" pitchFamily="34" charset="-128"/>
                <a:cs typeface="A-OTF Shin Maru Go Pro"/>
              </a:rPr>
              <a:t>１年に５日まで、当該子・対象家族が２人以上</a:t>
            </a:r>
            <a:endParaRPr lang="en-US" altLang="ja-JP" sz="1542"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a:lnSpc>
                <a:spcPts val="2359"/>
              </a:lnSpc>
            </a:pPr>
            <a:r>
              <a:rPr lang="ja-JP" altLang="en-US" sz="1542" dirty="0">
                <a:solidFill>
                  <a:srgbClr val="231F20"/>
                </a:solidFill>
                <a:latin typeface="HGMaruGothicMPRO" panose="020F0600000000000000" pitchFamily="34" charset="-128"/>
                <a:ea typeface="HGMaruGothicMPRO" panose="020F0600000000000000" pitchFamily="34" charset="-128"/>
                <a:cs typeface="A-OTF Shin Maru Go Pro"/>
              </a:rPr>
              <a:t>　　　 の場合は</a:t>
            </a:r>
            <a:r>
              <a:rPr lang="en-US" altLang="ja-JP" sz="1542" dirty="0">
                <a:solidFill>
                  <a:srgbClr val="231F20"/>
                </a:solidFill>
                <a:latin typeface="HGMaruGothicMPRO" panose="020F0600000000000000" pitchFamily="34" charset="-128"/>
                <a:ea typeface="HGMaruGothicMPRO" panose="020F0600000000000000" pitchFamily="34" charset="-128"/>
                <a:cs typeface="A-OTF Shin Maru Go Pro"/>
              </a:rPr>
              <a:t>10</a:t>
            </a:r>
            <a:r>
              <a:rPr lang="ja-JP" altLang="en-US" sz="1542" dirty="0">
                <a:solidFill>
                  <a:srgbClr val="231F20"/>
                </a:solidFill>
                <a:latin typeface="HGMaruGothicMPRO" panose="020F0600000000000000" pitchFamily="34" charset="-128"/>
                <a:ea typeface="HGMaruGothicMPRO" panose="020F0600000000000000" pitchFamily="34" charset="-128"/>
                <a:cs typeface="A-OTF Shin Maru Go Pro"/>
              </a:rPr>
              <a:t>日まで</a:t>
            </a:r>
            <a:r>
              <a:rPr sz="1542"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sz="1542"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algn="r">
              <a:lnSpc>
                <a:spcPts val="2359"/>
              </a:lnSpc>
            </a:pPr>
            <a:r>
              <a:rPr sz="1996" dirty="0">
                <a:solidFill>
                  <a:srgbClr val="00AEEF"/>
                </a:solidFill>
                <a:latin typeface="HGMaruGothicMPRO" panose="020F0600000000000000" pitchFamily="34" charset="-128"/>
                <a:ea typeface="HGMaruGothicMPRO" panose="020F0600000000000000" pitchFamily="34" charset="-128"/>
                <a:cs typeface="A-OTF Shin Maru Go Pro"/>
              </a:rPr>
              <a:t>＊育児・介護休業法第</a:t>
            </a:r>
            <a:r>
              <a:rPr lang="en-US" altLang="ja-JP" sz="1996" dirty="0">
                <a:solidFill>
                  <a:srgbClr val="00AEEF"/>
                </a:solidFill>
                <a:latin typeface="HGMaruGothicMPRO" panose="020F0600000000000000" pitchFamily="34" charset="-128"/>
                <a:ea typeface="HGMaruGothicMPRO" panose="020F0600000000000000" pitchFamily="34" charset="-128"/>
                <a:cs typeface="A-OTF Shin Maru Go Pro"/>
              </a:rPr>
              <a:t>16</a:t>
            </a:r>
            <a:r>
              <a:rPr sz="1996" dirty="0">
                <a:solidFill>
                  <a:srgbClr val="00AEEF"/>
                </a:solidFill>
                <a:latin typeface="HGMaruGothicMPRO" panose="020F0600000000000000" pitchFamily="34" charset="-128"/>
                <a:ea typeface="HGMaruGothicMPRO" panose="020F0600000000000000" pitchFamily="34" charset="-128"/>
                <a:cs typeface="A-OTF Shin Maru Go Pro"/>
              </a:rPr>
              <a:t>条</a:t>
            </a:r>
            <a:r>
              <a:rPr lang="ja-JP" altLang="en-US" sz="1996" dirty="0">
                <a:solidFill>
                  <a:srgbClr val="00AEEF"/>
                </a:solidFill>
                <a:latin typeface="HGMaruGothicMPRO" panose="020F0600000000000000" pitchFamily="34" charset="-128"/>
                <a:ea typeface="HGMaruGothicMPRO" panose="020F0600000000000000" pitchFamily="34" charset="-128"/>
                <a:cs typeface="A-OTF Shin Maru Go Pro"/>
              </a:rPr>
              <a:t>の２～第</a:t>
            </a:r>
            <a:r>
              <a:rPr lang="en-US" altLang="ja-JP" sz="1996" dirty="0">
                <a:solidFill>
                  <a:srgbClr val="00AEEF"/>
                </a:solidFill>
                <a:latin typeface="HGMaruGothicMPRO" panose="020F0600000000000000" pitchFamily="34" charset="-128"/>
                <a:ea typeface="HGMaruGothicMPRO" panose="020F0600000000000000" pitchFamily="34" charset="-128"/>
                <a:cs typeface="A-OTF Shin Maru Go Pro"/>
              </a:rPr>
              <a:t>16</a:t>
            </a:r>
            <a:r>
              <a:rPr lang="ja-JP" altLang="en-US" sz="1996" dirty="0">
                <a:solidFill>
                  <a:srgbClr val="00AEEF"/>
                </a:solidFill>
                <a:latin typeface="HGMaruGothicMPRO" panose="020F0600000000000000" pitchFamily="34" charset="-128"/>
                <a:ea typeface="HGMaruGothicMPRO" panose="020F0600000000000000" pitchFamily="34" charset="-128"/>
                <a:cs typeface="A-OTF Shin Maru Go Pro"/>
              </a:rPr>
              <a:t>条の７</a:t>
            </a:r>
            <a:endParaRPr sz="1996" dirty="0">
              <a:latin typeface="HGMaruGothicMPRO" panose="020F0600000000000000" pitchFamily="34" charset="-128"/>
              <a:ea typeface="HGMaruGothicMPRO" panose="020F0600000000000000" pitchFamily="34" charset="-128"/>
              <a:cs typeface="A-OTF Shin Maru Go Pro"/>
            </a:endParaRPr>
          </a:p>
          <a:p>
            <a:pPr marL="11521">
              <a:lnSpc>
                <a:spcPts val="2359"/>
              </a:lnSpc>
              <a:spcBef>
                <a:spcPts val="3084"/>
              </a:spcBef>
            </a:pPr>
            <a:r>
              <a:rPr sz="2540" dirty="0">
                <a:solidFill>
                  <a:srgbClr val="231F20"/>
                </a:solidFill>
                <a:latin typeface="HGMaruGothicMPRO" panose="020F0600000000000000" pitchFamily="34" charset="-128"/>
                <a:ea typeface="HGMaruGothicMPRO" panose="020F0600000000000000" pitchFamily="34" charset="-128"/>
                <a:cs typeface="A-OTF Shin Maru Go Pro"/>
              </a:rPr>
              <a:t>6）</a:t>
            </a:r>
            <a:r>
              <a:rPr lang="en-US" altLang="ja-JP" sz="2540" dirty="0">
                <a:solidFill>
                  <a:srgbClr val="231F20"/>
                </a:solidFill>
                <a:latin typeface="HGMaruGothicMPRO" panose="020F0600000000000000" pitchFamily="34" charset="-128"/>
                <a:ea typeface="HGMaruGothicMPRO" panose="020F0600000000000000" pitchFamily="34" charset="-128"/>
                <a:cs typeface="A-OTF Shin Maru Go Pro"/>
              </a:rPr>
              <a:t> </a:t>
            </a:r>
            <a:r>
              <a:rPr sz="2540" dirty="0">
                <a:solidFill>
                  <a:srgbClr val="231F20"/>
                </a:solidFill>
                <a:latin typeface="HGMaruGothicMPRO" panose="020F0600000000000000" pitchFamily="34" charset="-128"/>
                <a:ea typeface="HGMaruGothicMPRO" panose="020F0600000000000000" pitchFamily="34" charset="-128"/>
                <a:cs typeface="A-OTF Shin Maru Go Pro"/>
              </a:rPr>
              <a:t>育児短時間勤務制度</a:t>
            </a:r>
            <a:r>
              <a:rPr sz="1540" dirty="0">
                <a:solidFill>
                  <a:srgbClr val="231F20"/>
                </a:solidFill>
                <a:latin typeface="HGMaruGothicMPRO" panose="020F0600000000000000" pitchFamily="34" charset="-128"/>
                <a:ea typeface="HGMaruGothicMPRO" panose="020F0600000000000000" pitchFamily="34" charset="-128"/>
                <a:cs typeface="A-OTF Shin Maru Go Pro"/>
              </a:rPr>
              <a:t>（原則:6時間とする）</a:t>
            </a:r>
            <a:endParaRPr lang="en-US" sz="1540"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algn="r">
              <a:lnSpc>
                <a:spcPts val="2359"/>
              </a:lnSpc>
            </a:pPr>
            <a:r>
              <a:rPr sz="1996" dirty="0">
                <a:solidFill>
                  <a:srgbClr val="00AEEF"/>
                </a:solidFill>
                <a:latin typeface="HGMaruGothicMPRO" panose="020F0600000000000000" pitchFamily="34" charset="-128"/>
                <a:ea typeface="HGMaruGothicMPRO" panose="020F0600000000000000" pitchFamily="34" charset="-128"/>
                <a:cs typeface="A-OTF Shin Maru Go Pro"/>
              </a:rPr>
              <a:t>＊育児・介護休業法第23条第1項</a:t>
            </a:r>
            <a:endParaRPr sz="1996" dirty="0">
              <a:latin typeface="HGMaruGothicMPRO" panose="020F0600000000000000" pitchFamily="34" charset="-128"/>
              <a:ea typeface="HGMaruGothicMPRO" panose="020F0600000000000000" pitchFamily="34" charset="-128"/>
              <a:cs typeface="A-OTF Shin Maru Go Pro"/>
            </a:endParaRPr>
          </a:p>
        </p:txBody>
      </p:sp>
      <p:sp>
        <p:nvSpPr>
          <p:cNvPr id="9" name="object 7">
            <a:extLst>
              <a:ext uri="{FF2B5EF4-FFF2-40B4-BE49-F238E27FC236}">
                <a16:creationId xmlns:a16="http://schemas.microsoft.com/office/drawing/2014/main" id="{F386C0DF-946D-0F48-968C-1A2BA6CC7850}"/>
              </a:ext>
            </a:extLst>
          </p:cNvPr>
          <p:cNvSpPr txBox="1"/>
          <p:nvPr/>
        </p:nvSpPr>
        <p:spPr>
          <a:xfrm>
            <a:off x="119336" y="32380"/>
            <a:ext cx="8863095" cy="440884"/>
          </a:xfrm>
          <a:prstGeom prst="rect">
            <a:avLst/>
          </a:prstGeom>
        </p:spPr>
        <p:txBody>
          <a:bodyPr vert="horz" wrap="square" lIns="0" tIns="63367" rIns="0" bIns="0" rtlCol="0">
            <a:spAutoFit/>
          </a:bodyPr>
          <a:lstStyle/>
          <a:p>
            <a:pPr marL="11521">
              <a:spcBef>
                <a:spcPts val="621"/>
              </a:spcBef>
            </a:pPr>
            <a:r>
              <a:rPr lang="ja-JP" altLang="en-US" sz="2400" dirty="0">
                <a:latin typeface="HGMaruGothicMPRO" panose="020F0600000000000000" pitchFamily="34" charset="-128"/>
                <a:ea typeface="HGMaruGothicMPRO" panose="020F0600000000000000" pitchFamily="34" charset="-128"/>
                <a:cs typeface="ShinMGoPro-Medium"/>
              </a:rPr>
              <a:t>育児介護に関する主な法律や制度</a:t>
            </a:r>
            <a:endParaRPr sz="2400" dirty="0">
              <a:latin typeface="HGMaruGothicMPRO" panose="020F0600000000000000" pitchFamily="34" charset="-128"/>
              <a:ea typeface="HGMaruGothicMPRO" panose="020F0600000000000000" pitchFamily="34" charset="-128"/>
              <a:cs typeface="ShinMGoPro-Medium"/>
            </a:endParaRPr>
          </a:p>
        </p:txBody>
      </p:sp>
      <p:sp>
        <p:nvSpPr>
          <p:cNvPr id="2" name="テキスト ボックス 1"/>
          <p:cNvSpPr txBox="1"/>
          <p:nvPr/>
        </p:nvSpPr>
        <p:spPr>
          <a:xfrm>
            <a:off x="6888088" y="1533998"/>
            <a:ext cx="2684753" cy="315792"/>
          </a:xfrm>
          <a:prstGeom prst="rect">
            <a:avLst/>
          </a:prstGeom>
          <a:noFill/>
        </p:spPr>
        <p:txBody>
          <a:bodyPr wrap="square" rtlCol="0">
            <a:spAutoFit/>
          </a:bodyPr>
          <a:lstStyle/>
          <a:p>
            <a:r>
              <a:rPr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双子以上の場合は</a:t>
            </a:r>
            <a:r>
              <a:rPr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14</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週間</a:t>
            </a:r>
            <a:endParaRPr lang="ja-JP" altLang="en-US" sz="1400" dirty="0"/>
          </a:p>
        </p:txBody>
      </p:sp>
      <p:sp>
        <p:nvSpPr>
          <p:cNvPr id="4" name="テキスト ボックス 3"/>
          <p:cNvSpPr txBox="1"/>
          <p:nvPr/>
        </p:nvSpPr>
        <p:spPr>
          <a:xfrm>
            <a:off x="3575720" y="2946801"/>
            <a:ext cx="6984776" cy="307777"/>
          </a:xfrm>
          <a:prstGeom prst="rect">
            <a:avLst/>
          </a:prstGeom>
          <a:noFill/>
        </p:spPr>
        <p:txBody>
          <a:bodyPr wrap="square" rtlCol="0">
            <a:spAutoFit/>
          </a:bodyPr>
          <a:lstStyle/>
          <a:p>
            <a:r>
              <a:rPr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産後</a:t>
            </a:r>
            <a:r>
              <a:rPr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6</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週間経過後に、本人が請求し、医師が支障がないと認めた業務には就業可</a:t>
            </a:r>
            <a:endParaRPr lang="ja-JP" altLang="en-US" sz="1400" dirty="0"/>
          </a:p>
        </p:txBody>
      </p:sp>
      <p:sp>
        <p:nvSpPr>
          <p:cNvPr id="11" name="正方形/長方形 10"/>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56</a:t>
            </a:r>
            <a:endParaRPr lang="ja-JP" altLang="en-US" sz="1200" b="1" dirty="0"/>
          </a:p>
        </p:txBody>
      </p:sp>
    </p:spTree>
    <p:extLst>
      <p:ext uri="{BB962C8B-B14F-4D97-AF65-F5344CB8AC3E}">
        <p14:creationId xmlns:p14="http://schemas.microsoft.com/office/powerpoint/2010/main" val="71413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4"/>
          <p:cNvGrpSpPr>
            <a:grpSpLocks/>
          </p:cNvGrpSpPr>
          <p:nvPr/>
        </p:nvGrpSpPr>
        <p:grpSpPr bwMode="auto">
          <a:xfrm>
            <a:off x="609598" y="4977483"/>
            <a:ext cx="10987315" cy="358775"/>
            <a:chOff x="251520" y="4005064"/>
            <a:chExt cx="8640960" cy="360040"/>
          </a:xfrm>
        </p:grpSpPr>
        <p:cxnSp>
          <p:nvCxnSpPr>
            <p:cNvPr id="13" name="直線矢印コネクタ 12"/>
            <p:cNvCxnSpPr/>
            <p:nvPr/>
          </p:nvCxnSpPr>
          <p:spPr>
            <a:xfrm>
              <a:off x="251520" y="4167560"/>
              <a:ext cx="216024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611825" y="4005064"/>
              <a:ext cx="1439630"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6" name="直線矢印コネクタ 15"/>
            <p:cNvCxnSpPr/>
            <p:nvPr/>
          </p:nvCxnSpPr>
          <p:spPr>
            <a:xfrm flipV="1">
              <a:off x="2556199" y="4148443"/>
              <a:ext cx="2879262" cy="17524"/>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203795" y="4005064"/>
              <a:ext cx="1512645"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2" name="直線矢印コネクタ 21"/>
            <p:cNvCxnSpPr/>
            <p:nvPr/>
          </p:nvCxnSpPr>
          <p:spPr>
            <a:xfrm>
              <a:off x="5473555" y="4148443"/>
              <a:ext cx="3418925"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156070" y="4005064"/>
              <a:ext cx="208881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aphicFrame>
        <p:nvGraphicFramePr>
          <p:cNvPr id="7" name="表 6"/>
          <p:cNvGraphicFramePr>
            <a:graphicFrameLocks noGrp="1"/>
          </p:cNvGraphicFramePr>
          <p:nvPr>
            <p:extLst>
              <p:ext uri="{D42A27DB-BD31-4B8C-83A1-F6EECF244321}">
                <p14:modId xmlns:p14="http://schemas.microsoft.com/office/powerpoint/2010/main" val="4133489384"/>
              </p:ext>
            </p:extLst>
          </p:nvPr>
        </p:nvGraphicFramePr>
        <p:xfrm>
          <a:off x="407368" y="2183483"/>
          <a:ext cx="11377264" cy="4085122"/>
        </p:xfrm>
        <a:graphic>
          <a:graphicData uri="http://schemas.openxmlformats.org/drawingml/2006/table">
            <a:tbl>
              <a:tblPr firstRow="1" bandRow="1">
                <a:tableStyleId>{5C22544A-7EE6-4342-B048-85BDC9FD1C3A}</a:tableStyleId>
              </a:tblPr>
              <a:tblGrid>
                <a:gridCol w="2915134">
                  <a:extLst>
                    <a:ext uri="{9D8B030D-6E8A-4147-A177-3AD203B41FA5}">
                      <a16:colId xmlns:a16="http://schemas.microsoft.com/office/drawing/2014/main" val="20000"/>
                    </a:ext>
                  </a:extLst>
                </a:gridCol>
                <a:gridCol w="1808105">
                  <a:extLst>
                    <a:ext uri="{9D8B030D-6E8A-4147-A177-3AD203B41FA5}">
                      <a16:colId xmlns:a16="http://schemas.microsoft.com/office/drawing/2014/main" val="20001"/>
                    </a:ext>
                  </a:extLst>
                </a:gridCol>
                <a:gridCol w="2121739">
                  <a:extLst>
                    <a:ext uri="{9D8B030D-6E8A-4147-A177-3AD203B41FA5}">
                      <a16:colId xmlns:a16="http://schemas.microsoft.com/office/drawing/2014/main" val="20002"/>
                    </a:ext>
                  </a:extLst>
                </a:gridCol>
                <a:gridCol w="4532286">
                  <a:extLst>
                    <a:ext uri="{9D8B030D-6E8A-4147-A177-3AD203B41FA5}">
                      <a16:colId xmlns:a16="http://schemas.microsoft.com/office/drawing/2014/main" val="20003"/>
                    </a:ext>
                  </a:extLst>
                </a:gridCol>
              </a:tblGrid>
              <a:tr h="1106651">
                <a:tc>
                  <a:txBody>
                    <a:bodyPr/>
                    <a:lstStyle/>
                    <a:p>
                      <a:pPr algn="ctr"/>
                      <a:endParaRPr kumimoji="1" lang="en-US" altLang="ja-JP" sz="1200" dirty="0">
                        <a:solidFill>
                          <a:schemeClr val="tx1"/>
                        </a:solidFill>
                        <a:latin typeface="HG丸ｺﾞｼｯｸM-PRO" pitchFamily="50" charset="-128"/>
                        <a:ea typeface="HG丸ｺﾞｼｯｸM-PRO" pitchFamily="50" charset="-128"/>
                      </a:endParaRP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800" dirty="0">
                          <a:solidFill>
                            <a:schemeClr val="tx1"/>
                          </a:solidFill>
                          <a:latin typeface="HG丸ｺﾞｼｯｸM-PRO" pitchFamily="50" charset="-128"/>
                          <a:ea typeface="HG丸ｺﾞｼｯｸM-PRO" pitchFamily="50" charset="-128"/>
                        </a:rPr>
                        <a:t>産前休業</a:t>
                      </a:r>
                      <a:endParaRPr kumimoji="1" lang="en-US" altLang="ja-JP" sz="1800" dirty="0">
                        <a:solidFill>
                          <a:schemeClr val="tx1"/>
                        </a:solidFill>
                        <a:latin typeface="HG丸ｺﾞｼｯｸM-PRO" pitchFamily="50" charset="-128"/>
                        <a:ea typeface="HG丸ｺﾞｼｯｸM-PRO" pitchFamily="50" charset="-128"/>
                      </a:endParaRPr>
                    </a:p>
                    <a:p>
                      <a:pPr algn="ctr"/>
                      <a:r>
                        <a:rPr kumimoji="1" lang="ja-JP" altLang="en-US" sz="1800" dirty="0">
                          <a:solidFill>
                            <a:schemeClr val="tx1"/>
                          </a:solidFill>
                          <a:latin typeface="HG丸ｺﾞｼｯｸM-PRO" pitchFamily="50" charset="-128"/>
                          <a:ea typeface="HG丸ｺﾞｼｯｸM-PRO" pitchFamily="50" charset="-128"/>
                        </a:rPr>
                        <a:t>６週間</a:t>
                      </a:r>
                      <a:r>
                        <a:rPr kumimoji="1" lang="ja-JP" altLang="en-US" sz="1200" dirty="0">
                          <a:solidFill>
                            <a:schemeClr val="tx1"/>
                          </a:solidFill>
                          <a:latin typeface="HG丸ｺﾞｼｯｸM-PRO" pitchFamily="50" charset="-128"/>
                          <a:ea typeface="HG丸ｺﾞｼｯｸM-PRO" pitchFamily="50" charset="-128"/>
                        </a:rPr>
                        <a:t>（</a:t>
                      </a:r>
                      <a:r>
                        <a:rPr kumimoji="1" lang="en-US" altLang="ja-JP" sz="1200" dirty="0">
                          <a:solidFill>
                            <a:schemeClr val="tx1"/>
                          </a:solidFill>
                          <a:latin typeface="HG丸ｺﾞｼｯｸM-PRO" pitchFamily="50" charset="-128"/>
                          <a:ea typeface="HG丸ｺﾞｼｯｸM-PRO" pitchFamily="50" charset="-128"/>
                        </a:rPr>
                        <a:t>※</a:t>
                      </a:r>
                      <a:r>
                        <a:rPr kumimoji="1" lang="ja-JP" altLang="en-US" sz="1200" dirty="0">
                          <a:solidFill>
                            <a:schemeClr val="tx1"/>
                          </a:solidFill>
                          <a:latin typeface="HG丸ｺﾞｼｯｸM-PRO" pitchFamily="50" charset="-128"/>
                          <a:ea typeface="HG丸ｺﾞｼｯｸM-PRO" pitchFamily="50" charset="-128"/>
                        </a:rPr>
                        <a:t>１）</a:t>
                      </a:r>
                      <a:endParaRPr kumimoji="1" lang="en-US" altLang="ja-JP" sz="1200" dirty="0">
                        <a:solidFill>
                          <a:schemeClr val="tx1"/>
                        </a:solidFill>
                        <a:latin typeface="HG丸ｺﾞｼｯｸM-PRO" pitchFamily="50" charset="-128"/>
                        <a:ea typeface="HG丸ｺﾞｼｯｸM-PRO" pitchFamily="50" charset="-128"/>
                      </a:endParaRPr>
                    </a:p>
                    <a:p>
                      <a:pPr algn="ctr"/>
                      <a:r>
                        <a:rPr kumimoji="1" lang="ja-JP" altLang="en-US" sz="1600" dirty="0">
                          <a:solidFill>
                            <a:schemeClr val="tx1"/>
                          </a:solidFill>
                          <a:latin typeface="HG丸ｺﾞｼｯｸM-PRO" pitchFamily="50" charset="-128"/>
                          <a:ea typeface="HG丸ｺﾞｼｯｸM-PRO" pitchFamily="50" charset="-128"/>
                        </a:rPr>
                        <a:t>（労働基準法）</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800" dirty="0">
                          <a:solidFill>
                            <a:schemeClr val="tx1"/>
                          </a:solidFill>
                          <a:latin typeface="HG丸ｺﾞｼｯｸM-PRO" pitchFamily="50" charset="-128"/>
                          <a:ea typeface="HG丸ｺﾞｼｯｸM-PRO" pitchFamily="50" charset="-128"/>
                        </a:rPr>
                        <a:t>産後休業</a:t>
                      </a:r>
                      <a:endParaRPr kumimoji="1" lang="en-US" altLang="ja-JP" sz="1800" dirty="0">
                        <a:solidFill>
                          <a:schemeClr val="tx1"/>
                        </a:solidFill>
                        <a:latin typeface="HG丸ｺﾞｼｯｸM-PRO" pitchFamily="50" charset="-128"/>
                        <a:ea typeface="HG丸ｺﾞｼｯｸM-PRO" pitchFamily="50" charset="-128"/>
                      </a:endParaRPr>
                    </a:p>
                    <a:p>
                      <a:pPr algn="ctr"/>
                      <a:r>
                        <a:rPr kumimoji="1" lang="ja-JP" altLang="en-US" sz="1800" dirty="0">
                          <a:solidFill>
                            <a:schemeClr val="tx1"/>
                          </a:solidFill>
                          <a:latin typeface="HG丸ｺﾞｼｯｸM-PRO" pitchFamily="50" charset="-128"/>
                          <a:ea typeface="HG丸ｺﾞｼｯｸM-PRO" pitchFamily="50" charset="-128"/>
                        </a:rPr>
                        <a:t>原則８週間</a:t>
                      </a:r>
                      <a:r>
                        <a:rPr kumimoji="1" lang="ja-JP" altLang="en-US" sz="1200" dirty="0">
                          <a:solidFill>
                            <a:schemeClr val="tx1"/>
                          </a:solidFill>
                          <a:latin typeface="HG丸ｺﾞｼｯｸM-PRO" pitchFamily="50" charset="-128"/>
                          <a:ea typeface="HG丸ｺﾞｼｯｸM-PRO" pitchFamily="50" charset="-128"/>
                        </a:rPr>
                        <a:t>（</a:t>
                      </a:r>
                      <a:r>
                        <a:rPr kumimoji="1" lang="en-US" altLang="ja-JP" sz="1200" dirty="0">
                          <a:solidFill>
                            <a:schemeClr val="tx1"/>
                          </a:solidFill>
                          <a:latin typeface="HG丸ｺﾞｼｯｸM-PRO" pitchFamily="50" charset="-128"/>
                          <a:ea typeface="HG丸ｺﾞｼｯｸM-PRO" pitchFamily="50" charset="-128"/>
                        </a:rPr>
                        <a:t>※</a:t>
                      </a:r>
                      <a:r>
                        <a:rPr kumimoji="1" lang="ja-JP" altLang="en-US" sz="1200" dirty="0">
                          <a:solidFill>
                            <a:schemeClr val="tx1"/>
                          </a:solidFill>
                          <a:latin typeface="HG丸ｺﾞｼｯｸM-PRO" pitchFamily="50" charset="-128"/>
                          <a:ea typeface="HG丸ｺﾞｼｯｸM-PRO" pitchFamily="50" charset="-128"/>
                        </a:rPr>
                        <a:t>２）</a:t>
                      </a:r>
                      <a:endParaRPr kumimoji="1" lang="en-US" altLang="ja-JP" sz="1200" dirty="0">
                        <a:solidFill>
                          <a:schemeClr val="tx1"/>
                        </a:solidFill>
                        <a:latin typeface="HG丸ｺﾞｼｯｸM-PRO" pitchFamily="50" charset="-128"/>
                        <a:ea typeface="HG丸ｺﾞｼｯｸM-PRO" pitchFamily="50" charset="-128"/>
                      </a:endParaRPr>
                    </a:p>
                    <a:p>
                      <a:pPr algn="ctr"/>
                      <a:r>
                        <a:rPr kumimoji="1" lang="ja-JP" altLang="en-US" sz="1600" dirty="0">
                          <a:solidFill>
                            <a:schemeClr val="tx1"/>
                          </a:solidFill>
                          <a:latin typeface="HG丸ｺﾞｼｯｸM-PRO" pitchFamily="50" charset="-128"/>
                          <a:ea typeface="HG丸ｺﾞｼｯｸM-PRO" pitchFamily="50" charset="-128"/>
                        </a:rPr>
                        <a:t>（労働基準法）</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2000" dirty="0">
                          <a:solidFill>
                            <a:schemeClr val="tx1"/>
                          </a:solidFill>
                          <a:latin typeface="HG丸ｺﾞｼｯｸM-PRO" pitchFamily="50" charset="-128"/>
                          <a:ea typeface="HG丸ｺﾞｼｯｸM-PRO" pitchFamily="50" charset="-128"/>
                        </a:rPr>
                        <a:t>育児休業　１歳まで</a:t>
                      </a:r>
                      <a:endParaRPr kumimoji="1" lang="en-US" altLang="ja-JP" sz="2000" dirty="0">
                        <a:solidFill>
                          <a:schemeClr val="tx1"/>
                        </a:solidFill>
                        <a:latin typeface="HG丸ｺﾞｼｯｸM-PRO" pitchFamily="50" charset="-128"/>
                        <a:ea typeface="HG丸ｺﾞｼｯｸM-PRO" pitchFamily="50" charset="-128"/>
                      </a:endParaRPr>
                    </a:p>
                    <a:p>
                      <a:r>
                        <a:rPr kumimoji="1" lang="ja-JP" altLang="en-US" sz="1800" b="0" dirty="0">
                          <a:solidFill>
                            <a:schemeClr val="tx1"/>
                          </a:solidFill>
                          <a:latin typeface="HG丸ｺﾞｼｯｸM-PRO" pitchFamily="50" charset="-128"/>
                          <a:ea typeface="HG丸ｺﾞｼｯｸM-PRO" pitchFamily="50" charset="-128"/>
                        </a:rPr>
                        <a:t>（一定の場合　最長２歳）</a:t>
                      </a:r>
                      <a:endParaRPr kumimoji="1" lang="en-US" altLang="ja-JP" sz="1800" b="0" dirty="0">
                        <a:solidFill>
                          <a:schemeClr val="tx1"/>
                        </a:solidFill>
                        <a:latin typeface="HG丸ｺﾞｼｯｸM-PRO" pitchFamily="50" charset="-128"/>
                        <a:ea typeface="HG丸ｺﾞｼｯｸM-PRO" pitchFamily="50" charset="-128"/>
                      </a:endParaRPr>
                    </a:p>
                    <a:p>
                      <a:r>
                        <a:rPr kumimoji="1" lang="ja-JP" altLang="en-US" sz="1300" b="0" dirty="0">
                          <a:solidFill>
                            <a:schemeClr val="tx1"/>
                          </a:solidFill>
                          <a:latin typeface="HG丸ｺﾞｼｯｸM-PRO" pitchFamily="50" charset="-128"/>
                          <a:ea typeface="HG丸ｺﾞｼｯｸM-PRO" pitchFamily="50" charset="-128"/>
                        </a:rPr>
                        <a:t>（両親ともに取得した場合　１歳２カ月までの１年間）</a:t>
                      </a:r>
                      <a:endParaRPr kumimoji="1" lang="en-US" altLang="ja-JP" sz="1300" b="0" dirty="0">
                        <a:solidFill>
                          <a:schemeClr val="tx1"/>
                        </a:solidFill>
                        <a:latin typeface="HG丸ｺﾞｼｯｸM-PRO" pitchFamily="50" charset="-128"/>
                        <a:ea typeface="HG丸ｺﾞｼｯｸM-PRO" pitchFamily="50" charset="-128"/>
                      </a:endParaRPr>
                    </a:p>
                    <a:p>
                      <a:pPr algn="ctr"/>
                      <a:r>
                        <a:rPr kumimoji="1" lang="ja-JP" altLang="en-US" sz="1600" b="0" dirty="0">
                          <a:solidFill>
                            <a:schemeClr val="tx1"/>
                          </a:solidFill>
                          <a:latin typeface="HG丸ｺﾞｼｯｸM-PRO" pitchFamily="50" charset="-128"/>
                          <a:ea typeface="HG丸ｺﾞｼｯｸM-PRO" pitchFamily="50" charset="-128"/>
                        </a:rPr>
                        <a:t>（育児・介護休業法）</a:t>
                      </a:r>
                      <a:endParaRPr kumimoji="1" lang="en-US" altLang="ja-JP" sz="1600" b="0" dirty="0">
                        <a:solidFill>
                          <a:schemeClr val="tx1"/>
                        </a:solidFill>
                        <a:latin typeface="HG丸ｺﾞｼｯｸM-PRO" pitchFamily="50" charset="-128"/>
                        <a:ea typeface="HG丸ｺﾞｼｯｸM-PRO" pitchFamily="50" charset="-128"/>
                      </a:endParaRP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101164">
                <a:tc gridSpan="2">
                  <a:txBody>
                    <a:bodyPr/>
                    <a:lstStyle/>
                    <a:p>
                      <a:pPr algn="ctr"/>
                      <a:endParaRPr kumimoji="1" lang="en-US" altLang="ja-JP" sz="1200" dirty="0">
                        <a:solidFill>
                          <a:schemeClr val="tx1"/>
                        </a:solidFill>
                        <a:latin typeface="HG丸ｺﾞｼｯｸM-PRO" pitchFamily="50" charset="-128"/>
                        <a:ea typeface="HG丸ｺﾞｼｯｸM-PRO" pitchFamily="50" charset="-128"/>
                      </a:endParaRPr>
                    </a:p>
                    <a:p>
                      <a:pPr algn="ctr"/>
                      <a:r>
                        <a:rPr kumimoji="1" lang="ja-JP" altLang="en-US" sz="1200" dirty="0">
                          <a:solidFill>
                            <a:schemeClr val="tx1"/>
                          </a:solidFill>
                          <a:latin typeface="HG丸ｺﾞｼｯｸM-PRO" pitchFamily="50" charset="-128"/>
                          <a:ea typeface="HG丸ｺﾞｼｯｸM-PRO" pitchFamily="50" charset="-128"/>
                        </a:rPr>
                        <a:t>妊産婦健診の時間の確保</a:t>
                      </a:r>
                      <a:endParaRPr kumimoji="1" lang="en-US" altLang="ja-JP" sz="1200" dirty="0">
                        <a:solidFill>
                          <a:schemeClr val="tx1"/>
                        </a:solidFill>
                        <a:latin typeface="HG丸ｺﾞｼｯｸM-PRO" pitchFamily="50" charset="-128"/>
                        <a:ea typeface="HG丸ｺﾞｼｯｸM-PRO" pitchFamily="50" charset="-128"/>
                      </a:endParaRPr>
                    </a:p>
                    <a:p>
                      <a:pPr algn="ctr"/>
                      <a:r>
                        <a:rPr kumimoji="1" lang="ja-JP" altLang="en-US" sz="1200" dirty="0">
                          <a:solidFill>
                            <a:schemeClr val="tx1"/>
                          </a:solidFill>
                          <a:latin typeface="HG丸ｺﾞｼｯｸM-PRO" pitchFamily="50" charset="-128"/>
                          <a:ea typeface="HG丸ｺﾞｼｯｸM-PRO" pitchFamily="50" charset="-128"/>
                        </a:rPr>
                        <a:t>医師等からの指導事項を守ることができるようにするための措置</a:t>
                      </a:r>
                      <a:endParaRPr kumimoji="1" lang="en-US" altLang="ja-JP" sz="1200" dirty="0">
                        <a:solidFill>
                          <a:schemeClr val="tx1"/>
                        </a:solidFill>
                        <a:latin typeface="HG丸ｺﾞｼｯｸM-PRO" pitchFamily="50" charset="-128"/>
                        <a:ea typeface="HG丸ｺﾞｼｯｸM-PRO" pitchFamily="50" charset="-128"/>
                      </a:endParaRPr>
                    </a:p>
                    <a:p>
                      <a:pPr algn="ctr"/>
                      <a:r>
                        <a:rPr kumimoji="1" lang="ja-JP" altLang="en-US" sz="1200" dirty="0">
                          <a:solidFill>
                            <a:schemeClr val="tx1"/>
                          </a:solidFill>
                          <a:latin typeface="HG丸ｺﾞｼｯｸM-PRO" pitchFamily="50" charset="-128"/>
                          <a:ea typeface="HG丸ｺﾞｼｯｸM-PRO" pitchFamily="50" charset="-128"/>
                        </a:rPr>
                        <a:t>（男女雇用機会均等法）</a:t>
                      </a:r>
                      <a:endParaRPr kumimoji="1" lang="en-US" altLang="ja-JP" sz="1200" dirty="0">
                        <a:solidFill>
                          <a:schemeClr val="tx1"/>
                        </a:solidFill>
                        <a:latin typeface="HG丸ｺﾞｼｯｸM-PRO" pitchFamily="50" charset="-128"/>
                        <a:ea typeface="HG丸ｺﾞｼｯｸM-PRO" pitchFamily="50" charset="-128"/>
                      </a:endParaRPr>
                    </a:p>
                    <a:p>
                      <a:pPr algn="ctr"/>
                      <a:r>
                        <a:rPr kumimoji="1" lang="ja-JP" altLang="en-US" sz="1200" dirty="0">
                          <a:solidFill>
                            <a:schemeClr val="tx1"/>
                          </a:solidFill>
                          <a:latin typeface="HG丸ｺﾞｼｯｸM-PRO" pitchFamily="50" charset="-128"/>
                          <a:ea typeface="HG丸ｺﾞｼｯｸM-PRO" pitchFamily="50" charset="-128"/>
                        </a:rPr>
                        <a:t>妊婦を対象とした軽易業務転換</a:t>
                      </a:r>
                      <a:endParaRPr kumimoji="1" lang="en-US" altLang="ja-JP" sz="1200" dirty="0">
                        <a:solidFill>
                          <a:schemeClr val="tx1"/>
                        </a:solidFill>
                        <a:latin typeface="HG丸ｺﾞｼｯｸM-PRO" pitchFamily="50" charset="-128"/>
                        <a:ea typeface="HG丸ｺﾞｼｯｸM-PRO" pitchFamily="50" charset="-128"/>
                      </a:endParaRPr>
                    </a:p>
                    <a:p>
                      <a:pPr algn="ctr"/>
                      <a:r>
                        <a:rPr kumimoji="1" lang="ja-JP" altLang="en-US" sz="1200" dirty="0">
                          <a:solidFill>
                            <a:schemeClr val="tx1"/>
                          </a:solidFill>
                          <a:latin typeface="HG丸ｺﾞｼｯｸM-PRO" pitchFamily="50" charset="-128"/>
                          <a:ea typeface="HG丸ｺﾞｼｯｸM-PRO" pitchFamily="50" charset="-128"/>
                        </a:rPr>
                        <a:t>（労働基準法）</a:t>
                      </a:r>
                    </a:p>
                  </a:txBody>
                  <a:tcPr marL="121920" marR="121920" anchor="ctr">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spcAft>
                          <a:spcPts val="600"/>
                        </a:spcAft>
                      </a:pPr>
                      <a:endParaRPr kumimoji="1" lang="en-US" altLang="ja-JP" sz="2000" b="1" dirty="0">
                        <a:solidFill>
                          <a:schemeClr val="tx1"/>
                        </a:solidFill>
                        <a:latin typeface="HG丸ｺﾞｼｯｸM-PRO" pitchFamily="50" charset="-128"/>
                        <a:ea typeface="HG丸ｺﾞｼｯｸM-PRO" pitchFamily="50" charset="-128"/>
                      </a:endParaRPr>
                    </a:p>
                    <a:p>
                      <a:pPr>
                        <a:spcAft>
                          <a:spcPts val="600"/>
                        </a:spcAft>
                      </a:pPr>
                      <a:r>
                        <a:rPr kumimoji="1" lang="ja-JP" altLang="en-US" sz="2000" b="1" dirty="0">
                          <a:solidFill>
                            <a:schemeClr val="tx1"/>
                          </a:solidFill>
                          <a:latin typeface="HG丸ｺﾞｼｯｸM-PRO" pitchFamily="50" charset="-128"/>
                          <a:ea typeface="HG丸ｺﾞｼｯｸM-PRO" pitchFamily="50" charset="-128"/>
                        </a:rPr>
                        <a:t>育児時間</a:t>
                      </a:r>
                      <a:r>
                        <a:rPr kumimoji="1" lang="ja-JP" altLang="en-US" sz="1600" dirty="0">
                          <a:solidFill>
                            <a:schemeClr val="tx1"/>
                          </a:solidFill>
                          <a:latin typeface="HG丸ｺﾞｼｯｸM-PRO" pitchFamily="50" charset="-128"/>
                          <a:ea typeface="HG丸ｺﾞｼｯｸM-PRO" pitchFamily="50" charset="-128"/>
                        </a:rPr>
                        <a:t>（１歳まで１日２回、各々３０分まで）（労働基準法）</a:t>
                      </a:r>
                      <a:endParaRPr kumimoji="1" lang="en-US" altLang="ja-JP" sz="1600" dirty="0">
                        <a:solidFill>
                          <a:schemeClr val="tx1"/>
                        </a:solidFill>
                        <a:latin typeface="HG丸ｺﾞｼｯｸM-PRO" pitchFamily="50" charset="-128"/>
                        <a:ea typeface="HG丸ｺﾞｼｯｸM-PRO" pitchFamily="50" charset="-128"/>
                      </a:endParaRPr>
                    </a:p>
                    <a:p>
                      <a:r>
                        <a:rPr kumimoji="1" lang="ja-JP" altLang="en-US" sz="1600" b="0" kern="1200" dirty="0">
                          <a:solidFill>
                            <a:schemeClr val="tx1"/>
                          </a:solidFill>
                          <a:latin typeface="HG丸ｺﾞｼｯｸM-PRO" pitchFamily="50" charset="-128"/>
                          <a:ea typeface="HG丸ｺﾞｼｯｸM-PRO" pitchFamily="50" charset="-128"/>
                          <a:cs typeface="+mn-cs"/>
                        </a:rPr>
                        <a:t>　</a:t>
                      </a:r>
                      <a:r>
                        <a:rPr kumimoji="1" lang="en-US" altLang="ja-JP" sz="1600" b="0" kern="1200" dirty="0">
                          <a:solidFill>
                            <a:schemeClr val="tx1"/>
                          </a:solidFill>
                          <a:latin typeface="HG丸ｺﾞｼｯｸM-PRO" pitchFamily="50" charset="-128"/>
                          <a:ea typeface="HG丸ｺﾞｼｯｸM-PRO" pitchFamily="50" charset="-128"/>
                          <a:cs typeface="+mn-cs"/>
                        </a:rPr>
                        <a:t>※</a:t>
                      </a:r>
                      <a:r>
                        <a:rPr kumimoji="1" lang="ja-JP" altLang="en-US" sz="1600" b="1" kern="1200" dirty="0">
                          <a:solidFill>
                            <a:schemeClr val="tx1"/>
                          </a:solidFill>
                          <a:latin typeface="HG丸ｺﾞｼｯｸM-PRO" pitchFamily="50" charset="-128"/>
                          <a:ea typeface="HG丸ｺﾞｼｯｸM-PRO" pitchFamily="50" charset="-128"/>
                          <a:cs typeface="+mn-cs"/>
                        </a:rPr>
                        <a:t>育児短時間勤務制度</a:t>
                      </a:r>
                      <a:endParaRPr kumimoji="1" lang="en-US" altLang="ja-JP" sz="1600" b="1" kern="1200" dirty="0">
                        <a:solidFill>
                          <a:schemeClr val="tx1"/>
                        </a:solidFill>
                        <a:latin typeface="HG丸ｺﾞｼｯｸM-PRO" pitchFamily="50" charset="-128"/>
                        <a:ea typeface="HG丸ｺﾞｼｯｸM-PRO" pitchFamily="50" charset="-128"/>
                        <a:cs typeface="+mn-cs"/>
                      </a:endParaRPr>
                    </a:p>
                    <a:p>
                      <a:pPr algn="r"/>
                      <a:r>
                        <a:rPr kumimoji="1" lang="ja-JP" altLang="en-US" sz="1600" dirty="0">
                          <a:solidFill>
                            <a:schemeClr val="tx1"/>
                          </a:solidFill>
                          <a:latin typeface="HG丸ｺﾞｼｯｸM-PRO" pitchFamily="50" charset="-128"/>
                          <a:ea typeface="HG丸ｺﾞｼｯｸM-PRO" pitchFamily="50" charset="-128"/>
                        </a:rPr>
                        <a:t>（</a:t>
                      </a:r>
                      <a:r>
                        <a:rPr kumimoji="1" lang="ja-JP" altLang="en-US" sz="1600" b="0" kern="1200" dirty="0">
                          <a:solidFill>
                            <a:schemeClr val="tx1"/>
                          </a:solidFill>
                          <a:latin typeface="HG丸ｺﾞｼｯｸM-PRO" pitchFamily="50" charset="-128"/>
                          <a:ea typeface="HG丸ｺﾞｼｯｸM-PRO" pitchFamily="50" charset="-128"/>
                          <a:cs typeface="+mn-cs"/>
                        </a:rPr>
                        <a:t>３歳未満、</a:t>
                      </a:r>
                      <a:r>
                        <a:rPr kumimoji="1" lang="ja-JP" altLang="en-US" sz="1600" dirty="0">
                          <a:solidFill>
                            <a:schemeClr val="tx1"/>
                          </a:solidFill>
                          <a:latin typeface="HG丸ｺﾞｼｯｸM-PRO" pitchFamily="50" charset="-128"/>
                          <a:ea typeface="HG丸ｺﾞｼｯｸM-PRO" pitchFamily="50" charset="-128"/>
                        </a:rPr>
                        <a:t>１日の労働時間を原則６時間に）</a:t>
                      </a:r>
                    </a:p>
                  </a:txBody>
                  <a:tcPr marL="121920" marR="121920" anchor="ctr">
                    <a:lnL w="12700" cap="flat" cmpd="sng" algn="ctr">
                      <a:solidFill>
                        <a:schemeClr val="tx1"/>
                      </a:solidFill>
                      <a:prstDash val="dot"/>
                      <a:round/>
                      <a:headEnd type="none" w="med" len="med"/>
                      <a:tailEnd type="none" w="med" len="med"/>
                    </a:lnL>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2000" dirty="0">
                        <a:solidFill>
                          <a:schemeClr val="tx1"/>
                        </a:solidFill>
                      </a:endParaRPr>
                    </a:p>
                  </a:txBody>
                  <a:tcPr anchor="ctr">
                    <a:lnL w="12700" cap="flat" cmpd="sng" algn="ctr">
                      <a:solidFill>
                        <a:schemeClr val="tx1"/>
                      </a:solidFill>
                      <a:prstDash val="dot"/>
                      <a:round/>
                      <a:headEnd type="none" w="med" len="med"/>
                      <a:tailEnd type="none" w="med" len="med"/>
                    </a:lnL>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31482">
                <a:tc>
                  <a:txBody>
                    <a:bodyPr/>
                    <a:lstStyle/>
                    <a:p>
                      <a:pPr algn="ctr">
                        <a:lnSpc>
                          <a:spcPct val="150000"/>
                        </a:lnSpc>
                      </a:pPr>
                      <a:endParaRPr kumimoji="1" lang="en-US" altLang="ja-JP" sz="2000" b="1" dirty="0">
                        <a:solidFill>
                          <a:schemeClr val="tx1"/>
                        </a:solidFill>
                        <a:effectLst/>
                        <a:latin typeface="HG丸ｺﾞｼｯｸM-PRO" pitchFamily="50" charset="-128"/>
                        <a:ea typeface="HG丸ｺﾞｼｯｸM-PRO" pitchFamily="50" charset="-128"/>
                      </a:endParaRPr>
                    </a:p>
                    <a:p>
                      <a:pPr algn="ctr">
                        <a:lnSpc>
                          <a:spcPct val="150000"/>
                        </a:lnSpc>
                      </a:pPr>
                      <a:r>
                        <a:rPr kumimoji="1" lang="ja-JP" altLang="en-US" sz="2000" b="1" dirty="0">
                          <a:solidFill>
                            <a:schemeClr val="tx1"/>
                          </a:solidFill>
                          <a:effectLst/>
                          <a:latin typeface="HG丸ｺﾞｼｯｸM-PRO" pitchFamily="50" charset="-128"/>
                          <a:ea typeface="HG丸ｺﾞｼｯｸM-PRO" pitchFamily="50" charset="-128"/>
                        </a:rPr>
                        <a:t>傷病手当金</a:t>
                      </a:r>
                      <a:endParaRPr kumimoji="1" lang="en-US" altLang="ja-JP" sz="2000" b="1" dirty="0">
                        <a:solidFill>
                          <a:schemeClr val="tx1"/>
                        </a:solidFill>
                        <a:effectLst/>
                        <a:latin typeface="HG丸ｺﾞｼｯｸM-PRO" pitchFamily="50" charset="-128"/>
                        <a:ea typeface="HG丸ｺﾞｼｯｸM-PRO" pitchFamily="50" charset="-128"/>
                      </a:endParaRPr>
                    </a:p>
                    <a:p>
                      <a:pPr algn="ctr">
                        <a:lnSpc>
                          <a:spcPct val="150000"/>
                        </a:lnSpc>
                      </a:pPr>
                      <a:r>
                        <a:rPr kumimoji="1" lang="ja-JP" altLang="en-US" sz="2000" b="1" dirty="0">
                          <a:solidFill>
                            <a:schemeClr val="tx1"/>
                          </a:solidFill>
                          <a:effectLst/>
                          <a:latin typeface="HG丸ｺﾞｼｯｸM-PRO" pitchFamily="50" charset="-128"/>
                          <a:ea typeface="HG丸ｺﾞｼｯｸM-PRO" pitchFamily="50" charset="-128"/>
                        </a:rPr>
                        <a:t>（健康保険法）</a:t>
                      </a:r>
                      <a:endParaRPr kumimoji="1" lang="en-US" altLang="ja-JP" sz="2000" b="1" dirty="0">
                        <a:solidFill>
                          <a:schemeClr val="tx1"/>
                        </a:solidFill>
                        <a:effectLst/>
                        <a:latin typeface="HG丸ｺﾞｼｯｸM-PRO" pitchFamily="50" charset="-128"/>
                        <a:ea typeface="HG丸ｺﾞｼｯｸM-PRO" pitchFamily="50" charset="-128"/>
                      </a:endParaRPr>
                    </a:p>
                  </a:txBody>
                  <a:tcPr marL="121920" marR="12192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lnSpc>
                          <a:spcPct val="150000"/>
                        </a:lnSpc>
                      </a:pPr>
                      <a:r>
                        <a:rPr kumimoji="1" lang="ja-JP" altLang="en-US" sz="2000" b="1" dirty="0">
                          <a:solidFill>
                            <a:schemeClr val="tx1"/>
                          </a:solidFill>
                          <a:latin typeface="HG丸ｺﾞｼｯｸM-PRO" pitchFamily="50" charset="-128"/>
                          <a:ea typeface="HG丸ｺﾞｼｯｸM-PRO" pitchFamily="50" charset="-128"/>
                        </a:rPr>
                        <a:t>出産育児一時金</a:t>
                      </a:r>
                      <a:endParaRPr kumimoji="1" lang="en-US" altLang="ja-JP" sz="2000" b="1" dirty="0">
                        <a:solidFill>
                          <a:schemeClr val="tx1"/>
                        </a:solidFill>
                        <a:latin typeface="HG丸ｺﾞｼｯｸM-PRO" pitchFamily="50" charset="-128"/>
                        <a:ea typeface="HG丸ｺﾞｼｯｸM-PRO" pitchFamily="50" charset="-128"/>
                      </a:endParaRPr>
                    </a:p>
                    <a:p>
                      <a:pPr algn="ctr">
                        <a:lnSpc>
                          <a:spcPct val="150000"/>
                        </a:lnSpc>
                      </a:pPr>
                      <a:r>
                        <a:rPr kumimoji="1" lang="ja-JP" altLang="en-US" sz="2000" b="1" dirty="0">
                          <a:solidFill>
                            <a:schemeClr val="tx1"/>
                          </a:solidFill>
                          <a:latin typeface="HG丸ｺﾞｼｯｸM-PRO" pitchFamily="50" charset="-128"/>
                          <a:ea typeface="HG丸ｺﾞｼｯｸM-PRO" pitchFamily="50" charset="-128"/>
                        </a:rPr>
                        <a:t>出産手当金</a:t>
                      </a:r>
                      <a:endParaRPr kumimoji="1" lang="en-US" altLang="ja-JP" sz="2000" b="1" dirty="0">
                        <a:solidFill>
                          <a:schemeClr val="tx1"/>
                        </a:solidFill>
                        <a:latin typeface="HG丸ｺﾞｼｯｸM-PRO" pitchFamily="50" charset="-128"/>
                        <a:ea typeface="HG丸ｺﾞｼｯｸM-PRO" pitchFamily="50" charset="-128"/>
                      </a:endParaRPr>
                    </a:p>
                    <a:p>
                      <a:pPr algn="ctr">
                        <a:lnSpc>
                          <a:spcPct val="150000"/>
                        </a:lnSpc>
                      </a:pPr>
                      <a:r>
                        <a:rPr kumimoji="1" lang="ja-JP" altLang="en-US" sz="2000" b="1" dirty="0">
                          <a:solidFill>
                            <a:schemeClr val="tx1"/>
                          </a:solidFill>
                          <a:latin typeface="HG丸ｺﾞｼｯｸM-PRO" pitchFamily="50" charset="-128"/>
                          <a:ea typeface="HG丸ｺﾞｼｯｸM-PRO" pitchFamily="50" charset="-128"/>
                        </a:rPr>
                        <a:t>（健康保険法）</a:t>
                      </a:r>
                    </a:p>
                  </a:txBody>
                  <a:tcPr marL="121920" marR="12192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kumimoji="1" lang="ja-JP" altLang="en-US" sz="2000" b="1" dirty="0">
                        <a:solidFill>
                          <a:schemeClr val="tx1"/>
                        </a:solidFill>
                      </a:endParaRPr>
                    </a:p>
                  </a:txBody>
                  <a:tcPr>
                    <a:solidFill>
                      <a:srgbClr val="FFFF99"/>
                    </a:solidFill>
                  </a:tcPr>
                </a:tc>
                <a:tc>
                  <a:txBody>
                    <a:bodyPr/>
                    <a:lstStyle/>
                    <a:p>
                      <a:pPr algn="ctr">
                        <a:lnSpc>
                          <a:spcPct val="150000"/>
                        </a:lnSpc>
                      </a:pPr>
                      <a:endParaRPr kumimoji="1" lang="en-US" altLang="ja-JP" sz="2000" b="1" dirty="0">
                        <a:solidFill>
                          <a:schemeClr val="tx1"/>
                        </a:solidFill>
                        <a:latin typeface="HG丸ｺﾞｼｯｸM-PRO" pitchFamily="50" charset="-128"/>
                        <a:ea typeface="HG丸ｺﾞｼｯｸM-PRO" pitchFamily="50" charset="-128"/>
                      </a:endParaRPr>
                    </a:p>
                    <a:p>
                      <a:pPr algn="ctr">
                        <a:lnSpc>
                          <a:spcPct val="150000"/>
                        </a:lnSpc>
                      </a:pPr>
                      <a:r>
                        <a:rPr kumimoji="1" lang="zh-TW" altLang="en-US" sz="2000" b="1" kern="1200" dirty="0">
                          <a:solidFill>
                            <a:schemeClr val="tx1"/>
                          </a:solidFill>
                          <a:latin typeface="HG丸ｺﾞｼｯｸM-PRO" pitchFamily="50" charset="-128"/>
                          <a:ea typeface="HG丸ｺﾞｼｯｸM-PRO" pitchFamily="50" charset="-128"/>
                          <a:cs typeface="+mn-cs"/>
                        </a:rPr>
                        <a:t>育児休業給付金</a:t>
                      </a:r>
                      <a:endParaRPr kumimoji="1" lang="en-US" altLang="zh-TW" sz="2000" b="1" kern="1200" dirty="0">
                        <a:solidFill>
                          <a:schemeClr val="tx1"/>
                        </a:solidFill>
                        <a:latin typeface="HG丸ｺﾞｼｯｸM-PRO" pitchFamily="50" charset="-128"/>
                        <a:ea typeface="HG丸ｺﾞｼｯｸM-PRO" pitchFamily="50" charset="-128"/>
                        <a:cs typeface="+mn-cs"/>
                      </a:endParaRPr>
                    </a:p>
                    <a:p>
                      <a:pPr algn="ctr">
                        <a:lnSpc>
                          <a:spcPct val="150000"/>
                        </a:lnSpc>
                      </a:pPr>
                      <a:r>
                        <a:rPr kumimoji="1" lang="ja-JP" altLang="en-US" sz="2000" b="1" dirty="0">
                          <a:solidFill>
                            <a:schemeClr val="tx1"/>
                          </a:solidFill>
                          <a:latin typeface="HG丸ｺﾞｼｯｸM-PRO" pitchFamily="50" charset="-128"/>
                          <a:ea typeface="HG丸ｺﾞｼｯｸM-PRO" pitchFamily="50" charset="-128"/>
                        </a:rPr>
                        <a:t>（雇用保険法）</a:t>
                      </a:r>
                    </a:p>
                  </a:txBody>
                  <a:tcPr marL="121920" marR="12192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2079" name="テキスト ボックス 29"/>
          <p:cNvSpPr txBox="1">
            <a:spLocks noChangeArrowheads="1"/>
          </p:cNvSpPr>
          <p:nvPr/>
        </p:nvSpPr>
        <p:spPr bwMode="auto">
          <a:xfrm>
            <a:off x="407368" y="1775039"/>
            <a:ext cx="912283" cy="369888"/>
          </a:xfrm>
          <a:prstGeom prst="rect">
            <a:avLst/>
          </a:prstGeom>
          <a:noFill/>
          <a:ln w="9525">
            <a:noFill/>
            <a:miter lim="800000"/>
            <a:headEnd/>
            <a:tailEnd/>
          </a:ln>
        </p:spPr>
        <p:txBody>
          <a:bodyPr>
            <a:spAutoFit/>
          </a:bodyPr>
          <a:lstStyle/>
          <a:p>
            <a:r>
              <a:rPr lang="ja-JP" altLang="en-US" b="1" dirty="0">
                <a:latin typeface="HG丸ｺﾞｼｯｸM-PRO" pitchFamily="50" charset="-128"/>
                <a:ea typeface="HG丸ｺﾞｼｯｸM-PRO" pitchFamily="50" charset="-128"/>
              </a:rPr>
              <a:t>妊娠</a:t>
            </a:r>
          </a:p>
        </p:txBody>
      </p:sp>
      <p:sp>
        <p:nvSpPr>
          <p:cNvPr id="2080" name="テキスト ボックス 30"/>
          <p:cNvSpPr txBox="1">
            <a:spLocks noChangeArrowheads="1"/>
          </p:cNvSpPr>
          <p:nvPr/>
        </p:nvSpPr>
        <p:spPr bwMode="auto">
          <a:xfrm>
            <a:off x="4883357" y="1811667"/>
            <a:ext cx="752943" cy="369887"/>
          </a:xfrm>
          <a:prstGeom prst="rect">
            <a:avLst/>
          </a:prstGeom>
          <a:noFill/>
          <a:ln w="9525">
            <a:noFill/>
            <a:miter lim="800000"/>
            <a:headEnd/>
            <a:tailEnd/>
          </a:ln>
        </p:spPr>
        <p:txBody>
          <a:bodyPr wrap="square">
            <a:spAutoFit/>
          </a:bodyPr>
          <a:lstStyle/>
          <a:p>
            <a:r>
              <a:rPr lang="ja-JP" altLang="en-US" b="1" dirty="0">
                <a:latin typeface="HG丸ｺﾞｼｯｸM-PRO" pitchFamily="50" charset="-128"/>
                <a:ea typeface="HG丸ｺﾞｼｯｸM-PRO" pitchFamily="50" charset="-128"/>
              </a:rPr>
              <a:t>出産</a:t>
            </a:r>
          </a:p>
        </p:txBody>
      </p:sp>
      <p:sp>
        <p:nvSpPr>
          <p:cNvPr id="2081" name="テキスト ボックス 31"/>
          <p:cNvSpPr txBox="1">
            <a:spLocks noChangeArrowheads="1"/>
          </p:cNvSpPr>
          <p:nvPr/>
        </p:nvSpPr>
        <p:spPr bwMode="auto">
          <a:xfrm>
            <a:off x="6467017" y="1809739"/>
            <a:ext cx="2400300" cy="369887"/>
          </a:xfrm>
          <a:prstGeom prst="rect">
            <a:avLst/>
          </a:prstGeom>
          <a:noFill/>
          <a:ln w="9525">
            <a:noFill/>
            <a:miter lim="800000"/>
            <a:headEnd/>
            <a:tailEnd/>
          </a:ln>
        </p:spPr>
        <p:txBody>
          <a:bodyPr>
            <a:spAutoFit/>
          </a:bodyPr>
          <a:lstStyle/>
          <a:p>
            <a:r>
              <a:rPr lang="zh-TW" altLang="en-US" b="1" dirty="0">
                <a:latin typeface="HG丸ｺﾞｼｯｸM-PRO" pitchFamily="50" charset="-128"/>
                <a:ea typeface="HG丸ｺﾞｼｯｸM-PRO" pitchFamily="50" charset="-128"/>
              </a:rPr>
              <a:t>育児休業開始</a:t>
            </a:r>
            <a:endParaRPr lang="ja-JP" altLang="en-US" b="1" dirty="0">
              <a:latin typeface="HG丸ｺﾞｼｯｸM-PRO" pitchFamily="50" charset="-128"/>
              <a:ea typeface="HG丸ｺﾞｼｯｸM-PRO" pitchFamily="50" charset="-128"/>
            </a:endParaRPr>
          </a:p>
        </p:txBody>
      </p:sp>
      <p:sp>
        <p:nvSpPr>
          <p:cNvPr id="2082" name="テキスト ボックス 32"/>
          <p:cNvSpPr txBox="1">
            <a:spLocks noChangeArrowheads="1"/>
          </p:cNvSpPr>
          <p:nvPr/>
        </p:nvSpPr>
        <p:spPr bwMode="auto">
          <a:xfrm>
            <a:off x="10200456" y="1775039"/>
            <a:ext cx="1677611" cy="369888"/>
          </a:xfrm>
          <a:prstGeom prst="rect">
            <a:avLst/>
          </a:prstGeom>
          <a:noFill/>
          <a:ln w="9525">
            <a:noFill/>
            <a:miter lim="800000"/>
            <a:headEnd/>
            <a:tailEnd/>
          </a:ln>
        </p:spPr>
        <p:txBody>
          <a:bodyPr wrap="square">
            <a:spAutoFit/>
          </a:bodyPr>
          <a:lstStyle/>
          <a:p>
            <a:r>
              <a:rPr lang="zh-TW" altLang="en-US" b="1" dirty="0">
                <a:latin typeface="HG丸ｺﾞｼｯｸM-PRO" pitchFamily="50" charset="-128"/>
                <a:ea typeface="HG丸ｺﾞｼｯｸM-PRO" pitchFamily="50" charset="-128"/>
              </a:rPr>
              <a:t>育児休業終了</a:t>
            </a:r>
            <a:endParaRPr lang="ja-JP" altLang="en-US" b="1" dirty="0">
              <a:latin typeface="HG丸ｺﾞｼｯｸM-PRO" pitchFamily="50" charset="-128"/>
              <a:ea typeface="HG丸ｺﾞｼｯｸM-PRO" pitchFamily="50" charset="-128"/>
            </a:endParaRPr>
          </a:p>
        </p:txBody>
      </p:sp>
      <p:sp>
        <p:nvSpPr>
          <p:cNvPr id="2084" name="テキスト ボックス 36"/>
          <p:cNvSpPr txBox="1">
            <a:spLocks noChangeArrowheads="1"/>
          </p:cNvSpPr>
          <p:nvPr/>
        </p:nvSpPr>
        <p:spPr bwMode="auto">
          <a:xfrm>
            <a:off x="732661" y="908720"/>
            <a:ext cx="682819" cy="708025"/>
          </a:xfrm>
          <a:prstGeom prst="rect">
            <a:avLst/>
          </a:prstGeom>
          <a:noFill/>
          <a:ln w="9525">
            <a:noFill/>
            <a:miter lim="800000"/>
            <a:headEnd/>
            <a:tailEnd/>
          </a:ln>
        </p:spPr>
        <p:txBody>
          <a:bodyPr wrap="square">
            <a:spAutoFit/>
          </a:bodyPr>
          <a:lstStyle/>
          <a:p>
            <a:r>
              <a:rPr lang="ja-JP" altLang="en-US" sz="4000" b="1" dirty="0">
                <a:latin typeface="HG丸ｺﾞｼｯｸM-PRO" pitchFamily="50" charset="-128"/>
                <a:ea typeface="HG丸ｺﾞｼｯｸM-PRO" pitchFamily="50" charset="-128"/>
              </a:rPr>
              <a:t>妻</a:t>
            </a:r>
          </a:p>
        </p:txBody>
      </p:sp>
      <p:sp>
        <p:nvSpPr>
          <p:cNvPr id="3" name="テキスト ボックス 2"/>
          <p:cNvSpPr txBox="1"/>
          <p:nvPr/>
        </p:nvSpPr>
        <p:spPr>
          <a:xfrm>
            <a:off x="3102641" y="3294183"/>
            <a:ext cx="2044149" cy="253916"/>
          </a:xfrm>
          <a:prstGeom prst="rect">
            <a:avLst/>
          </a:prstGeom>
          <a:noFill/>
        </p:spPr>
        <p:txBody>
          <a:bodyPr wrap="none" rtlCol="0">
            <a:spAutoFit/>
          </a:bodyPr>
          <a:lstStyle/>
          <a:p>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１ 双子以上の場合は</a:t>
            </a:r>
            <a:r>
              <a:rPr kumimoji="1" lang="en-US" altLang="ja-JP" sz="1050" dirty="0">
                <a:latin typeface="HG丸ｺﾞｼｯｸM-PRO" panose="020F0600000000000000" pitchFamily="50" charset="-128"/>
                <a:ea typeface="HG丸ｺﾞｼｯｸM-PRO" panose="020F0600000000000000" pitchFamily="50" charset="-128"/>
              </a:rPr>
              <a:t>14</a:t>
            </a:r>
            <a:r>
              <a:rPr kumimoji="1" lang="ja-JP" altLang="en-US" sz="1050" dirty="0">
                <a:latin typeface="HG丸ｺﾞｼｯｸM-PRO" panose="020F0600000000000000" pitchFamily="50" charset="-128"/>
                <a:ea typeface="HG丸ｺﾞｼｯｸM-PRO" panose="020F0600000000000000" pitchFamily="50" charset="-128"/>
              </a:rPr>
              <a:t>週間</a:t>
            </a:r>
          </a:p>
        </p:txBody>
      </p:sp>
      <p:sp>
        <p:nvSpPr>
          <p:cNvPr id="19" name="テキスト ボックス 18"/>
          <p:cNvSpPr txBox="1"/>
          <p:nvPr/>
        </p:nvSpPr>
        <p:spPr>
          <a:xfrm>
            <a:off x="5159896" y="3310100"/>
            <a:ext cx="5346335" cy="253916"/>
          </a:xfrm>
          <a:prstGeom prst="rect">
            <a:avLst/>
          </a:prstGeom>
          <a:noFill/>
        </p:spPr>
        <p:txBody>
          <a:bodyPr wrap="none" rtlCol="0">
            <a:spAutoFit/>
          </a:bodyPr>
          <a:lstStyle/>
          <a:p>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２ 産後６週間経過後に、本人が請求し、医師が支障がないと認めた場合には就業可</a:t>
            </a:r>
          </a:p>
        </p:txBody>
      </p:sp>
      <p:sp>
        <p:nvSpPr>
          <p:cNvPr id="20" name="object 4">
            <a:extLst>
              <a:ext uri="{FF2B5EF4-FFF2-40B4-BE49-F238E27FC236}">
                <a16:creationId xmlns:a16="http://schemas.microsoft.com/office/drawing/2014/main" id="{D8BED487-97C5-E74B-A359-983D99014D84}"/>
              </a:ext>
            </a:extLst>
          </p:cNvPr>
          <p:cNvSpPr txBox="1">
            <a:spLocks/>
          </p:cNvSpPr>
          <p:nvPr/>
        </p:nvSpPr>
        <p:spPr>
          <a:xfrm>
            <a:off x="47328" y="115727"/>
            <a:ext cx="5994542" cy="384456"/>
          </a:xfrm>
          <a:prstGeom prst="rect">
            <a:avLst/>
          </a:prstGeom>
        </p:spPr>
        <p:txBody>
          <a:bodyPr vert="horz" wrap="square" lIns="0" tIns="14978"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521">
              <a:lnSpc>
                <a:spcPct val="100000"/>
              </a:lnSpc>
              <a:spcBef>
                <a:spcPts val="118"/>
              </a:spcBef>
            </a:pPr>
            <a:r>
              <a:rPr lang="ja-JP" altLang="en-US" sz="2400" b="1" dirty="0">
                <a:latin typeface="HGMaruGothicMPRO" panose="020F0600000000000000" pitchFamily="34" charset="-128"/>
                <a:ea typeface="HGMaruGothicMPRO" panose="020F0600000000000000" pitchFamily="34" charset="-128"/>
                <a:cs typeface="ShinMGoPro-DeBold"/>
              </a:rPr>
              <a:t>妊娠・出産・育児に関する制度</a:t>
            </a:r>
            <a:endParaRPr lang="ja-JP" altLang="en-US" sz="2400" dirty="0">
              <a:latin typeface="HGMaruGothicMPRO" panose="020F0600000000000000" pitchFamily="34" charset="-128"/>
              <a:ea typeface="HGMaruGothicMPRO" panose="020F0600000000000000" pitchFamily="34" charset="-128"/>
              <a:cs typeface="ShinMGoPro-DeBold"/>
            </a:endParaRPr>
          </a:p>
        </p:txBody>
      </p:sp>
      <p:sp>
        <p:nvSpPr>
          <p:cNvPr id="24" name="正方形/長方形 2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3D53C2E8-E6B7-4FE8-AAB6-F4512E5254E2}"/>
              </a:ext>
            </a:extLst>
          </p:cNvPr>
          <p:cNvSpPr/>
          <p:nvPr/>
        </p:nvSpPr>
        <p:spPr>
          <a:xfrm>
            <a:off x="2610360" y="5333822"/>
            <a:ext cx="608825" cy="16342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8B0D962E-3CB6-470B-BAA6-9711830EBA49}"/>
              </a:ext>
            </a:extLst>
          </p:cNvPr>
          <p:cNvSpPr/>
          <p:nvPr/>
        </p:nvSpPr>
        <p:spPr>
          <a:xfrm>
            <a:off x="6096000" y="5333822"/>
            <a:ext cx="986503" cy="16342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5CDC910B-E510-4FE5-90D5-C3B0B3044CDF}"/>
              </a:ext>
            </a:extLst>
          </p:cNvPr>
          <p:cNvSpPr/>
          <p:nvPr/>
        </p:nvSpPr>
        <p:spPr>
          <a:xfrm rot="10800000">
            <a:off x="524250" y="5333822"/>
            <a:ext cx="608825" cy="16342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BA1BBB76-68CA-49D7-89D7-DC6CFB9136AF}"/>
              </a:ext>
            </a:extLst>
          </p:cNvPr>
          <p:cNvSpPr/>
          <p:nvPr/>
        </p:nvSpPr>
        <p:spPr>
          <a:xfrm>
            <a:off x="10632504" y="5329146"/>
            <a:ext cx="986503" cy="16342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1696CC33-F030-4445-AB79-08E3DCEFE3D3}"/>
              </a:ext>
            </a:extLst>
          </p:cNvPr>
          <p:cNvSpPr/>
          <p:nvPr/>
        </p:nvSpPr>
        <p:spPr>
          <a:xfrm rot="10800000">
            <a:off x="3458557" y="5329146"/>
            <a:ext cx="986503" cy="16342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EE0EAF0E-0C69-440D-88A9-8098FEAE8B75}"/>
              </a:ext>
            </a:extLst>
          </p:cNvPr>
          <p:cNvSpPr/>
          <p:nvPr/>
        </p:nvSpPr>
        <p:spPr>
          <a:xfrm rot="10800000">
            <a:off x="7384549" y="5329146"/>
            <a:ext cx="986503" cy="16342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t>57</a:t>
            </a:r>
            <a:endParaRPr lang="ja-JP" altLang="en-US" sz="1200" b="1" dirty="0"/>
          </a:p>
        </p:txBody>
      </p:sp>
    </p:spTree>
    <p:extLst>
      <p:ext uri="{BB962C8B-B14F-4D97-AF65-F5344CB8AC3E}">
        <p14:creationId xmlns:p14="http://schemas.microsoft.com/office/powerpoint/2010/main" val="3162846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2969</Words>
  <Application>Microsoft Office PowerPoint</Application>
  <PresentationFormat>ワイド画面</PresentationFormat>
  <Paragraphs>382</Paragraphs>
  <Slides>22</Slides>
  <Notes>4</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22</vt:i4>
      </vt:variant>
    </vt:vector>
  </HeadingPairs>
  <TitlesOfParts>
    <vt:vector size="41" baseType="lpstr">
      <vt:lpstr>A-OTF Shin Maru Go Pro</vt:lpstr>
      <vt:lpstr>HGP明朝E</vt:lpstr>
      <vt:lpstr>HGS創英角ﾎﾟｯﾌﾟ体</vt:lpstr>
      <vt:lpstr>HGMaruGothicMPRO</vt:lpstr>
      <vt:lpstr>HGMaruGothicMPRO</vt:lpstr>
      <vt:lpstr>HG明朝E</vt:lpstr>
      <vt:lpstr>Meiryo UI</vt:lpstr>
      <vt:lpstr>ＭＳ Ｐゴシック</vt:lpstr>
      <vt:lpstr>ＭＳ Ｐ明朝</vt:lpstr>
      <vt:lpstr>ＭＳ ゴシック</vt:lpstr>
      <vt:lpstr>ShinMGoPro-DeBold</vt:lpstr>
      <vt:lpstr>ShinMGoPro-Medium</vt:lpstr>
      <vt:lpstr>メイリオ</vt:lpstr>
      <vt:lpstr>Arial</vt:lpstr>
      <vt:lpstr>Calibri</vt:lpstr>
      <vt:lpstr>Times New Roman</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2019-08-20T01:00:17Z</dcterms:modified>
</cp:coreProperties>
</file>