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0"/>
  </p:notesMasterIdLst>
  <p:sldIdLst>
    <p:sldId id="650" r:id="rId2"/>
    <p:sldId id="637" r:id="rId3"/>
    <p:sldId id="638" r:id="rId4"/>
    <p:sldId id="639" r:id="rId5"/>
    <p:sldId id="651" r:id="rId6"/>
    <p:sldId id="652" r:id="rId7"/>
    <p:sldId id="641" r:id="rId8"/>
    <p:sldId id="642" r:id="rId9"/>
    <p:sldId id="644" r:id="rId10"/>
    <p:sldId id="646" r:id="rId11"/>
    <p:sldId id="645" r:id="rId12"/>
    <p:sldId id="647" r:id="rId13"/>
    <p:sldId id="648" r:id="rId14"/>
    <p:sldId id="656" r:id="rId15"/>
    <p:sldId id="649" r:id="rId16"/>
    <p:sldId id="654" r:id="rId17"/>
    <p:sldId id="655" r:id="rId18"/>
    <p:sldId id="657"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7DB6"/>
    <a:srgbClr val="009944"/>
    <a:srgbClr val="B6007A"/>
    <a:srgbClr val="E60012"/>
    <a:srgbClr val="FF9700"/>
    <a:srgbClr val="6CB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5" autoAdjust="0"/>
    <p:restoredTop sz="94694" autoAdjust="0"/>
  </p:normalViewPr>
  <p:slideViewPr>
    <p:cSldViewPr>
      <p:cViewPr varScale="1">
        <p:scale>
          <a:sx n="122" d="100"/>
          <a:sy n="122" d="100"/>
        </p:scale>
        <p:origin x="108" y="2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dirty="0"/>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dirty="0"/>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t>
        <a:bodyPr/>
        <a:lstStyle/>
        <a:p>
          <a:endParaRPr kumimoji="1" lang="ja-JP" altLang="en-US"/>
        </a:p>
      </dgm:t>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t>
        <a:bodyPr/>
        <a:lstStyle/>
        <a:p>
          <a:endParaRPr kumimoji="1" lang="ja-JP" altLang="en-US"/>
        </a:p>
      </dgm:t>
    </dgm:pt>
  </dgm:ptLst>
  <dgm:cxnLst>
    <dgm:cxn modelId="{347D09D7-6274-43F8-8CF2-4021CD01E059}" type="presOf" srcId="{CBB8D71E-950E-4632-B8D7-046679F6D700}" destId="{2373D61C-DE49-4776-AB1A-C3414AF972FB}" srcOrd="0" destOrd="0" presId="urn:microsoft.com/office/officeart/2005/8/layout/chevron1"/>
    <dgm:cxn modelId="{E52D2D0F-E0C1-4FC4-BF3C-75D0CB96FC61}" srcId="{59D3E03C-BB55-4CE3-A2FF-F15117A9DB0F}" destId="{CBB8D71E-950E-4632-B8D7-046679F6D700}" srcOrd="1" destOrd="0" parTransId="{15A7A96D-F984-4447-8562-21605E5115AF}" sibTransId="{DC2F823E-C741-49CA-B819-198AA1C5AFB5}"/>
    <dgm:cxn modelId="{3A1D45E3-761B-4995-B555-389E9E569491}" type="presOf" srcId="{366167C8-3AC8-4FD0-A4B5-C4194CDBFF90}" destId="{74C98F04-CA3B-493B-8BEA-C218A0B565B9}" srcOrd="0" destOrd="0" presId="urn:microsoft.com/office/officeart/2005/8/layout/chevron1"/>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6193"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a:t>　</a:t>
          </a:r>
        </a:p>
      </dsp:txBody>
      <dsp:txXfrm>
        <a:off x="219527" y="0"/>
        <a:ext cx="3275912" cy="426668"/>
      </dsp:txXfrm>
    </dsp:sp>
    <dsp:sp modelId="{2373D61C-DE49-4776-AB1A-C3414AF972FB}">
      <dsp:nvSpPr>
        <dsp:cNvPr id="0" name=""/>
        <dsp:cNvSpPr/>
      </dsp:nvSpPr>
      <dsp:spPr>
        <a:xfrm>
          <a:off x="3338515"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1" lang="ja-JP" altLang="en-US" sz="2400" kern="1200" dirty="0"/>
            <a:t>　</a:t>
          </a:r>
        </a:p>
      </dsp:txBody>
      <dsp:txXfrm>
        <a:off x="3551849" y="0"/>
        <a:ext cx="3275912" cy="4266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9434B02-AC25-454D-89DF-A43D6B4513B0}"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C705C7A-D19F-4CB0-933F-B254AD7BFDE6}" type="slidenum">
              <a:rPr lang="ja-JP" altLang="en-US">
                <a:solidFill>
                  <a:prstClr val="black"/>
                </a:solidFill>
                <a:latin typeface="Calibri"/>
                <a:ea typeface="ＭＳ Ｐゴシック" panose="020B0600070205080204" pitchFamily="50" charset="-128"/>
              </a:rPr>
              <a:pPr defTabSz="922355">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9575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C705C7A-D19F-4CB0-933F-B254AD7BFDE6}" type="slidenum">
              <a:rPr lang="ja-JP" altLang="en-US">
                <a:solidFill>
                  <a:prstClr val="black"/>
                </a:solidFill>
                <a:latin typeface="Calibri"/>
                <a:ea typeface="ＭＳ Ｐゴシック" panose="020B0600070205080204" pitchFamily="50" charset="-128"/>
              </a:rPr>
              <a:pPr defTabSz="922355">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5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C705C7A-D19F-4CB0-933F-B254AD7BFDE6}" type="slidenum">
              <a:rPr lang="ja-JP" altLang="en-US">
                <a:solidFill>
                  <a:prstClr val="black"/>
                </a:solidFill>
                <a:latin typeface="Calibri"/>
                <a:ea typeface="ＭＳ Ｐゴシック" panose="020B0600070205080204" pitchFamily="50" charset="-128"/>
              </a:rPr>
              <a:pPr defTabSz="922355">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320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C705C7A-D19F-4CB0-933F-B254AD7BFDE6}" type="slidenum">
              <a:rPr lang="ja-JP" altLang="en-US">
                <a:solidFill>
                  <a:prstClr val="black"/>
                </a:solidFill>
                <a:latin typeface="Calibri"/>
                <a:ea typeface="ＭＳ Ｐゴシック" panose="020B0600070205080204" pitchFamily="50" charset="-128"/>
              </a:rPr>
              <a:pPr defTabSz="922355">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9098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2355">
              <a:defRPr/>
            </a:pPr>
            <a:fld id="{EC705C7A-D19F-4CB0-933F-B254AD7BFDE6}" type="slidenum">
              <a:rPr lang="ja-JP" altLang="en-US">
                <a:solidFill>
                  <a:prstClr val="black"/>
                </a:solidFill>
                <a:latin typeface="Calibri"/>
                <a:ea typeface="ＭＳ Ｐゴシック" panose="020B0600070205080204" pitchFamily="50" charset="-128"/>
              </a:rPr>
              <a:pPr defTabSz="922355">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2231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2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40C50F-9023-4899-A28F-DD203B45742B}" type="datetimeFigureOut">
              <a:rPr kumimoji="1" lang="ja-JP" altLang="en-US" smtClean="0"/>
              <a:t>2019/8/20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0C50F-9023-4899-A28F-DD203B45742B}" type="datetimeFigureOut">
              <a:rPr kumimoji="1" lang="ja-JP" altLang="en-US" smtClean="0"/>
              <a:t>2019/8/20</a:t>
            </a:fld>
            <a:endParaRPr kumimoji="1" lang="ja-JP" altLang="en-US"/>
          </a:p>
        </p:txBody>
      </p:sp>
      <p:sp>
        <p:nvSpPr>
          <p:cNvPr id="5" name="フッター プレースホルダー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テーマ⑤　労働時間</a:t>
            </a:r>
          </a:p>
        </p:txBody>
      </p:sp>
      <p:sp>
        <p:nvSpPr>
          <p:cNvPr id="6"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71</a:t>
            </a:r>
            <a:endParaRPr lang="ja-JP" altLang="en-US" sz="1200" b="1" dirty="0">
              <a:solidFill>
                <a:schemeClr val="tx1"/>
              </a:solidFill>
            </a:endParaRPr>
          </a:p>
        </p:txBody>
      </p:sp>
    </p:spTree>
    <p:extLst>
      <p:ext uri="{BB962C8B-B14F-4D97-AF65-F5344CB8AC3E}">
        <p14:creationId xmlns:p14="http://schemas.microsoft.com/office/powerpoint/2010/main" val="241996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角丸四角形 136"/>
          <p:cNvSpPr/>
          <p:nvPr/>
        </p:nvSpPr>
        <p:spPr>
          <a:xfrm>
            <a:off x="1919536" y="3681360"/>
            <a:ext cx="2808000" cy="2988000"/>
          </a:xfrm>
          <a:prstGeom prst="roundRect">
            <a:avLst>
              <a:gd name="adj" fmla="val 1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9" name="角丸四角形 138"/>
          <p:cNvSpPr/>
          <p:nvPr/>
        </p:nvSpPr>
        <p:spPr>
          <a:xfrm>
            <a:off x="2005439" y="5553224"/>
            <a:ext cx="2628000" cy="1008000"/>
          </a:xfrm>
          <a:prstGeom prst="roundRect">
            <a:avLst>
              <a:gd name="adj" fmla="val 1553"/>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38" name="角丸四角形 137"/>
          <p:cNvSpPr/>
          <p:nvPr/>
        </p:nvSpPr>
        <p:spPr>
          <a:xfrm>
            <a:off x="7608480" y="3681360"/>
            <a:ext cx="2808000" cy="2988000"/>
          </a:xfrm>
          <a:prstGeom prst="roundRect">
            <a:avLst>
              <a:gd name="adj" fmla="val 1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22" name="角丸四角形 21"/>
          <p:cNvSpPr/>
          <p:nvPr/>
        </p:nvSpPr>
        <p:spPr>
          <a:xfrm>
            <a:off x="443824" y="942542"/>
            <a:ext cx="10836752" cy="2036115"/>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従来から</a:t>
            </a:r>
            <a:r>
              <a:rPr lang="en-US" altLang="ja-JP" sz="2000" b="1"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厚生労働大臣告示</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¹</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による上限時間</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は定められていた。しかし、いわゆる</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特別条項付き</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36</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協定</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を届け出れば、上限時間を超えて無制限で残業させることができた</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罰則の適用がなかった</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err="1">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1400" dirty="0">
                <a:solidFill>
                  <a:srgbClr val="F14124"/>
                </a:solidFill>
                <a:latin typeface="HG丸ｺﾞｼｯｸM-PRO" panose="020F0600000000000000" pitchFamily="50" charset="-128"/>
                <a:ea typeface="HG丸ｺﾞｼｯｸM-PRO" panose="020F0600000000000000" pitchFamily="50" charset="-128"/>
              </a:rPr>
              <a:t>*</a:t>
            </a:r>
            <a:r>
              <a:rPr lang="en-US" altLang="ja-JP" sz="1400" dirty="0">
                <a:solidFill>
                  <a:srgbClr val="F14124"/>
                </a:solidFill>
                <a:latin typeface="HG丸ｺﾞｼｯｸM-PRO" panose="020F0600000000000000" pitchFamily="50" charset="-128"/>
                <a:ea typeface="HG丸ｺﾞｼｯｸM-PRO" panose="020F0600000000000000" pitchFamily="50" charset="-128"/>
              </a:rPr>
              <a:t>¹</a:t>
            </a:r>
            <a:r>
              <a:rPr lang="ja-JP" altLang="en-US" sz="1400" dirty="0">
                <a:solidFill>
                  <a:prstClr val="black"/>
                </a:solidFill>
                <a:latin typeface="HG丸ｺﾞｼｯｸM-PRO" panose="020F0600000000000000" pitchFamily="50" charset="-128"/>
                <a:ea typeface="HG丸ｺﾞｼｯｸM-PRO" panose="020F0600000000000000" pitchFamily="50" charset="-128"/>
              </a:rPr>
              <a:t>超えると行政指導の対象。</a:t>
            </a:r>
            <a:endParaRPr lang="en-US" altLang="ja-JP" sz="1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(2) 2019</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年</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中小企業は</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2020</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年</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からは、</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特別条項付き</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36</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協定</a:t>
            </a:r>
            <a:r>
              <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による場合であっても超えられない罰則付きの上限が定められた。</a:t>
            </a:r>
            <a:r>
              <a:rPr lang="ja-JP" altLang="en-US" sz="2000" dirty="0">
                <a:solidFill>
                  <a:srgbClr val="F14124"/>
                </a:solidFill>
                <a:latin typeface="HG丸ｺﾞｼｯｸM-PRO" panose="020F0600000000000000" pitchFamily="50" charset="-128"/>
                <a:ea typeface="HG丸ｺﾞｼｯｸM-PRO" panose="020F0600000000000000" pitchFamily="50" charset="-128"/>
              </a:rPr>
              <a:t>*</a:t>
            </a:r>
            <a:r>
              <a:rPr lang="en-US" altLang="ja-JP" sz="2000" dirty="0">
                <a:solidFill>
                  <a:srgbClr val="F14124"/>
                </a:solidFill>
                <a:latin typeface="HG丸ｺﾞｼｯｸM-PRO" panose="020F0600000000000000" pitchFamily="50" charset="-128"/>
                <a:ea typeface="HG丸ｺﾞｼｯｸM-PRO" panose="020F0600000000000000" pitchFamily="50" charset="-128"/>
              </a:rPr>
              <a:t>²</a:t>
            </a:r>
            <a:endParaRPr lang="en-US" altLang="ja-JP" sz="20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gn="r">
              <a:lnSpc>
                <a:spcPct val="120000"/>
              </a:lnSpc>
            </a:pPr>
            <a:r>
              <a:rPr lang="ja-JP" altLang="en-US" sz="1400" dirty="0">
                <a:solidFill>
                  <a:srgbClr val="F14124"/>
                </a:solidFill>
                <a:latin typeface="HG丸ｺﾞｼｯｸM-PRO" panose="020F0600000000000000" pitchFamily="50" charset="-128"/>
                <a:ea typeface="HG丸ｺﾞｼｯｸM-PRO" panose="020F0600000000000000" pitchFamily="50" charset="-128"/>
              </a:rPr>
              <a:t>*</a:t>
            </a:r>
            <a:r>
              <a:rPr lang="en-US" altLang="ja-JP" sz="1400" dirty="0">
                <a:solidFill>
                  <a:srgbClr val="F14124"/>
                </a:solidFill>
                <a:latin typeface="HG丸ｺﾞｼｯｸM-PRO" panose="020F0600000000000000" pitchFamily="50" charset="-128"/>
                <a:ea typeface="HG丸ｺﾞｼｯｸM-PRO" panose="020F0600000000000000" pitchFamily="50" charset="-128"/>
              </a:rPr>
              <a:t>²</a:t>
            </a:r>
            <a:r>
              <a:rPr lang="ja-JP" altLang="en-US" sz="1400" dirty="0">
                <a:solidFill>
                  <a:prstClr val="black"/>
                </a:solidFill>
                <a:latin typeface="HG丸ｺﾞｼｯｸM-PRO" panose="020F0600000000000000" pitchFamily="50" charset="-128"/>
                <a:ea typeface="HG丸ｺﾞｼｯｸM-PRO" panose="020F0600000000000000" pitchFamily="50" charset="-128"/>
              </a:rPr>
              <a:t>上限を超えて時間外・休日労働を行わせると、労基法違反として送検される場合がある。</a:t>
            </a:r>
          </a:p>
          <a:p>
            <a:pPr marL="216000" indent="-216000">
              <a:lnSpc>
                <a:spcPct val="120000"/>
              </a:lnSpc>
            </a:pPr>
            <a:endParaRPr lang="ja-JP" altLang="en-US" sz="20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144" name="角丸四角形 143"/>
          <p:cNvSpPr/>
          <p:nvPr/>
        </p:nvSpPr>
        <p:spPr>
          <a:xfrm>
            <a:off x="7703009" y="4995251"/>
            <a:ext cx="2628000" cy="544921"/>
          </a:xfrm>
          <a:prstGeom prst="roundRect">
            <a:avLst>
              <a:gd name="adj" fmla="val 1553"/>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47" name="角丸四角形 146"/>
          <p:cNvSpPr/>
          <p:nvPr/>
        </p:nvSpPr>
        <p:spPr>
          <a:xfrm>
            <a:off x="9682936" y="4387993"/>
            <a:ext cx="648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49" name="角丸四角形 148"/>
          <p:cNvSpPr/>
          <p:nvPr/>
        </p:nvSpPr>
        <p:spPr>
          <a:xfrm>
            <a:off x="3346321" y="3789096"/>
            <a:ext cx="216000" cy="1224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0" name="角丸四角形 149"/>
          <p:cNvSpPr/>
          <p:nvPr/>
        </p:nvSpPr>
        <p:spPr>
          <a:xfrm>
            <a:off x="2266473" y="4185336"/>
            <a:ext cx="216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1" name="角丸四角形 150"/>
          <p:cNvSpPr/>
          <p:nvPr/>
        </p:nvSpPr>
        <p:spPr>
          <a:xfrm>
            <a:off x="7954745" y="4387993"/>
            <a:ext cx="216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2" name="角丸四角形 151"/>
          <p:cNvSpPr/>
          <p:nvPr/>
        </p:nvSpPr>
        <p:spPr>
          <a:xfrm>
            <a:off x="8818841" y="4391902"/>
            <a:ext cx="432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3" name="角丸四角形 152"/>
          <p:cNvSpPr/>
          <p:nvPr/>
        </p:nvSpPr>
        <p:spPr>
          <a:xfrm>
            <a:off x="4210417" y="4185072"/>
            <a:ext cx="432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4" name="角丸四角形 153"/>
          <p:cNvSpPr/>
          <p:nvPr/>
        </p:nvSpPr>
        <p:spPr>
          <a:xfrm>
            <a:off x="3130225" y="4185072"/>
            <a:ext cx="216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5" name="角丸四角形 154"/>
          <p:cNvSpPr/>
          <p:nvPr/>
        </p:nvSpPr>
        <p:spPr>
          <a:xfrm>
            <a:off x="3996260" y="3811585"/>
            <a:ext cx="216000" cy="1224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40" name="角丸四角形 139"/>
          <p:cNvSpPr/>
          <p:nvPr/>
        </p:nvSpPr>
        <p:spPr>
          <a:xfrm>
            <a:off x="7703009" y="5553568"/>
            <a:ext cx="2628000" cy="1008000"/>
          </a:xfrm>
          <a:prstGeom prst="roundRect">
            <a:avLst>
              <a:gd name="adj" fmla="val 1553"/>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cxnSp>
        <p:nvCxnSpPr>
          <p:cNvPr id="10" name="直線コネクタ 9"/>
          <p:cNvCxnSpPr/>
          <p:nvPr/>
        </p:nvCxnSpPr>
        <p:spPr>
          <a:xfrm>
            <a:off x="7945663" y="435659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161687" y="435659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377711"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593735"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9025783"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809759" y="4356326"/>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241807"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457831"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673855"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889879"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0105903" y="4356326"/>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321927" y="4356326"/>
            <a:ext cx="0" cy="219600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693736" y="6548233"/>
            <a:ext cx="2628000"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7693927" y="5540121"/>
            <a:ext cx="2628000" cy="0"/>
          </a:xfrm>
          <a:prstGeom prst="line">
            <a:avLst/>
          </a:prstGeom>
          <a:ln w="1905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7702745" y="4977504"/>
            <a:ext cx="25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8164427" y="4977504"/>
            <a:ext cx="648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9255255" y="4977504"/>
            <a:ext cx="43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7931365"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①</a:t>
            </a:r>
          </a:p>
        </p:txBody>
      </p:sp>
      <p:sp>
        <p:nvSpPr>
          <p:cNvPr id="43" name="正方形/長方形 42"/>
          <p:cNvSpPr/>
          <p:nvPr/>
        </p:nvSpPr>
        <p:spPr>
          <a:xfrm>
            <a:off x="8796312" y="449604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②</a:t>
            </a:r>
            <a:endParaRPr lang="en-US" altLang="ja-JP" sz="1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9030148" y="4491268"/>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③</a:t>
            </a:r>
          </a:p>
        </p:txBody>
      </p:sp>
      <p:sp>
        <p:nvSpPr>
          <p:cNvPr id="45" name="正方形/長方形 44"/>
          <p:cNvSpPr/>
          <p:nvPr/>
        </p:nvSpPr>
        <p:spPr>
          <a:xfrm>
            <a:off x="9660408" y="4473048"/>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④</a:t>
            </a:r>
          </a:p>
        </p:txBody>
      </p:sp>
      <p:sp>
        <p:nvSpPr>
          <p:cNvPr id="46" name="正方形/長方形 45"/>
          <p:cNvSpPr/>
          <p:nvPr/>
        </p:nvSpPr>
        <p:spPr>
          <a:xfrm>
            <a:off x="9876432"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⑤</a:t>
            </a:r>
          </a:p>
        </p:txBody>
      </p:sp>
      <p:sp>
        <p:nvSpPr>
          <p:cNvPr id="47" name="正方形/長方形 46"/>
          <p:cNvSpPr/>
          <p:nvPr/>
        </p:nvSpPr>
        <p:spPr>
          <a:xfrm>
            <a:off x="10083375"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⑥</a:t>
            </a:r>
          </a:p>
        </p:txBody>
      </p:sp>
      <p:cxnSp>
        <p:nvCxnSpPr>
          <p:cNvPr id="48" name="直線コネクタ 47"/>
          <p:cNvCxnSpPr/>
          <p:nvPr/>
        </p:nvCxnSpPr>
        <p:spPr>
          <a:xfrm flipH="1">
            <a:off x="7932216" y="4356326"/>
            <a:ext cx="25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9673927" y="4356326"/>
            <a:ext cx="648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8809759" y="4356326"/>
            <a:ext cx="43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a:xfrm>
            <a:off x="7783843" y="4806594"/>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0" name="円/楕円 129"/>
          <p:cNvSpPr/>
          <p:nvPr/>
        </p:nvSpPr>
        <p:spPr>
          <a:xfrm>
            <a:off x="8458809" y="4802269"/>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1" name="円/楕円 130"/>
          <p:cNvSpPr/>
          <p:nvPr/>
        </p:nvSpPr>
        <p:spPr>
          <a:xfrm>
            <a:off x="9408352" y="4806594"/>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2" name="円/楕円 131"/>
          <p:cNvSpPr/>
          <p:nvPr/>
        </p:nvSpPr>
        <p:spPr>
          <a:xfrm>
            <a:off x="8017655"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3" name="円/楕円 132"/>
          <p:cNvSpPr/>
          <p:nvPr/>
        </p:nvSpPr>
        <p:spPr>
          <a:xfrm>
            <a:off x="8976304"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4" name="円/楕円 133"/>
          <p:cNvSpPr/>
          <p:nvPr/>
        </p:nvSpPr>
        <p:spPr>
          <a:xfrm>
            <a:off x="9948424"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cxnSp>
        <p:nvCxnSpPr>
          <p:cNvPr id="3" name="直線コネクタ 2"/>
          <p:cNvCxnSpPr/>
          <p:nvPr/>
        </p:nvCxnSpPr>
        <p:spPr>
          <a:xfrm>
            <a:off x="7694103" y="4964057"/>
            <a:ext cx="0" cy="1584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8" name="正方形/長方形 157"/>
          <p:cNvSpPr/>
          <p:nvPr/>
        </p:nvSpPr>
        <p:spPr>
          <a:xfrm>
            <a:off x="1487488" y="3103240"/>
            <a:ext cx="4587477" cy="613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①～⑥は</a:t>
            </a:r>
            <a:r>
              <a:rPr lang="en-US" altLang="ja-JP" sz="1200" dirty="0">
                <a:solidFill>
                  <a:prstClr val="black"/>
                </a:solidFill>
                <a:latin typeface="HG丸ｺﾞｼｯｸM-PRO" panose="020F0600000000000000" pitchFamily="50" charset="-128"/>
                <a:ea typeface="HG丸ｺﾞｼｯｸM-PRO" panose="020F0600000000000000" pitchFamily="50" charset="-128"/>
              </a:rPr>
              <a:t>36</a:t>
            </a:r>
            <a:r>
              <a:rPr lang="ja-JP" altLang="en-US" sz="1200" dirty="0">
                <a:solidFill>
                  <a:prstClr val="black"/>
                </a:solidFill>
                <a:latin typeface="HG丸ｺﾞｼｯｸM-PRO" panose="020F0600000000000000" pitchFamily="50" charset="-128"/>
                <a:ea typeface="HG丸ｺﾞｼｯｸM-PRO" panose="020F0600000000000000" pitchFamily="50" charset="-128"/>
              </a:rPr>
              <a:t>協定の特別条項による時間外労働部分。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しかし、①～⑥に上限がなく、事実上、無制限だった</a:t>
            </a:r>
          </a:p>
        </p:txBody>
      </p:sp>
      <p:grpSp>
        <p:nvGrpSpPr>
          <p:cNvPr id="136" name="グループ化 135"/>
          <p:cNvGrpSpPr/>
          <p:nvPr/>
        </p:nvGrpSpPr>
        <p:grpSpPr>
          <a:xfrm>
            <a:off x="1994210" y="3825032"/>
            <a:ext cx="2655755" cy="2822332"/>
            <a:chOff x="325850" y="3501008"/>
            <a:chExt cx="2655755" cy="2822332"/>
          </a:xfrm>
        </p:grpSpPr>
        <p:cxnSp>
          <p:nvCxnSpPr>
            <p:cNvPr id="52" name="直線コネクタ 51"/>
            <p:cNvCxnSpPr/>
            <p:nvPr/>
          </p:nvCxnSpPr>
          <p:spPr>
            <a:xfrm>
              <a:off x="337471" y="4653136"/>
              <a:ext cx="0" cy="1584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89031" y="3861312"/>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805055" y="3861312"/>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021079"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237103"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669151"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453127" y="3861048"/>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885175"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101199"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317223"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33247"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749271" y="3861048"/>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965295" y="3861048"/>
              <a:ext cx="0" cy="237600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25850"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66" name="正方形/長方形 65"/>
            <p:cNvSpPr/>
            <p:nvPr/>
          </p:nvSpPr>
          <p:spPr>
            <a:xfrm>
              <a:off x="560094" y="573952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5</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67" name="正方形/長方形 66"/>
            <p:cNvSpPr/>
            <p:nvPr/>
          </p:nvSpPr>
          <p:spPr>
            <a:xfrm>
              <a:off x="776118"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6</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68" name="正方形/長方形 67"/>
            <p:cNvSpPr/>
            <p:nvPr/>
          </p:nvSpPr>
          <p:spPr>
            <a:xfrm>
              <a:off x="1005589"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7</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69" name="正方形/長方形 68"/>
            <p:cNvSpPr/>
            <p:nvPr/>
          </p:nvSpPr>
          <p:spPr>
            <a:xfrm>
              <a:off x="1219963"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8</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70" name="正方形/長方形 69"/>
            <p:cNvSpPr/>
            <p:nvPr/>
          </p:nvSpPr>
          <p:spPr>
            <a:xfrm>
              <a:off x="1442794"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9</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71" name="正方形/長方形 70"/>
            <p:cNvSpPr/>
            <p:nvPr/>
          </p:nvSpPr>
          <p:spPr>
            <a:xfrm>
              <a:off x="1650931" y="5737685"/>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10</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74" name="正方形/長方形 73"/>
            <p:cNvSpPr/>
            <p:nvPr/>
          </p:nvSpPr>
          <p:spPr>
            <a:xfrm>
              <a:off x="2301418"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75" name="正方形/長方形 74"/>
            <p:cNvSpPr/>
            <p:nvPr/>
          </p:nvSpPr>
          <p:spPr>
            <a:xfrm>
              <a:off x="2518130" y="574734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２</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76" name="正方形/長方形 75"/>
            <p:cNvSpPr/>
            <p:nvPr/>
          </p:nvSpPr>
          <p:spPr>
            <a:xfrm>
              <a:off x="2729605" y="5745553"/>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３</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cxnSp>
          <p:nvCxnSpPr>
            <p:cNvPr id="77" name="直線コネクタ 76"/>
            <p:cNvCxnSpPr/>
            <p:nvPr/>
          </p:nvCxnSpPr>
          <p:spPr>
            <a:xfrm flipH="1">
              <a:off x="337104" y="6237312"/>
              <a:ext cx="2628000"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337295" y="5229200"/>
              <a:ext cx="2628000" cy="0"/>
            </a:xfrm>
            <a:prstGeom prst="line">
              <a:avLst/>
            </a:prstGeom>
            <a:ln w="1905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346113" y="4666583"/>
              <a:ext cx="252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807794" y="4666583"/>
              <a:ext cx="648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1898622" y="4666583"/>
              <a:ext cx="432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584722" y="418034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①</a:t>
              </a:r>
            </a:p>
          </p:txBody>
        </p:sp>
        <p:sp>
          <p:nvSpPr>
            <p:cNvPr id="83" name="正方形/長方形 82"/>
            <p:cNvSpPr/>
            <p:nvPr/>
          </p:nvSpPr>
          <p:spPr>
            <a:xfrm>
              <a:off x="1439680" y="418512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②</a:t>
              </a:r>
              <a:endParaRPr lang="en-US" altLang="ja-JP" sz="1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84" name="正方形/長方形 83"/>
            <p:cNvSpPr/>
            <p:nvPr/>
          </p:nvSpPr>
          <p:spPr>
            <a:xfrm>
              <a:off x="1673516" y="418034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③</a:t>
              </a:r>
            </a:p>
          </p:txBody>
        </p:sp>
        <p:sp>
          <p:nvSpPr>
            <p:cNvPr id="85" name="正方形/長方形 84"/>
            <p:cNvSpPr/>
            <p:nvPr/>
          </p:nvSpPr>
          <p:spPr>
            <a:xfrm>
              <a:off x="2303776" y="416212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④</a:t>
              </a:r>
            </a:p>
          </p:txBody>
        </p:sp>
        <p:sp>
          <p:nvSpPr>
            <p:cNvPr id="86" name="正方形/長方形 85"/>
            <p:cNvSpPr/>
            <p:nvPr/>
          </p:nvSpPr>
          <p:spPr>
            <a:xfrm>
              <a:off x="2519800" y="416690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⑤</a:t>
              </a:r>
            </a:p>
          </p:txBody>
        </p:sp>
        <p:sp>
          <p:nvSpPr>
            <p:cNvPr id="87" name="正方形/長方形 86"/>
            <p:cNvSpPr/>
            <p:nvPr/>
          </p:nvSpPr>
          <p:spPr>
            <a:xfrm>
              <a:off x="2726742" y="416690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⑥</a:t>
              </a:r>
            </a:p>
          </p:txBody>
        </p:sp>
        <p:sp>
          <p:nvSpPr>
            <p:cNvPr id="126" name="円/楕円 125"/>
            <p:cNvSpPr/>
            <p:nvPr/>
          </p:nvSpPr>
          <p:spPr>
            <a:xfrm>
              <a:off x="427203" y="4522567"/>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27" name="円/楕円 126"/>
            <p:cNvSpPr/>
            <p:nvPr/>
          </p:nvSpPr>
          <p:spPr>
            <a:xfrm>
              <a:off x="1075275" y="4518242"/>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28" name="円/楕円 127"/>
            <p:cNvSpPr/>
            <p:nvPr/>
          </p:nvSpPr>
          <p:spPr>
            <a:xfrm>
              <a:off x="2051720" y="4522567"/>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grpSp>
      <p:sp>
        <p:nvSpPr>
          <p:cNvPr id="142" name="角丸四角形 141"/>
          <p:cNvSpPr/>
          <p:nvPr/>
        </p:nvSpPr>
        <p:spPr>
          <a:xfrm>
            <a:off x="2031885" y="5008354"/>
            <a:ext cx="2592000" cy="544921"/>
          </a:xfrm>
          <a:prstGeom prst="roundRect">
            <a:avLst>
              <a:gd name="adj" fmla="val 1553"/>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Trebuchet MS"/>
              <a:ea typeface="HGｺﾞｼｯｸM" panose="020B0609000000000000" pitchFamily="49" charset="-128"/>
            </a:endParaRPr>
          </a:p>
        </p:txBody>
      </p:sp>
      <p:sp>
        <p:nvSpPr>
          <p:cNvPr id="157" name="正方形/長方形 156"/>
          <p:cNvSpPr/>
          <p:nvPr/>
        </p:nvSpPr>
        <p:spPr>
          <a:xfrm>
            <a:off x="2351587" y="5098327"/>
            <a:ext cx="219607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US" altLang="ja-JP" sz="1200" b="1" dirty="0">
                <a:solidFill>
                  <a:prstClr val="black"/>
                </a:solidFill>
                <a:latin typeface="HG丸ｺﾞｼｯｸM-PRO" panose="020F0600000000000000" pitchFamily="50" charset="-128"/>
                <a:ea typeface="HG丸ｺﾞｼｯｸM-PRO" panose="020F0600000000000000" pitchFamily="50" charset="-128"/>
              </a:rPr>
              <a:t>36</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協定による時間外労働</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45</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時間・年</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360</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66" name="正方形/長方形 165"/>
          <p:cNvSpPr/>
          <p:nvPr/>
        </p:nvSpPr>
        <p:spPr>
          <a:xfrm>
            <a:off x="8112227" y="5085184"/>
            <a:ext cx="2016205"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US" altLang="ja-JP" sz="1200" b="1" dirty="0">
                <a:solidFill>
                  <a:prstClr val="black"/>
                </a:solidFill>
                <a:latin typeface="HG丸ｺﾞｼｯｸM-PRO" panose="020F0600000000000000" pitchFamily="50" charset="-128"/>
                <a:ea typeface="HG丸ｺﾞｼｯｸM-PRO" panose="020F0600000000000000" pitchFamily="50" charset="-128"/>
              </a:rPr>
              <a:t>36</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協定による時間外労働</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月</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45</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時間・年</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360</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71" name="右中かっこ 170"/>
          <p:cNvSpPr/>
          <p:nvPr/>
        </p:nvSpPr>
        <p:spPr>
          <a:xfrm rot="16200000">
            <a:off x="3226963" y="2400750"/>
            <a:ext cx="216000" cy="2641755"/>
          </a:xfrm>
          <a:prstGeom prst="rightBrace">
            <a:avLst>
              <a:gd name="adj1" fmla="val 16633"/>
              <a:gd name="adj2" fmla="val 510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Trebuchet MS"/>
              <a:ea typeface="HGｺﾞｼｯｸM" panose="020B0609000000000000" pitchFamily="49" charset="-128"/>
            </a:endParaRPr>
          </a:p>
        </p:txBody>
      </p:sp>
      <p:sp>
        <p:nvSpPr>
          <p:cNvPr id="178" name="正方形/長方形 177"/>
          <p:cNvSpPr/>
          <p:nvPr/>
        </p:nvSpPr>
        <p:spPr>
          <a:xfrm>
            <a:off x="6859065" y="3140968"/>
            <a:ext cx="362942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①～⑥は</a:t>
            </a:r>
            <a:r>
              <a:rPr lang="en-US" altLang="ja-JP" sz="1200" dirty="0">
                <a:solidFill>
                  <a:prstClr val="black"/>
                </a:solidFill>
                <a:latin typeface="HG丸ｺﾞｼｯｸM-PRO" panose="020F0600000000000000" pitchFamily="50" charset="-128"/>
                <a:ea typeface="HG丸ｺﾞｼｯｸM-PRO" panose="020F0600000000000000" pitchFamily="50" charset="-128"/>
              </a:rPr>
              <a:t>36</a:t>
            </a:r>
            <a:r>
              <a:rPr lang="ja-JP" altLang="en-US" sz="1200" dirty="0">
                <a:solidFill>
                  <a:prstClr val="black"/>
                </a:solidFill>
                <a:latin typeface="HG丸ｺﾞｼｯｸM-PRO" panose="020F0600000000000000" pitchFamily="50" charset="-128"/>
                <a:ea typeface="HG丸ｺﾞｼｯｸM-PRO" panose="020F0600000000000000" pitchFamily="50" charset="-128"/>
              </a:rPr>
              <a:t>協定の特別条項による時間外労働部分。労基法による上限として、年</a:t>
            </a:r>
            <a:r>
              <a:rPr lang="en-US" altLang="ja-JP" sz="1200" dirty="0">
                <a:solidFill>
                  <a:prstClr val="black"/>
                </a:solidFill>
                <a:latin typeface="HG丸ｺﾞｼｯｸM-PRO" panose="020F0600000000000000" pitchFamily="50" charset="-128"/>
                <a:ea typeface="HG丸ｺﾞｼｯｸM-PRO" panose="020F0600000000000000" pitchFamily="50" charset="-128"/>
              </a:rPr>
              <a:t>720</a:t>
            </a:r>
            <a:r>
              <a:rPr lang="ja-JP" altLang="en-US" sz="1200" dirty="0">
                <a:solidFill>
                  <a:prstClr val="black"/>
                </a:solidFill>
                <a:latin typeface="HG丸ｺﾞｼｯｸM-PRO" panose="020F0600000000000000" pitchFamily="50" charset="-128"/>
                <a:ea typeface="HG丸ｺﾞｼｯｸM-PRO" panose="020F0600000000000000" pitchFamily="50" charset="-128"/>
              </a:rPr>
              <a:t>時間複数月平均</a:t>
            </a:r>
            <a:r>
              <a:rPr lang="en-US" altLang="ja-JP" sz="1200" dirty="0">
                <a:solidFill>
                  <a:prstClr val="black"/>
                </a:solidFill>
                <a:latin typeface="HG丸ｺﾞｼｯｸM-PRO" panose="020F0600000000000000" pitchFamily="50" charset="-128"/>
                <a:ea typeface="HG丸ｺﾞｼｯｸM-PRO" panose="020F0600000000000000" pitchFamily="50" charset="-128"/>
              </a:rPr>
              <a:t>80</a:t>
            </a:r>
            <a:r>
              <a:rPr lang="ja-JP" altLang="en-US" sz="120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含む休日労働</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月</a:t>
            </a:r>
            <a:r>
              <a:rPr lang="en-US" altLang="ja-JP" sz="1200" dirty="0">
                <a:solidFill>
                  <a:prstClr val="black"/>
                </a:solidFill>
                <a:latin typeface="HG丸ｺﾞｼｯｸM-PRO" panose="020F0600000000000000" pitchFamily="50" charset="-128"/>
                <a:ea typeface="HG丸ｺﾞｼｯｸM-PRO" panose="020F0600000000000000" pitchFamily="50" charset="-128"/>
              </a:rPr>
              <a:t>100</a:t>
            </a:r>
            <a:r>
              <a:rPr lang="ja-JP" altLang="en-US" sz="1200" dirty="0">
                <a:solidFill>
                  <a:prstClr val="black"/>
                </a:solidFill>
                <a:latin typeface="HG丸ｺﾞｼｯｸM-PRO" panose="020F0600000000000000" pitchFamily="50" charset="-128"/>
                <a:ea typeface="HG丸ｺﾞｼｯｸM-PRO" panose="020F0600000000000000" pitchFamily="50" charset="-128"/>
              </a:rPr>
              <a:t>時間未満</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前同</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が絶対的な上限となる。</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79" name="右中かっこ 178"/>
          <p:cNvSpPr/>
          <p:nvPr/>
        </p:nvSpPr>
        <p:spPr>
          <a:xfrm rot="16200000">
            <a:off x="8917735" y="2817087"/>
            <a:ext cx="180000" cy="2628000"/>
          </a:xfrm>
          <a:prstGeom prst="rightBrace">
            <a:avLst>
              <a:gd name="adj1" fmla="val 16633"/>
              <a:gd name="adj2" fmla="val 510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Trebuchet MS"/>
              <a:ea typeface="HGｺﾞｼｯｸM" panose="020B0609000000000000" pitchFamily="49" charset="-128"/>
            </a:endParaRPr>
          </a:p>
        </p:txBody>
      </p:sp>
      <p:grpSp>
        <p:nvGrpSpPr>
          <p:cNvPr id="182" name="グループ化 181"/>
          <p:cNvGrpSpPr/>
          <p:nvPr/>
        </p:nvGrpSpPr>
        <p:grpSpPr>
          <a:xfrm>
            <a:off x="4677705" y="4401096"/>
            <a:ext cx="2592000" cy="1836000"/>
            <a:chOff x="3347864" y="4401312"/>
            <a:chExt cx="2430344" cy="1836000"/>
          </a:xfrm>
        </p:grpSpPr>
        <p:sp>
          <p:nvSpPr>
            <p:cNvPr id="180" name="右矢印 179"/>
            <p:cNvSpPr/>
            <p:nvPr/>
          </p:nvSpPr>
          <p:spPr>
            <a:xfrm>
              <a:off x="3546208" y="4401312"/>
              <a:ext cx="2232000" cy="1836000"/>
            </a:xfrm>
            <a:prstGeom prst="rightArrow">
              <a:avLst>
                <a:gd name="adj1" fmla="val 62582"/>
                <a:gd name="adj2" fmla="val 50000"/>
              </a:avLst>
            </a:prstGeom>
            <a:gradFill flip="none" rotWithShape="1">
              <a:gsLst>
                <a:gs pos="0">
                  <a:schemeClr val="accent1">
                    <a:lumMod val="75000"/>
                  </a:schemeClr>
                </a:gs>
                <a:gs pos="100000">
                  <a:schemeClr val="accent1">
                    <a:lumMod val="20000"/>
                    <a:lumOff val="80000"/>
                  </a:schemeClr>
                </a:gs>
              </a:gsLst>
              <a:lin ang="108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1" name="正方形/長方形 180"/>
            <p:cNvSpPr/>
            <p:nvPr/>
          </p:nvSpPr>
          <p:spPr>
            <a:xfrm>
              <a:off x="3347864" y="4617480"/>
              <a:ext cx="1998296" cy="1296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大企業</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b="1" dirty="0">
                  <a:solidFill>
                    <a:prstClr val="black"/>
                  </a:solidFill>
                  <a:latin typeface="HG丸ｺﾞｼｯｸM-PRO" panose="020F0600000000000000" pitchFamily="50" charset="-128"/>
                  <a:ea typeface="HG丸ｺﾞｼｯｸM-PRO" panose="020F0600000000000000" pitchFamily="50" charset="-128"/>
                </a:rPr>
                <a:t>(2019.04.01</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a:t>
              </a:r>
              <a:r>
                <a:rPr lang="en-US" altLang="ja-JP" sz="1400" b="1" dirty="0">
                  <a:solidFill>
                    <a:prstClr val="black"/>
                  </a:solidFill>
                  <a:latin typeface="HG丸ｺﾞｼｯｸM-PRO" panose="020F0600000000000000" pitchFamily="50" charset="-128"/>
                  <a:ea typeface="HG丸ｺﾞｼｯｸM-PRO" panose="020F0600000000000000" pitchFamily="50" charset="-128"/>
                </a:rPr>
                <a:t>)</a:t>
              </a:r>
            </a:p>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中小企業</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b="1" dirty="0">
                  <a:solidFill>
                    <a:prstClr val="black"/>
                  </a:solidFill>
                  <a:latin typeface="HG丸ｺﾞｼｯｸM-PRO" panose="020F0600000000000000" pitchFamily="50" charset="-128"/>
                  <a:ea typeface="HG丸ｺﾞｼｯｸM-PRO" panose="020F0600000000000000" pitchFamily="50" charset="-128"/>
                </a:rPr>
                <a:t>(2020.04.01</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a:t>
              </a:r>
              <a:r>
                <a:rPr lang="en-US" altLang="ja-JP" sz="14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16" name="右矢印 115"/>
          <p:cNvSpPr/>
          <p:nvPr/>
        </p:nvSpPr>
        <p:spPr>
          <a:xfrm>
            <a:off x="1847528" y="6493709"/>
            <a:ext cx="1368000" cy="288000"/>
          </a:xfrm>
          <a:prstGeom prst="rightArrow">
            <a:avLst>
              <a:gd name="adj1" fmla="val 10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4</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3</a:t>
            </a:r>
            <a:r>
              <a:rPr lang="ja-JP" altLang="en-US" sz="1200" dirty="0">
                <a:solidFill>
                  <a:prstClr val="black"/>
                </a:solidFill>
                <a:latin typeface="HG丸ｺﾞｼｯｸM-PRO" panose="020F0600000000000000" pitchFamily="50" charset="-128"/>
                <a:ea typeface="HG丸ｺﾞｼｯｸM-PRO" panose="020F0600000000000000" pitchFamily="50" charset="-128"/>
              </a:rPr>
              <a:t>月で例示</a:t>
            </a:r>
          </a:p>
        </p:txBody>
      </p:sp>
      <p:sp>
        <p:nvSpPr>
          <p:cNvPr id="117" name="右矢印 116"/>
          <p:cNvSpPr/>
          <p:nvPr/>
        </p:nvSpPr>
        <p:spPr>
          <a:xfrm>
            <a:off x="7521121" y="6498482"/>
            <a:ext cx="1368000" cy="288000"/>
          </a:xfrm>
          <a:prstGeom prst="rightArrow">
            <a:avLst>
              <a:gd name="adj1" fmla="val 10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4</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3</a:t>
            </a:r>
            <a:r>
              <a:rPr lang="ja-JP" altLang="en-US" sz="1200" dirty="0">
                <a:solidFill>
                  <a:prstClr val="black"/>
                </a:solidFill>
                <a:latin typeface="HG丸ｺﾞｼｯｸM-PRO" panose="020F0600000000000000" pitchFamily="50" charset="-128"/>
                <a:ea typeface="HG丸ｺﾞｼｯｸM-PRO" panose="020F0600000000000000" pitchFamily="50" charset="-128"/>
              </a:rPr>
              <a:t>月で例示</a:t>
            </a:r>
          </a:p>
        </p:txBody>
      </p:sp>
      <p:sp>
        <p:nvSpPr>
          <p:cNvPr id="120" name="正方形/長方形 11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特別条項付き</a:t>
            </a:r>
            <a:r>
              <a:rPr kumimoji="1" lang="en-US" altLang="ja-JP" sz="2400" b="1" dirty="0">
                <a:latin typeface="HG丸ｺﾞｼｯｸM-PRO" panose="020F0600000000000000" pitchFamily="50" charset="-128"/>
                <a:ea typeface="HG丸ｺﾞｼｯｸM-PRO" panose="020F0600000000000000" pitchFamily="50" charset="-128"/>
              </a:rPr>
              <a:t>36</a:t>
            </a:r>
            <a:r>
              <a:rPr kumimoji="1" lang="ja-JP" altLang="en-US" sz="2400" b="1" dirty="0">
                <a:latin typeface="HG丸ｺﾞｼｯｸM-PRO" panose="020F0600000000000000" pitchFamily="50" charset="-128"/>
                <a:ea typeface="HG丸ｺﾞｼｯｸM-PRO" panose="020F0600000000000000" pitchFamily="50" charset="-128"/>
              </a:rPr>
              <a:t>協定であっても、罰則つきの上限規制が適用される。</a:t>
            </a:r>
          </a:p>
        </p:txBody>
      </p:sp>
      <p:sp>
        <p:nvSpPr>
          <p:cNvPr id="156" name="右矢印 155"/>
          <p:cNvSpPr/>
          <p:nvPr/>
        </p:nvSpPr>
        <p:spPr>
          <a:xfrm>
            <a:off x="2063554" y="5643247"/>
            <a:ext cx="2511988" cy="247025"/>
          </a:xfrm>
          <a:prstGeom prst="right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法定労働時間週</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40</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1</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日</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8</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18" name="正方形/長方形 117"/>
          <p:cNvSpPr/>
          <p:nvPr/>
        </p:nvSpPr>
        <p:spPr>
          <a:xfrm>
            <a:off x="7697972" y="5671488"/>
            <a:ext cx="2623763" cy="27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ja-JP" altLang="en-US" sz="1200" b="1" dirty="0">
                <a:solidFill>
                  <a:prstClr val="black"/>
                </a:solidFill>
                <a:latin typeface="HG丸ｺﾞｼｯｸM-PRO" panose="020F0600000000000000" pitchFamily="50" charset="-128"/>
                <a:ea typeface="HG丸ｺﾞｼｯｸM-PRO" panose="020F0600000000000000" pitchFamily="50" charset="-128"/>
              </a:rPr>
              <a:t>法定労働時間週</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40</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1</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日</a:t>
            </a:r>
            <a:r>
              <a:rPr lang="en-US" altLang="ja-JP" sz="1200" b="1" dirty="0">
                <a:solidFill>
                  <a:prstClr val="black"/>
                </a:solidFill>
                <a:latin typeface="HG丸ｺﾞｼｯｸM-PRO" panose="020F0600000000000000" pitchFamily="50" charset="-128"/>
                <a:ea typeface="HG丸ｺﾞｼｯｸM-PRO" panose="020F0600000000000000" pitchFamily="50" charset="-128"/>
              </a:rPr>
              <a:t>8</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19" name="テキスト ボックス 118"/>
          <p:cNvSpPr txBox="1"/>
          <p:nvPr/>
        </p:nvSpPr>
        <p:spPr>
          <a:xfrm>
            <a:off x="1284830" y="4865470"/>
            <a:ext cx="1102403" cy="253916"/>
          </a:xfrm>
          <a:prstGeom prst="rect">
            <a:avLst/>
          </a:prstGeom>
          <a:noFill/>
        </p:spPr>
        <p:txBody>
          <a:bodyPr wrap="square" rtlCol="0">
            <a:spAutoFit/>
          </a:bodyPr>
          <a:lstStyle/>
          <a:p>
            <a:r>
              <a:rPr kumimoji="1" lang="ja-JP" altLang="en-US" sz="1050" dirty="0"/>
              <a:t>月４５</a:t>
            </a:r>
          </a:p>
        </p:txBody>
      </p:sp>
      <p:cxnSp>
        <p:nvCxnSpPr>
          <p:cNvPr id="4" name="直線矢印コネクタ 3"/>
          <p:cNvCxnSpPr/>
          <p:nvPr/>
        </p:nvCxnSpPr>
        <p:spPr>
          <a:xfrm>
            <a:off x="1703512" y="4977160"/>
            <a:ext cx="301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6973740" y="4876944"/>
            <a:ext cx="1102403" cy="253916"/>
          </a:xfrm>
          <a:prstGeom prst="rect">
            <a:avLst/>
          </a:prstGeom>
          <a:noFill/>
        </p:spPr>
        <p:txBody>
          <a:bodyPr wrap="square" rtlCol="0">
            <a:spAutoFit/>
          </a:bodyPr>
          <a:lstStyle/>
          <a:p>
            <a:r>
              <a:rPr kumimoji="1" lang="ja-JP" altLang="en-US" sz="1050" dirty="0"/>
              <a:t>月４５</a:t>
            </a:r>
          </a:p>
        </p:txBody>
      </p:sp>
      <p:cxnSp>
        <p:nvCxnSpPr>
          <p:cNvPr id="123" name="直線矢印コネクタ 122"/>
          <p:cNvCxnSpPr/>
          <p:nvPr/>
        </p:nvCxnSpPr>
        <p:spPr>
          <a:xfrm>
            <a:off x="7400818" y="4990607"/>
            <a:ext cx="301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正方形/長方形 124">
            <a:extLst>
              <a:ext uri="{FF2B5EF4-FFF2-40B4-BE49-F238E27FC236}">
                <a16:creationId xmlns:a16="http://schemas.microsoft.com/office/drawing/2014/main" id="{27FD50BC-43F7-40F2-93C7-717BF9186FE5}"/>
              </a:ext>
            </a:extLst>
          </p:cNvPr>
          <p:cNvSpPr/>
          <p:nvPr/>
        </p:nvSpPr>
        <p:spPr>
          <a:xfrm>
            <a:off x="3535248" y="606151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11</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35" name="正方形/長方形 134">
            <a:extLst>
              <a:ext uri="{FF2B5EF4-FFF2-40B4-BE49-F238E27FC236}">
                <a16:creationId xmlns:a16="http://schemas.microsoft.com/office/drawing/2014/main" id="{AFE9A667-C273-4699-ACFB-943EF0DFB479}"/>
              </a:ext>
            </a:extLst>
          </p:cNvPr>
          <p:cNvSpPr/>
          <p:nvPr/>
        </p:nvSpPr>
        <p:spPr>
          <a:xfrm>
            <a:off x="3746907" y="606151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12</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41" name="正方形/長方形 140">
            <a:extLst>
              <a:ext uri="{FF2B5EF4-FFF2-40B4-BE49-F238E27FC236}">
                <a16:creationId xmlns:a16="http://schemas.microsoft.com/office/drawing/2014/main" id="{4E1CDE3C-29FE-468F-9361-C557D97EC127}"/>
              </a:ext>
            </a:extLst>
          </p:cNvPr>
          <p:cNvSpPr/>
          <p:nvPr/>
        </p:nvSpPr>
        <p:spPr>
          <a:xfrm>
            <a:off x="9220680" y="605867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11</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43" name="正方形/長方形 142">
            <a:extLst>
              <a:ext uri="{FF2B5EF4-FFF2-40B4-BE49-F238E27FC236}">
                <a16:creationId xmlns:a16="http://schemas.microsoft.com/office/drawing/2014/main" id="{D5AF9A5B-66FF-4A78-B36B-A01C6C9B5552}"/>
              </a:ext>
            </a:extLst>
          </p:cNvPr>
          <p:cNvSpPr/>
          <p:nvPr/>
        </p:nvSpPr>
        <p:spPr>
          <a:xfrm>
            <a:off x="9432339" y="605867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12</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45" name="正方形/長方形 144">
            <a:extLst>
              <a:ext uri="{FF2B5EF4-FFF2-40B4-BE49-F238E27FC236}">
                <a16:creationId xmlns:a16="http://schemas.microsoft.com/office/drawing/2014/main" id="{2335A9C7-54CA-454C-BD2A-346A17BB9D16}"/>
              </a:ext>
            </a:extLst>
          </p:cNvPr>
          <p:cNvSpPr/>
          <p:nvPr/>
        </p:nvSpPr>
        <p:spPr>
          <a:xfrm>
            <a:off x="9001127" y="606348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9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10</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46" name="正方形/長方形 145">
            <a:extLst>
              <a:ext uri="{FF2B5EF4-FFF2-40B4-BE49-F238E27FC236}">
                <a16:creationId xmlns:a16="http://schemas.microsoft.com/office/drawing/2014/main" id="{F9A2DF29-6D75-4022-87E3-D2A7EEF33653}"/>
              </a:ext>
            </a:extLst>
          </p:cNvPr>
          <p:cNvSpPr/>
          <p:nvPr/>
        </p:nvSpPr>
        <p:spPr>
          <a:xfrm>
            <a:off x="7689377"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48" name="正方形/長方形 147">
            <a:extLst>
              <a:ext uri="{FF2B5EF4-FFF2-40B4-BE49-F238E27FC236}">
                <a16:creationId xmlns:a16="http://schemas.microsoft.com/office/drawing/2014/main" id="{0D75DA09-BB75-4869-BD61-3A5E0C9AE696}"/>
              </a:ext>
            </a:extLst>
          </p:cNvPr>
          <p:cNvSpPr/>
          <p:nvPr/>
        </p:nvSpPr>
        <p:spPr>
          <a:xfrm>
            <a:off x="7923621" y="606482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5</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59" name="正方形/長方形 158">
            <a:extLst>
              <a:ext uri="{FF2B5EF4-FFF2-40B4-BE49-F238E27FC236}">
                <a16:creationId xmlns:a16="http://schemas.microsoft.com/office/drawing/2014/main" id="{122AB4E1-C414-44A9-B216-EF48A23AC2DE}"/>
              </a:ext>
            </a:extLst>
          </p:cNvPr>
          <p:cNvSpPr/>
          <p:nvPr/>
        </p:nvSpPr>
        <p:spPr>
          <a:xfrm>
            <a:off x="8139645"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6</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0" name="正方形/長方形 159">
            <a:extLst>
              <a:ext uri="{FF2B5EF4-FFF2-40B4-BE49-F238E27FC236}">
                <a16:creationId xmlns:a16="http://schemas.microsoft.com/office/drawing/2014/main" id="{86812517-4627-4B13-BBB2-405FCEA2B4AF}"/>
              </a:ext>
            </a:extLst>
          </p:cNvPr>
          <p:cNvSpPr/>
          <p:nvPr/>
        </p:nvSpPr>
        <p:spPr>
          <a:xfrm>
            <a:off x="8369116"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7</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1" name="正方形/長方形 160">
            <a:extLst>
              <a:ext uri="{FF2B5EF4-FFF2-40B4-BE49-F238E27FC236}">
                <a16:creationId xmlns:a16="http://schemas.microsoft.com/office/drawing/2014/main" id="{85565102-0463-4B30-B3B5-515176F3EF10}"/>
              </a:ext>
            </a:extLst>
          </p:cNvPr>
          <p:cNvSpPr/>
          <p:nvPr/>
        </p:nvSpPr>
        <p:spPr>
          <a:xfrm>
            <a:off x="8583490"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8</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2" name="正方形/長方形 161">
            <a:extLst>
              <a:ext uri="{FF2B5EF4-FFF2-40B4-BE49-F238E27FC236}">
                <a16:creationId xmlns:a16="http://schemas.microsoft.com/office/drawing/2014/main" id="{32512156-C324-49D6-9CFB-762A03AAB75C}"/>
              </a:ext>
            </a:extLst>
          </p:cNvPr>
          <p:cNvSpPr/>
          <p:nvPr/>
        </p:nvSpPr>
        <p:spPr>
          <a:xfrm>
            <a:off x="8806321"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9</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3" name="正方形/長方形 162">
            <a:extLst>
              <a:ext uri="{FF2B5EF4-FFF2-40B4-BE49-F238E27FC236}">
                <a16:creationId xmlns:a16="http://schemas.microsoft.com/office/drawing/2014/main" id="{2858CE50-5E5A-444F-968C-A067908819E6}"/>
              </a:ext>
            </a:extLst>
          </p:cNvPr>
          <p:cNvSpPr/>
          <p:nvPr/>
        </p:nvSpPr>
        <p:spPr>
          <a:xfrm>
            <a:off x="9664945"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en-US" altLang="ja-JP"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4" name="正方形/長方形 163">
            <a:extLst>
              <a:ext uri="{FF2B5EF4-FFF2-40B4-BE49-F238E27FC236}">
                <a16:creationId xmlns:a16="http://schemas.microsoft.com/office/drawing/2014/main" id="{7BEA8138-F386-4D67-B81A-B0D36AE391E7}"/>
              </a:ext>
            </a:extLst>
          </p:cNvPr>
          <p:cNvSpPr/>
          <p:nvPr/>
        </p:nvSpPr>
        <p:spPr>
          <a:xfrm>
            <a:off x="9881657" y="607264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２</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65" name="正方形/長方形 164">
            <a:extLst>
              <a:ext uri="{FF2B5EF4-FFF2-40B4-BE49-F238E27FC236}">
                <a16:creationId xmlns:a16="http://schemas.microsoft.com/office/drawing/2014/main" id="{15116090-1730-4A5E-B931-9BE200557A49}"/>
              </a:ext>
            </a:extLst>
          </p:cNvPr>
          <p:cNvSpPr/>
          <p:nvPr/>
        </p:nvSpPr>
        <p:spPr>
          <a:xfrm>
            <a:off x="10093132" y="6070857"/>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３</a:t>
            </a: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月</a:t>
            </a:r>
          </a:p>
        </p:txBody>
      </p:sp>
      <p:sp>
        <p:nvSpPr>
          <p:cNvPr id="124"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80</a:t>
            </a:r>
            <a:endParaRPr lang="ja-JP" altLang="en-US" sz="1200" b="1" dirty="0">
              <a:solidFill>
                <a:schemeClr val="tx1"/>
              </a:solidFill>
            </a:endParaRPr>
          </a:p>
        </p:txBody>
      </p:sp>
    </p:spTree>
    <p:extLst>
      <p:ext uri="{BB962C8B-B14F-4D97-AF65-F5344CB8AC3E}">
        <p14:creationId xmlns:p14="http://schemas.microsoft.com/office/powerpoint/2010/main" val="290110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501128193"/>
              </p:ext>
            </p:extLst>
          </p:nvPr>
        </p:nvGraphicFramePr>
        <p:xfrm>
          <a:off x="1631504" y="1988840"/>
          <a:ext cx="9001000" cy="3261965"/>
        </p:xfrm>
        <a:graphic>
          <a:graphicData uri="http://schemas.openxmlformats.org/drawingml/2006/table">
            <a:tbl>
              <a:tblPr firstRow="1" bandRow="1">
                <a:tableStyleId>{5940675A-B579-460E-94D1-54222C63F5DA}</a:tableStyleId>
              </a:tblPr>
              <a:tblGrid>
                <a:gridCol w="2587130">
                  <a:extLst>
                    <a:ext uri="{9D8B030D-6E8A-4147-A177-3AD203B41FA5}">
                      <a16:colId xmlns:a16="http://schemas.microsoft.com/office/drawing/2014/main" val="20000"/>
                    </a:ext>
                  </a:extLst>
                </a:gridCol>
                <a:gridCol w="2761035">
                  <a:extLst>
                    <a:ext uri="{9D8B030D-6E8A-4147-A177-3AD203B41FA5}">
                      <a16:colId xmlns:a16="http://schemas.microsoft.com/office/drawing/2014/main" val="20001"/>
                    </a:ext>
                  </a:extLst>
                </a:gridCol>
                <a:gridCol w="731588">
                  <a:extLst>
                    <a:ext uri="{9D8B030D-6E8A-4147-A177-3AD203B41FA5}">
                      <a16:colId xmlns:a16="http://schemas.microsoft.com/office/drawing/2014/main" val="20002"/>
                    </a:ext>
                  </a:extLst>
                </a:gridCol>
                <a:gridCol w="2921247">
                  <a:extLst>
                    <a:ext uri="{9D8B030D-6E8A-4147-A177-3AD203B41FA5}">
                      <a16:colId xmlns:a16="http://schemas.microsoft.com/office/drawing/2014/main" val="20003"/>
                    </a:ext>
                  </a:extLst>
                </a:gridCol>
              </a:tblGrid>
              <a:tr h="1008915">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業種</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marL="72000" marR="36000" marT="36000" marB="36000" anchor="ctr">
                    <a:solidFill>
                      <a:schemeClr val="bg1"/>
                    </a:solidFill>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資本金額</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または出資総額</a:t>
                      </a:r>
                    </a:p>
                  </a:txBody>
                  <a:tcPr marL="72000" marR="36000" anchor="ctr">
                    <a:solidFill>
                      <a:schemeClr val="bg1"/>
                    </a:solidFill>
                  </a:tcPr>
                </a:tc>
                <a:tc>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marL="72000" marR="36000">
                    <a:solidFill>
                      <a:schemeClr val="bg1"/>
                    </a:solidFill>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常時使用する</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労働者数</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企業単位</a:t>
                      </a:r>
                      <a:r>
                        <a:rPr kumimoji="1" lang="en-US" altLang="ja-JP" sz="2000" dirty="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a:txBody>
                  <a:tcPr marL="72000" marR="36000" anchor="ctr">
                    <a:solidFill>
                      <a:schemeClr val="bg1"/>
                    </a:solidFill>
                  </a:tcPr>
                </a:tc>
                <a:extLst>
                  <a:ext uri="{0D108BD9-81ED-4DB2-BD59-A6C34878D82A}">
                    <a16:rowId xmlns:a16="http://schemas.microsoft.com/office/drawing/2014/main" val="10000"/>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小売業</a:t>
                      </a:r>
                    </a:p>
                  </a:txBody>
                  <a:tcPr marL="72000" marR="36000" marT="36000" marB="36000" anchor="ctr">
                    <a:solidFill>
                      <a:schemeClr val="bg1"/>
                    </a:solidFill>
                  </a:tcPr>
                </a:tc>
                <a:tc rowSpan="2">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5,000</a:t>
                      </a:r>
                      <a:r>
                        <a:rPr kumimoji="1" lang="ja-JP" altLang="en-US" sz="2000" dirty="0">
                          <a:latin typeface="HG丸ｺﾞｼｯｸM-PRO" panose="020F0600000000000000" pitchFamily="50" charset="-128"/>
                          <a:ea typeface="HG丸ｺﾞｼｯｸM-PRO" panose="020F0600000000000000" pitchFamily="50" charset="-128"/>
                        </a:rPr>
                        <a:t>万円</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以下</a:t>
                      </a:r>
                    </a:p>
                  </a:txBody>
                  <a:tcPr marL="72000" marR="36000" anchor="ctr">
                    <a:solidFill>
                      <a:schemeClr val="bg1"/>
                    </a:solidFill>
                  </a:tcPr>
                </a:tc>
                <a:tc rowSpan="4">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ま</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た</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は</a:t>
                      </a:r>
                    </a:p>
                  </a:txBody>
                  <a:tcPr marL="72000" marR="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1"/>
                  </a:ext>
                </a:extLst>
              </a:tr>
              <a:tr h="542279">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サービス業</a:t>
                      </a:r>
                    </a:p>
                  </a:txBody>
                  <a:tcPr marL="72000" marR="36000" marT="36000" marB="36000" anchor="ctr">
                    <a:solidFill>
                      <a:schemeClr val="bg1"/>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rowSpan="2">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100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2"/>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卸売業</a:t>
                      </a:r>
                    </a:p>
                  </a:txBody>
                  <a:tcPr marL="72000" marR="36000" marT="36000" marB="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億円以下</a:t>
                      </a:r>
                    </a:p>
                  </a:txBody>
                  <a:tcPr marL="72000" marR="36000" anchor="ctr">
                    <a:solidFill>
                      <a:schemeClr val="bg1"/>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extLst>
                  <a:ext uri="{0D108BD9-81ED-4DB2-BD59-A6C34878D82A}">
                    <a16:rowId xmlns:a16="http://schemas.microsoft.com/office/drawing/2014/main" val="10003"/>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その他</a:t>
                      </a:r>
                    </a:p>
                  </a:txBody>
                  <a:tcPr marL="72000" marR="36000" marT="36000" marB="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億円以下</a:t>
                      </a:r>
                    </a:p>
                  </a:txBody>
                  <a:tcPr marL="72000" marR="36000" anchor="ctr">
                    <a:solidFill>
                      <a:schemeClr val="bg1"/>
                    </a:solidFill>
                  </a:tcPr>
                </a:tc>
                <a:tc vMerge="1">
                  <a:txBody>
                    <a:bodyPr/>
                    <a:lstStyle/>
                    <a:p>
                      <a:endParaRPr kumimoji="1" lang="ja-JP" altLang="en-US" dirty="0"/>
                    </a:p>
                  </a:txBody>
                  <a:tcP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300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4"/>
                  </a:ext>
                </a:extLst>
              </a:tr>
            </a:tbl>
          </a:graphicData>
        </a:graphic>
      </p:graphicFrame>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9336" y="116632"/>
            <a:ext cx="10801200" cy="461665"/>
          </a:xfrm>
          <a:prstGeom prst="rect">
            <a:avLst/>
          </a:prstGeom>
          <a:noFill/>
        </p:spPr>
        <p:txBody>
          <a:bodyPr wrap="square" rtlCol="0">
            <a:spAutoFit/>
          </a:bodyPr>
          <a:lstStyle/>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参考</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　労働時間規制における大企業・中小企業の区分</a:t>
            </a:r>
          </a:p>
        </p:txBody>
      </p:sp>
      <p:sp>
        <p:nvSpPr>
          <p:cNvPr id="5"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81</a:t>
            </a:r>
            <a:endParaRPr lang="ja-JP" altLang="en-US" sz="1200" b="1" dirty="0">
              <a:solidFill>
                <a:schemeClr val="tx1"/>
              </a:solidFill>
            </a:endParaRPr>
          </a:p>
        </p:txBody>
      </p:sp>
    </p:spTree>
    <p:extLst>
      <p:ext uri="{BB962C8B-B14F-4D97-AF65-F5344CB8AC3E}">
        <p14:creationId xmlns:p14="http://schemas.microsoft.com/office/powerpoint/2010/main" val="274377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9375" y="998776"/>
            <a:ext cx="1072919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１　</a:t>
            </a:r>
            <a:r>
              <a:rPr lang="en-US" altLang="ja-JP" sz="2400" dirty="0">
                <a:solidFill>
                  <a:schemeClr val="bg1"/>
                </a:solidFill>
                <a:latin typeface="HG丸ｺﾞｼｯｸM-PRO" panose="020F0600000000000000" pitchFamily="50" charset="-128"/>
                <a:ea typeface="HG丸ｺﾞｼｯｸM-PRO" panose="020F0600000000000000" pitchFamily="50" charset="-128"/>
              </a:rPr>
              <a:t>6</a:t>
            </a:r>
            <a:r>
              <a:rPr lang="ja-JP" altLang="en-US" sz="2400" dirty="0">
                <a:solidFill>
                  <a:schemeClr val="bg1"/>
                </a:solidFill>
                <a:latin typeface="HG丸ｺﾞｼｯｸM-PRO" panose="020F0600000000000000" pitchFamily="50" charset="-128"/>
                <a:ea typeface="HG丸ｺﾞｼｯｸM-PRO" panose="020F0600000000000000" pitchFamily="50" charset="-128"/>
              </a:rPr>
              <a:t>時間を超えたら</a:t>
            </a:r>
            <a:r>
              <a:rPr lang="en-US" altLang="ja-JP" sz="2400" dirty="0">
                <a:solidFill>
                  <a:schemeClr val="bg1"/>
                </a:solidFill>
                <a:latin typeface="HG丸ｺﾞｼｯｸM-PRO" panose="020F0600000000000000" pitchFamily="50" charset="-128"/>
                <a:ea typeface="HG丸ｺﾞｼｯｸM-PRO" panose="020F0600000000000000" pitchFamily="50" charset="-128"/>
              </a:rPr>
              <a:t>45</a:t>
            </a:r>
            <a:r>
              <a:rPr lang="ja-JP" altLang="en-US" sz="2400" dirty="0">
                <a:solidFill>
                  <a:schemeClr val="bg1"/>
                </a:solidFill>
                <a:latin typeface="HG丸ｺﾞｼｯｸM-PRO" panose="020F0600000000000000" pitchFamily="50" charset="-128"/>
                <a:ea typeface="HG丸ｺﾞｼｯｸM-PRO" panose="020F0600000000000000" pitchFamily="50" charset="-128"/>
              </a:rPr>
              <a:t>分以上、</a:t>
            </a:r>
            <a:r>
              <a:rPr lang="en-US" altLang="ja-JP" sz="2400" dirty="0">
                <a:solidFill>
                  <a:schemeClr val="bg1"/>
                </a:solidFill>
                <a:latin typeface="HG丸ｺﾞｼｯｸM-PRO" panose="020F0600000000000000" pitchFamily="50" charset="-128"/>
                <a:ea typeface="HG丸ｺﾞｼｯｸM-PRO" panose="020F0600000000000000" pitchFamily="50" charset="-128"/>
              </a:rPr>
              <a:t>8</a:t>
            </a:r>
            <a:r>
              <a:rPr lang="ja-JP" altLang="en-US" sz="2400" dirty="0">
                <a:solidFill>
                  <a:schemeClr val="bg1"/>
                </a:solidFill>
                <a:latin typeface="HG丸ｺﾞｼｯｸM-PRO" panose="020F0600000000000000" pitchFamily="50" charset="-128"/>
                <a:ea typeface="HG丸ｺﾞｼｯｸM-PRO" panose="020F0600000000000000" pitchFamily="50" charset="-128"/>
              </a:rPr>
              <a:t>時間を超えたら</a:t>
            </a:r>
            <a:r>
              <a:rPr lang="en-US" altLang="ja-JP" sz="2400" dirty="0">
                <a:solidFill>
                  <a:schemeClr val="bg1"/>
                </a:solidFill>
                <a:latin typeface="HG丸ｺﾞｼｯｸM-PRO" panose="020F0600000000000000" pitchFamily="50" charset="-128"/>
                <a:ea typeface="HG丸ｺﾞｼｯｸM-PRO" panose="020F0600000000000000" pitchFamily="50" charset="-128"/>
              </a:rPr>
              <a:t>60</a:t>
            </a:r>
            <a:r>
              <a:rPr lang="ja-JP" altLang="en-US" sz="2400" dirty="0">
                <a:solidFill>
                  <a:schemeClr val="bg1"/>
                </a:solidFill>
                <a:latin typeface="HG丸ｺﾞｼｯｸM-PRO" panose="020F0600000000000000" pitchFamily="50" charset="-128"/>
                <a:ea typeface="HG丸ｺﾞｼｯｸM-PRO" panose="020F0600000000000000" pitchFamily="50" charset="-128"/>
              </a:rPr>
              <a:t>分以上。</a:t>
            </a:r>
            <a:endParaRPr lang="ja-JP" altLang="en-US" sz="2400" dirty="0">
              <a:solidFill>
                <a:schemeClr val="bg1"/>
              </a:solidFill>
              <a:latin typeface="Trebuchet MS"/>
              <a:ea typeface="HGｺﾞｼｯｸM" panose="020B0609000000000000" pitchFamily="49" charset="-128"/>
            </a:endParaRPr>
          </a:p>
        </p:txBody>
      </p:sp>
      <p:sp>
        <p:nvSpPr>
          <p:cNvPr id="7" name="角丸四角形 6"/>
          <p:cNvSpPr/>
          <p:nvPr/>
        </p:nvSpPr>
        <p:spPr>
          <a:xfrm>
            <a:off x="476993" y="3284984"/>
            <a:ext cx="10729192" cy="540000"/>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３　一斉にとれる。</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例外あり</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dirty="0">
              <a:solidFill>
                <a:schemeClr val="bg1"/>
              </a:solidFill>
              <a:latin typeface="Trebuchet MS"/>
              <a:ea typeface="HGｺﾞｼｯｸM" panose="020B0609000000000000" pitchFamily="49" charset="-128"/>
            </a:endParaRPr>
          </a:p>
        </p:txBody>
      </p:sp>
      <p:sp>
        <p:nvSpPr>
          <p:cNvPr id="8" name="角丸四角形 7"/>
          <p:cNvSpPr/>
          <p:nvPr/>
        </p:nvSpPr>
        <p:spPr>
          <a:xfrm>
            <a:off x="443705" y="5409226"/>
            <a:ext cx="10762479" cy="540000"/>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４　自由に利用できる。</a:t>
            </a:r>
            <a:endParaRPr lang="ja-JP" altLang="en-US" sz="2400" dirty="0">
              <a:solidFill>
                <a:schemeClr val="bg1"/>
              </a:solidFill>
              <a:latin typeface="Trebuchet MS"/>
              <a:ea typeface="HGｺﾞｼｯｸM" panose="020B0609000000000000" pitchFamily="49" charset="-128"/>
            </a:endParaRPr>
          </a:p>
        </p:txBody>
      </p:sp>
      <p:sp>
        <p:nvSpPr>
          <p:cNvPr id="9" name="角丸四角形 8"/>
          <p:cNvSpPr/>
          <p:nvPr/>
        </p:nvSpPr>
        <p:spPr>
          <a:xfrm>
            <a:off x="479376" y="2170714"/>
            <a:ext cx="10729192" cy="55625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２　労働時間の途中にとれる。</a:t>
            </a:r>
            <a:endParaRPr lang="ja-JP" altLang="en-US" sz="2400" dirty="0">
              <a:solidFill>
                <a:schemeClr val="bg1"/>
              </a:solidFill>
              <a:latin typeface="Trebuchet MS"/>
              <a:ea typeface="HGｺﾞｼｯｸM" panose="020B0609000000000000" pitchFamily="49" charset="-128"/>
            </a:endParaRPr>
          </a:p>
        </p:txBody>
      </p:sp>
      <p:sp>
        <p:nvSpPr>
          <p:cNvPr id="10" name="角丸四角形 9"/>
          <p:cNvSpPr/>
          <p:nvPr/>
        </p:nvSpPr>
        <p:spPr>
          <a:xfrm>
            <a:off x="767408" y="1567432"/>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所定労働時間が</a:t>
            </a:r>
            <a:r>
              <a:rPr lang="en-US" altLang="ja-JP" sz="2000" dirty="0">
                <a:solidFill>
                  <a:prstClr val="black"/>
                </a:solidFill>
                <a:latin typeface="HG丸ｺﾞｼｯｸM-PRO" panose="020F0600000000000000" pitchFamily="50" charset="-128"/>
                <a:ea typeface="HG丸ｺﾞｼｯｸM-PRO" panose="020F0600000000000000" pitchFamily="50" charset="-128"/>
              </a:rPr>
              <a:t>8</a:t>
            </a:r>
            <a:r>
              <a:rPr lang="ja-JP" altLang="en-US" sz="2000" dirty="0">
                <a:solidFill>
                  <a:prstClr val="black"/>
                </a:solidFill>
                <a:latin typeface="HG丸ｺﾞｼｯｸM-PRO" panose="020F0600000000000000" pitchFamily="50" charset="-128"/>
                <a:ea typeface="HG丸ｺﾞｼｯｸM-PRO" panose="020F0600000000000000" pitchFamily="50" charset="-128"/>
              </a:rPr>
              <a:t>時間以内で、残業で</a:t>
            </a:r>
            <a:r>
              <a:rPr lang="en-US" altLang="ja-JP" sz="2000" dirty="0">
                <a:solidFill>
                  <a:prstClr val="black"/>
                </a:solidFill>
                <a:latin typeface="HG丸ｺﾞｼｯｸM-PRO" panose="020F0600000000000000" pitchFamily="50" charset="-128"/>
                <a:ea typeface="HG丸ｺﾞｼｯｸM-PRO" panose="020F0600000000000000" pitchFamily="50" charset="-128"/>
              </a:rPr>
              <a:t>8</a:t>
            </a:r>
            <a:r>
              <a:rPr lang="ja-JP" altLang="en-US" sz="2000" dirty="0">
                <a:solidFill>
                  <a:prstClr val="black"/>
                </a:solidFill>
                <a:latin typeface="HG丸ｺﾞｼｯｸM-PRO" panose="020F0600000000000000" pitchFamily="50" charset="-128"/>
                <a:ea typeface="HG丸ｺﾞｼｯｸM-PRO" panose="020F0600000000000000" pitchFamily="50" charset="-128"/>
              </a:rPr>
              <a:t>時間を超えた場合も、</a:t>
            </a:r>
            <a:r>
              <a:rPr lang="en-US" altLang="ja-JP" sz="2000" dirty="0">
                <a:solidFill>
                  <a:prstClr val="black"/>
                </a:solidFill>
                <a:latin typeface="HG丸ｺﾞｼｯｸM-PRO" panose="020F0600000000000000" pitchFamily="50" charset="-128"/>
                <a:ea typeface="HG丸ｺﾞｼｯｸM-PRO" panose="020F0600000000000000" pitchFamily="50" charset="-128"/>
              </a:rPr>
              <a:t>60</a:t>
            </a:r>
            <a:r>
              <a:rPr lang="ja-JP" altLang="en-US" sz="2000" dirty="0">
                <a:solidFill>
                  <a:prstClr val="black"/>
                </a:solidFill>
                <a:latin typeface="HG丸ｺﾞｼｯｸM-PRO" panose="020F0600000000000000" pitchFamily="50" charset="-128"/>
                <a:ea typeface="HG丸ｺﾞｼｯｸM-PRO" panose="020F0600000000000000" pitchFamily="50" charset="-128"/>
              </a:rPr>
              <a:t>分以上の休憩時間が必要となる。</a:t>
            </a:r>
            <a:endParaRPr lang="ja-JP" altLang="en-US" sz="2000" dirty="0">
              <a:solidFill>
                <a:prstClr val="white"/>
              </a:solidFill>
              <a:latin typeface="Trebuchet MS"/>
              <a:ea typeface="HGｺﾞｼｯｸM" panose="020B0609000000000000" pitchFamily="49" charset="-128"/>
            </a:endParaRPr>
          </a:p>
        </p:txBody>
      </p:sp>
      <p:sp>
        <p:nvSpPr>
          <p:cNvPr id="11" name="角丸四角形 10"/>
          <p:cNvSpPr/>
          <p:nvPr/>
        </p:nvSpPr>
        <p:spPr>
          <a:xfrm>
            <a:off x="767408" y="2726968"/>
            <a:ext cx="9721113" cy="414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noAutofit/>
          </a:bodyPr>
          <a:lstStyle/>
          <a:p>
            <a:pPr marL="216000" indent="-216000">
              <a:lnSpc>
                <a:spcPct val="12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遅刻</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や</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早退</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と振り替えられない。</a:t>
            </a:r>
            <a:endParaRPr lang="ja-JP" altLang="en-US" sz="2000" dirty="0">
              <a:solidFill>
                <a:prstClr val="white"/>
              </a:solidFill>
              <a:latin typeface="Trebuchet MS"/>
              <a:ea typeface="HGｺﾞｼｯｸM" panose="020B0609000000000000" pitchFamily="49" charset="-128"/>
            </a:endParaRPr>
          </a:p>
        </p:txBody>
      </p:sp>
      <p:sp>
        <p:nvSpPr>
          <p:cNvPr id="12" name="角丸四角形 11"/>
          <p:cNvSpPr/>
          <p:nvPr/>
        </p:nvSpPr>
        <p:spPr>
          <a:xfrm>
            <a:off x="767408" y="3831586"/>
            <a:ext cx="10438776" cy="1415662"/>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◆次の業種には適用されない。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673200" lvl="1" indent="-216000">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① 運輸交通業　② 商業　③ 金融･広告業、④ 映画･演劇業  ⑤ 通信業　⑥ 保健衛生業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673200" lvl="1" indent="-216000">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⑦ 接客娯楽業　⑧ 官公署</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◆前記①～⑧以外の業種では、労使協定の締結により一斉休憩としないこともできる。</a:t>
            </a:r>
          </a:p>
        </p:txBody>
      </p:sp>
      <p:sp>
        <p:nvSpPr>
          <p:cNvPr id="14" name="角丸四角形 13"/>
          <p:cNvSpPr/>
          <p:nvPr/>
        </p:nvSpPr>
        <p:spPr>
          <a:xfrm>
            <a:off x="767408" y="5946925"/>
            <a:ext cx="10438776" cy="645714"/>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◆ただし、施設管理上必要な制限を設けることは可能とされている。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（会社敷地内で自由に過ごせるなら外出を許可制にすることも可能とされている）</a:t>
            </a:r>
            <a:endParaRPr lang="ja-JP" altLang="en-US" dirty="0">
              <a:solidFill>
                <a:prstClr val="white"/>
              </a:solidFill>
              <a:latin typeface="Trebuchet MS"/>
              <a:ea typeface="HGｺﾞｼｯｸM" panose="020B0609000000000000" pitchFamily="49" charset="-128"/>
            </a:endParaRPr>
          </a:p>
        </p:txBody>
      </p:sp>
      <p:sp>
        <p:nvSpPr>
          <p:cNvPr id="16" name="正方形/長方形 1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休憩時間のルール　「途中で」「一斉に」「自由に利用」が原則</a:t>
            </a:r>
          </a:p>
        </p:txBody>
      </p:sp>
      <p:sp>
        <p:nvSpPr>
          <p:cNvPr id="13"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82</a:t>
            </a:r>
            <a:endParaRPr lang="ja-JP" altLang="en-US" sz="1200" b="1" dirty="0">
              <a:solidFill>
                <a:schemeClr val="tx1"/>
              </a:solidFill>
            </a:endParaRPr>
          </a:p>
        </p:txBody>
      </p:sp>
    </p:spTree>
    <p:extLst>
      <p:ext uri="{BB962C8B-B14F-4D97-AF65-F5344CB8AC3E}">
        <p14:creationId xmlns:p14="http://schemas.microsoft.com/office/powerpoint/2010/main" val="264270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279576"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１週目</a:t>
            </a:r>
            <a:endParaRPr lang="ja-JP" altLang="ja-JP" dirty="0">
              <a:solidFill>
                <a:prstClr val="black"/>
              </a:solidFill>
              <a:latin typeface="Trebuchet MS"/>
              <a:ea typeface="HGｺﾞｼｯｸM" panose="020B0609000000000000" pitchFamily="49" charset="-128"/>
            </a:endParaRPr>
          </a:p>
        </p:txBody>
      </p:sp>
      <p:sp>
        <p:nvSpPr>
          <p:cNvPr id="20" name="角丸四角形 19"/>
          <p:cNvSpPr/>
          <p:nvPr/>
        </p:nvSpPr>
        <p:spPr>
          <a:xfrm>
            <a:off x="3287688"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２週目</a:t>
            </a:r>
            <a:endParaRPr lang="ja-JP" altLang="ja-JP" dirty="0">
              <a:solidFill>
                <a:prstClr val="black"/>
              </a:solidFill>
              <a:latin typeface="Trebuchet MS"/>
              <a:ea typeface="HGｺﾞｼｯｸM" panose="020B0609000000000000" pitchFamily="49" charset="-128"/>
            </a:endParaRPr>
          </a:p>
        </p:txBody>
      </p:sp>
      <p:sp>
        <p:nvSpPr>
          <p:cNvPr id="21" name="角丸四角形 20"/>
          <p:cNvSpPr/>
          <p:nvPr/>
        </p:nvSpPr>
        <p:spPr>
          <a:xfrm>
            <a:off x="4295800"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３週目</a:t>
            </a:r>
            <a:endParaRPr lang="ja-JP" altLang="ja-JP" dirty="0">
              <a:solidFill>
                <a:prstClr val="black"/>
              </a:solidFill>
              <a:latin typeface="Trebuchet MS"/>
              <a:ea typeface="HGｺﾞｼｯｸM" panose="020B0609000000000000" pitchFamily="49" charset="-128"/>
            </a:endParaRPr>
          </a:p>
        </p:txBody>
      </p:sp>
      <p:sp>
        <p:nvSpPr>
          <p:cNvPr id="22" name="角丸四角形 21"/>
          <p:cNvSpPr/>
          <p:nvPr/>
        </p:nvSpPr>
        <p:spPr>
          <a:xfrm>
            <a:off x="5303912"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４週目</a:t>
            </a:r>
            <a:endParaRPr lang="ja-JP" altLang="ja-JP" dirty="0">
              <a:solidFill>
                <a:prstClr val="black"/>
              </a:solidFill>
              <a:latin typeface="Trebuchet MS"/>
              <a:ea typeface="HGｺﾞｼｯｸM" panose="020B0609000000000000" pitchFamily="49" charset="-128"/>
            </a:endParaRPr>
          </a:p>
        </p:txBody>
      </p:sp>
      <p:sp>
        <p:nvSpPr>
          <p:cNvPr id="23" name="角丸四角形 22"/>
          <p:cNvSpPr/>
          <p:nvPr/>
        </p:nvSpPr>
        <p:spPr>
          <a:xfrm>
            <a:off x="6312024"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５週目</a:t>
            </a:r>
            <a:endParaRPr lang="ja-JP" altLang="ja-JP" dirty="0">
              <a:solidFill>
                <a:prstClr val="black"/>
              </a:solidFill>
              <a:latin typeface="Trebuchet MS"/>
              <a:ea typeface="HGｺﾞｼｯｸM" panose="020B0609000000000000" pitchFamily="49" charset="-128"/>
            </a:endParaRPr>
          </a:p>
        </p:txBody>
      </p:sp>
      <p:sp>
        <p:nvSpPr>
          <p:cNvPr id="24" name="角丸四角形 23"/>
          <p:cNvSpPr/>
          <p:nvPr/>
        </p:nvSpPr>
        <p:spPr>
          <a:xfrm>
            <a:off x="7320136"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６週目</a:t>
            </a:r>
            <a:endParaRPr lang="ja-JP" altLang="ja-JP" dirty="0">
              <a:solidFill>
                <a:prstClr val="black"/>
              </a:solidFill>
              <a:latin typeface="Trebuchet MS"/>
              <a:ea typeface="HGｺﾞｼｯｸM" panose="020B0609000000000000" pitchFamily="49" charset="-128"/>
            </a:endParaRPr>
          </a:p>
        </p:txBody>
      </p:sp>
      <p:sp>
        <p:nvSpPr>
          <p:cNvPr id="25" name="角丸四角形 24"/>
          <p:cNvSpPr/>
          <p:nvPr/>
        </p:nvSpPr>
        <p:spPr>
          <a:xfrm>
            <a:off x="8328248"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７週目</a:t>
            </a:r>
            <a:endParaRPr lang="ja-JP" altLang="ja-JP" dirty="0">
              <a:solidFill>
                <a:prstClr val="black"/>
              </a:solidFill>
              <a:latin typeface="Trebuchet MS"/>
              <a:ea typeface="HGｺﾞｼｯｸM" panose="020B0609000000000000" pitchFamily="49" charset="-128"/>
            </a:endParaRPr>
          </a:p>
        </p:txBody>
      </p:sp>
      <p:sp>
        <p:nvSpPr>
          <p:cNvPr id="26" name="角丸四角形 25"/>
          <p:cNvSpPr/>
          <p:nvPr/>
        </p:nvSpPr>
        <p:spPr>
          <a:xfrm>
            <a:off x="9336360"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８週目</a:t>
            </a:r>
            <a:endParaRPr lang="ja-JP" altLang="ja-JP" dirty="0">
              <a:solidFill>
                <a:prstClr val="black"/>
              </a:solidFill>
              <a:latin typeface="Trebuchet MS"/>
              <a:ea typeface="HGｺﾞｼｯｸM" panose="020B0609000000000000" pitchFamily="49" charset="-128"/>
            </a:endParaRPr>
          </a:p>
        </p:txBody>
      </p:sp>
      <p:sp>
        <p:nvSpPr>
          <p:cNvPr id="27" name="角丸四角形 26"/>
          <p:cNvSpPr/>
          <p:nvPr/>
        </p:nvSpPr>
        <p:spPr>
          <a:xfrm>
            <a:off x="2279576"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休日２日</a:t>
            </a:r>
            <a:endParaRPr lang="ja-JP" altLang="ja-JP" dirty="0">
              <a:solidFill>
                <a:prstClr val="black"/>
              </a:solidFill>
              <a:latin typeface="Trebuchet MS"/>
              <a:ea typeface="HGｺﾞｼｯｸM" panose="020B0609000000000000" pitchFamily="49" charset="-128"/>
            </a:endParaRPr>
          </a:p>
        </p:txBody>
      </p:sp>
      <p:sp>
        <p:nvSpPr>
          <p:cNvPr id="28" name="角丸四角形 27"/>
          <p:cNvSpPr/>
          <p:nvPr/>
        </p:nvSpPr>
        <p:spPr>
          <a:xfrm>
            <a:off x="3287688"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休日２日</a:t>
            </a:r>
            <a:endParaRPr lang="ja-JP" altLang="ja-JP" dirty="0">
              <a:solidFill>
                <a:prstClr val="black"/>
              </a:solidFill>
              <a:latin typeface="Trebuchet MS"/>
              <a:ea typeface="HGｺﾞｼｯｸM" panose="020B0609000000000000" pitchFamily="49" charset="-128"/>
            </a:endParaRPr>
          </a:p>
        </p:txBody>
      </p:sp>
      <p:sp>
        <p:nvSpPr>
          <p:cNvPr id="29" name="角丸四角形 28"/>
          <p:cNvSpPr/>
          <p:nvPr/>
        </p:nvSpPr>
        <p:spPr>
          <a:xfrm>
            <a:off x="4295800"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休日０日</a:t>
            </a:r>
            <a:endParaRPr lang="ja-JP" altLang="ja-JP" dirty="0">
              <a:solidFill>
                <a:prstClr val="black"/>
              </a:solidFill>
              <a:latin typeface="Trebuchet MS"/>
              <a:ea typeface="HGｺﾞｼｯｸM" panose="020B0609000000000000" pitchFamily="49" charset="-128"/>
            </a:endParaRPr>
          </a:p>
        </p:txBody>
      </p:sp>
      <p:sp>
        <p:nvSpPr>
          <p:cNvPr id="30" name="角丸四角形 29"/>
          <p:cNvSpPr/>
          <p:nvPr/>
        </p:nvSpPr>
        <p:spPr>
          <a:xfrm>
            <a:off x="5303912"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休日０日</a:t>
            </a:r>
            <a:endParaRPr lang="ja-JP" altLang="ja-JP" dirty="0">
              <a:solidFill>
                <a:prstClr val="black"/>
              </a:solidFill>
              <a:latin typeface="Trebuchet MS"/>
              <a:ea typeface="HGｺﾞｼｯｸM" panose="020B0609000000000000" pitchFamily="49" charset="-128"/>
            </a:endParaRPr>
          </a:p>
        </p:txBody>
      </p:sp>
      <p:sp>
        <p:nvSpPr>
          <p:cNvPr id="31" name="角丸四角形 30"/>
          <p:cNvSpPr/>
          <p:nvPr/>
        </p:nvSpPr>
        <p:spPr>
          <a:xfrm>
            <a:off x="6312024"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休日０日</a:t>
            </a:r>
            <a:endParaRPr lang="ja-JP" altLang="ja-JP" dirty="0">
              <a:solidFill>
                <a:prstClr val="black"/>
              </a:solidFill>
              <a:latin typeface="Trebuchet MS"/>
              <a:ea typeface="HGｺﾞｼｯｸM" panose="020B0609000000000000" pitchFamily="49" charset="-128"/>
            </a:endParaRPr>
          </a:p>
        </p:txBody>
      </p:sp>
      <p:sp>
        <p:nvSpPr>
          <p:cNvPr id="32" name="角丸四角形 31"/>
          <p:cNvSpPr/>
          <p:nvPr/>
        </p:nvSpPr>
        <p:spPr>
          <a:xfrm>
            <a:off x="7320136"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休日１日</a:t>
            </a:r>
            <a:endParaRPr lang="ja-JP" altLang="ja-JP" dirty="0">
              <a:solidFill>
                <a:prstClr val="black"/>
              </a:solidFill>
              <a:latin typeface="Trebuchet MS"/>
              <a:ea typeface="HGｺﾞｼｯｸM" panose="020B0609000000000000" pitchFamily="49" charset="-128"/>
            </a:endParaRPr>
          </a:p>
        </p:txBody>
      </p:sp>
      <p:sp>
        <p:nvSpPr>
          <p:cNvPr id="33" name="角丸四角形 32"/>
          <p:cNvSpPr/>
          <p:nvPr/>
        </p:nvSpPr>
        <p:spPr>
          <a:xfrm>
            <a:off x="8328248"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休日２日</a:t>
            </a:r>
            <a:endParaRPr lang="ja-JP" altLang="ja-JP" dirty="0">
              <a:solidFill>
                <a:prstClr val="black"/>
              </a:solidFill>
              <a:latin typeface="Trebuchet MS"/>
              <a:ea typeface="HGｺﾞｼｯｸM" panose="020B0609000000000000" pitchFamily="49" charset="-128"/>
            </a:endParaRPr>
          </a:p>
        </p:txBody>
      </p:sp>
      <p:sp>
        <p:nvSpPr>
          <p:cNvPr id="34" name="角丸四角形 33"/>
          <p:cNvSpPr/>
          <p:nvPr/>
        </p:nvSpPr>
        <p:spPr>
          <a:xfrm>
            <a:off x="9336360"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prstClr val="black"/>
                </a:solidFill>
                <a:latin typeface="Trebuchet MS"/>
                <a:ea typeface="HGｺﾞｼｯｸM" panose="020B0609000000000000" pitchFamily="49" charset="-128"/>
              </a:rPr>
              <a:t>休日１日</a:t>
            </a:r>
            <a:endParaRPr lang="ja-JP" altLang="ja-JP" dirty="0">
              <a:solidFill>
                <a:prstClr val="black"/>
              </a:solidFill>
              <a:latin typeface="Trebuchet MS"/>
              <a:ea typeface="HGｺﾞｼｯｸM" panose="020B0609000000000000" pitchFamily="49" charset="-128"/>
            </a:endParaRPr>
          </a:p>
        </p:txBody>
      </p:sp>
      <p:sp>
        <p:nvSpPr>
          <p:cNvPr id="35" name="角丸四角形 34"/>
          <p:cNvSpPr/>
          <p:nvPr/>
        </p:nvSpPr>
        <p:spPr>
          <a:xfrm>
            <a:off x="2279576"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36" name="角丸四角形 35"/>
          <p:cNvSpPr/>
          <p:nvPr/>
        </p:nvSpPr>
        <p:spPr>
          <a:xfrm>
            <a:off x="3287688"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37" name="角丸四角形 36"/>
          <p:cNvSpPr/>
          <p:nvPr/>
        </p:nvSpPr>
        <p:spPr>
          <a:xfrm>
            <a:off x="4295800"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38" name="角丸四角形 37"/>
          <p:cNvSpPr/>
          <p:nvPr/>
        </p:nvSpPr>
        <p:spPr>
          <a:xfrm>
            <a:off x="5303912"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39" name="角丸四角形 38"/>
          <p:cNvSpPr/>
          <p:nvPr/>
        </p:nvSpPr>
        <p:spPr>
          <a:xfrm>
            <a:off x="6312024"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0" name="角丸四角形 39"/>
          <p:cNvSpPr/>
          <p:nvPr/>
        </p:nvSpPr>
        <p:spPr>
          <a:xfrm>
            <a:off x="7320136"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1" name="角丸四角形 40"/>
          <p:cNvSpPr/>
          <p:nvPr/>
        </p:nvSpPr>
        <p:spPr>
          <a:xfrm>
            <a:off x="8328248"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2" name="角丸四角形 41"/>
          <p:cNvSpPr/>
          <p:nvPr/>
        </p:nvSpPr>
        <p:spPr>
          <a:xfrm>
            <a:off x="9336360"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3" name="角丸四角形 42"/>
          <p:cNvSpPr/>
          <p:nvPr/>
        </p:nvSpPr>
        <p:spPr>
          <a:xfrm>
            <a:off x="2279576"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4" name="角丸四角形 43"/>
          <p:cNvSpPr/>
          <p:nvPr/>
        </p:nvSpPr>
        <p:spPr>
          <a:xfrm>
            <a:off x="3287688"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5" name="角丸四角形 44"/>
          <p:cNvSpPr/>
          <p:nvPr/>
        </p:nvSpPr>
        <p:spPr>
          <a:xfrm>
            <a:off x="4295800"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6" name="角丸四角形 45"/>
          <p:cNvSpPr/>
          <p:nvPr/>
        </p:nvSpPr>
        <p:spPr>
          <a:xfrm>
            <a:off x="5303912"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7" name="角丸四角形 46"/>
          <p:cNvSpPr/>
          <p:nvPr/>
        </p:nvSpPr>
        <p:spPr>
          <a:xfrm>
            <a:off x="6312024"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8" name="角丸四角形 47"/>
          <p:cNvSpPr/>
          <p:nvPr/>
        </p:nvSpPr>
        <p:spPr>
          <a:xfrm>
            <a:off x="7320136"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49" name="角丸四角形 48"/>
          <p:cNvSpPr/>
          <p:nvPr/>
        </p:nvSpPr>
        <p:spPr>
          <a:xfrm>
            <a:off x="8328248"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0" name="角丸四角形 49"/>
          <p:cNvSpPr/>
          <p:nvPr/>
        </p:nvSpPr>
        <p:spPr>
          <a:xfrm>
            <a:off x="9336360"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0" name="角丸四角形 69"/>
          <p:cNvSpPr/>
          <p:nvPr/>
        </p:nvSpPr>
        <p:spPr>
          <a:xfrm>
            <a:off x="2279576"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1" name="角丸四角形 70"/>
          <p:cNvSpPr/>
          <p:nvPr/>
        </p:nvSpPr>
        <p:spPr>
          <a:xfrm>
            <a:off x="3287688"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2" name="角丸四角形 71"/>
          <p:cNvSpPr/>
          <p:nvPr/>
        </p:nvSpPr>
        <p:spPr>
          <a:xfrm>
            <a:off x="4295800"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3" name="角丸四角形 72"/>
          <p:cNvSpPr/>
          <p:nvPr/>
        </p:nvSpPr>
        <p:spPr>
          <a:xfrm>
            <a:off x="5303912"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4" name="角丸四角形 73"/>
          <p:cNvSpPr/>
          <p:nvPr/>
        </p:nvSpPr>
        <p:spPr>
          <a:xfrm>
            <a:off x="6312024"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5" name="角丸四角形 74"/>
          <p:cNvSpPr/>
          <p:nvPr/>
        </p:nvSpPr>
        <p:spPr>
          <a:xfrm>
            <a:off x="7320136"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6" name="角丸四角形 75"/>
          <p:cNvSpPr/>
          <p:nvPr/>
        </p:nvSpPr>
        <p:spPr>
          <a:xfrm>
            <a:off x="8328248"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77" name="角丸四角形 76"/>
          <p:cNvSpPr/>
          <p:nvPr/>
        </p:nvSpPr>
        <p:spPr>
          <a:xfrm>
            <a:off x="9336360"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grpSp>
        <p:nvGrpSpPr>
          <p:cNvPr id="17" name="グループ化 16"/>
          <p:cNvGrpSpPr/>
          <p:nvPr/>
        </p:nvGrpSpPr>
        <p:grpSpPr>
          <a:xfrm>
            <a:off x="2316472" y="3717083"/>
            <a:ext cx="8028000" cy="178305"/>
            <a:chOff x="539552" y="6059007"/>
            <a:chExt cx="8152130" cy="178305"/>
          </a:xfrm>
        </p:grpSpPr>
        <p:sp>
          <p:nvSpPr>
            <p:cNvPr id="16" name="左右矢印 15"/>
            <p:cNvSpPr/>
            <p:nvPr/>
          </p:nvSpPr>
          <p:spPr>
            <a:xfrm>
              <a:off x="539552" y="6059007"/>
              <a:ext cx="4068000"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Trebuchet MS"/>
                  <a:ea typeface="HGｺﾞｼｯｸM" panose="020B0609000000000000" pitchFamily="49" charset="-128"/>
                </a:rPr>
                <a:t>４週に休日４日ある</a:t>
              </a:r>
            </a:p>
          </p:txBody>
        </p:sp>
        <p:sp>
          <p:nvSpPr>
            <p:cNvPr id="15" name="左右矢印 14"/>
            <p:cNvSpPr/>
            <p:nvPr/>
          </p:nvSpPr>
          <p:spPr>
            <a:xfrm>
              <a:off x="4623682" y="6059007"/>
              <a:ext cx="4068000"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Trebuchet MS"/>
                  <a:ea typeface="HGｺﾞｼｯｸM" panose="020B0609000000000000" pitchFamily="49" charset="-128"/>
                </a:rPr>
                <a:t>４週に休日４日ある</a:t>
              </a:r>
            </a:p>
          </p:txBody>
        </p:sp>
      </p:grpSp>
      <p:sp>
        <p:nvSpPr>
          <p:cNvPr id="78" name="正方形/長方形 77"/>
          <p:cNvSpPr/>
          <p:nvPr/>
        </p:nvSpPr>
        <p:spPr>
          <a:xfrm>
            <a:off x="1775553" y="3789040"/>
            <a:ext cx="10107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050" b="1" dirty="0">
                <a:solidFill>
                  <a:prstClr val="black"/>
                </a:solidFill>
                <a:latin typeface="Trebuchet MS"/>
                <a:ea typeface="HGｺﾞｼｯｸM" panose="020B0609000000000000" pitchFamily="49" charset="-128"/>
              </a:rPr>
              <a:t>↑</a:t>
            </a:r>
            <a:endParaRPr lang="en-US" altLang="ja-JP" sz="1050" b="1" dirty="0">
              <a:solidFill>
                <a:prstClr val="black"/>
              </a:solidFill>
              <a:latin typeface="Trebuchet MS"/>
              <a:ea typeface="HGｺﾞｼｯｸM" panose="020B0609000000000000" pitchFamily="49" charset="-128"/>
            </a:endParaRPr>
          </a:p>
          <a:p>
            <a:pPr algn="ctr"/>
            <a:r>
              <a:rPr lang="ja-JP" altLang="en-US" sz="1050" b="1" dirty="0">
                <a:solidFill>
                  <a:prstClr val="black"/>
                </a:solidFill>
                <a:latin typeface="Trebuchet MS"/>
                <a:ea typeface="HGｺﾞｼｯｸM" panose="020B0609000000000000" pitchFamily="49" charset="-128"/>
              </a:rPr>
              <a:t>起算日</a:t>
            </a:r>
          </a:p>
        </p:txBody>
      </p:sp>
      <p:sp>
        <p:nvSpPr>
          <p:cNvPr id="79" name="正方形/長方形 78"/>
          <p:cNvSpPr/>
          <p:nvPr/>
        </p:nvSpPr>
        <p:spPr>
          <a:xfrm>
            <a:off x="5820879" y="3789040"/>
            <a:ext cx="10107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050" b="1" dirty="0">
                <a:solidFill>
                  <a:prstClr val="black"/>
                </a:solidFill>
                <a:latin typeface="Trebuchet MS"/>
                <a:ea typeface="HGｺﾞｼｯｸM" panose="020B0609000000000000" pitchFamily="49" charset="-128"/>
              </a:rPr>
              <a:t>↑</a:t>
            </a:r>
            <a:endParaRPr lang="en-US" altLang="ja-JP" sz="1050" b="1" dirty="0">
              <a:solidFill>
                <a:prstClr val="black"/>
              </a:solidFill>
              <a:latin typeface="Trebuchet MS"/>
              <a:ea typeface="HGｺﾞｼｯｸM" panose="020B0609000000000000" pitchFamily="49" charset="-128"/>
            </a:endParaRPr>
          </a:p>
          <a:p>
            <a:pPr algn="ctr"/>
            <a:r>
              <a:rPr lang="ja-JP" altLang="en-US" sz="1050" b="1" dirty="0">
                <a:solidFill>
                  <a:prstClr val="black"/>
                </a:solidFill>
                <a:latin typeface="Trebuchet MS"/>
                <a:ea typeface="HGｺﾞｼｯｸM" panose="020B0609000000000000" pitchFamily="49" charset="-128"/>
              </a:rPr>
              <a:t>起算日</a:t>
            </a:r>
          </a:p>
        </p:txBody>
      </p:sp>
      <p:sp>
        <p:nvSpPr>
          <p:cNvPr id="51" name="角丸四角形 50"/>
          <p:cNvSpPr/>
          <p:nvPr/>
        </p:nvSpPr>
        <p:spPr>
          <a:xfrm>
            <a:off x="2279576"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2" name="角丸四角形 51"/>
          <p:cNvSpPr/>
          <p:nvPr/>
        </p:nvSpPr>
        <p:spPr>
          <a:xfrm>
            <a:off x="3287688"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3" name="角丸四角形 52"/>
          <p:cNvSpPr/>
          <p:nvPr/>
        </p:nvSpPr>
        <p:spPr>
          <a:xfrm>
            <a:off x="4295800"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4" name="角丸四角形 53"/>
          <p:cNvSpPr/>
          <p:nvPr/>
        </p:nvSpPr>
        <p:spPr>
          <a:xfrm>
            <a:off x="5303912"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5" name="角丸四角形 54"/>
          <p:cNvSpPr/>
          <p:nvPr/>
        </p:nvSpPr>
        <p:spPr>
          <a:xfrm>
            <a:off x="6312024"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6" name="角丸四角形 55"/>
          <p:cNvSpPr/>
          <p:nvPr/>
        </p:nvSpPr>
        <p:spPr>
          <a:xfrm>
            <a:off x="7320136"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7" name="角丸四角形 56"/>
          <p:cNvSpPr/>
          <p:nvPr/>
        </p:nvSpPr>
        <p:spPr>
          <a:xfrm>
            <a:off x="8328248"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58" name="角丸四角形 57"/>
          <p:cNvSpPr/>
          <p:nvPr/>
        </p:nvSpPr>
        <p:spPr>
          <a:xfrm>
            <a:off x="9336360"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ja-JP" dirty="0">
              <a:solidFill>
                <a:prstClr val="black"/>
              </a:solidFill>
              <a:latin typeface="Trebuchet MS"/>
              <a:ea typeface="HGｺﾞｼｯｸM" panose="020B0609000000000000" pitchFamily="49" charset="-128"/>
            </a:endParaRPr>
          </a:p>
        </p:txBody>
      </p:sp>
      <p:sp>
        <p:nvSpPr>
          <p:cNvPr id="66" name="正方形/長方形 6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休日のルール　「法定休日」と「所定休日」がある</a:t>
            </a:r>
          </a:p>
        </p:txBody>
      </p:sp>
      <p:sp>
        <p:nvSpPr>
          <p:cNvPr id="80" name="角丸四角形 79"/>
          <p:cNvSpPr/>
          <p:nvPr/>
        </p:nvSpPr>
        <p:spPr>
          <a:xfrm>
            <a:off x="479374" y="998776"/>
            <a:ext cx="11089233"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法定休日 ＝ 週に</a:t>
            </a:r>
            <a:r>
              <a:rPr lang="en-US" altLang="ja-JP" sz="2400" dirty="0">
                <a:solidFill>
                  <a:schemeClr val="bg1"/>
                </a:solidFill>
                <a:latin typeface="HG丸ｺﾞｼｯｸM-PRO" panose="020F0600000000000000" pitchFamily="50" charset="-128"/>
                <a:ea typeface="HG丸ｺﾞｼｯｸM-PRO" panose="020F0600000000000000" pitchFamily="50" charset="-128"/>
              </a:rPr>
              <a:t>1</a:t>
            </a:r>
            <a:r>
              <a:rPr lang="ja-JP" altLang="en-US" sz="2400" dirty="0">
                <a:solidFill>
                  <a:schemeClr val="bg1"/>
                </a:solidFill>
                <a:latin typeface="HG丸ｺﾞｼｯｸM-PRO" panose="020F0600000000000000" pitchFamily="50" charset="-128"/>
                <a:ea typeface="HG丸ｺﾞｼｯｸM-PRO" panose="020F0600000000000000" pitchFamily="50" charset="-128"/>
              </a:rPr>
              <a:t>日、または</a:t>
            </a:r>
            <a:r>
              <a:rPr lang="en-US" altLang="ja-JP" sz="2400" dirty="0">
                <a:solidFill>
                  <a:schemeClr val="bg1"/>
                </a:solidFill>
                <a:latin typeface="HG丸ｺﾞｼｯｸM-PRO" panose="020F0600000000000000" pitchFamily="50" charset="-128"/>
                <a:ea typeface="HG丸ｺﾞｼｯｸM-PRO" panose="020F0600000000000000" pitchFamily="50" charset="-128"/>
              </a:rPr>
              <a:t>4</a:t>
            </a:r>
            <a:r>
              <a:rPr lang="ja-JP" altLang="en-US" sz="2400" dirty="0">
                <a:solidFill>
                  <a:schemeClr val="bg1"/>
                </a:solidFill>
                <a:latin typeface="HG丸ｺﾞｼｯｸM-PRO" panose="020F0600000000000000" pitchFamily="50" charset="-128"/>
                <a:ea typeface="HG丸ｺﾞｼｯｸM-PRO" panose="020F0600000000000000" pitchFamily="50" charset="-128"/>
              </a:rPr>
              <a:t>週間に</a:t>
            </a:r>
            <a:r>
              <a:rPr lang="en-US" altLang="ja-JP" sz="2400" dirty="0">
                <a:solidFill>
                  <a:schemeClr val="bg1"/>
                </a:solidFill>
                <a:latin typeface="HG丸ｺﾞｼｯｸM-PRO" panose="020F0600000000000000" pitchFamily="50" charset="-128"/>
                <a:ea typeface="HG丸ｺﾞｼｯｸM-PRO" panose="020F0600000000000000" pitchFamily="50" charset="-128"/>
              </a:rPr>
              <a:t>4</a:t>
            </a:r>
            <a:r>
              <a:rPr lang="ja-JP" altLang="en-US" sz="2400" dirty="0">
                <a:solidFill>
                  <a:schemeClr val="bg1"/>
                </a:solidFill>
                <a:latin typeface="HG丸ｺﾞｼｯｸM-PRO" panose="020F0600000000000000" pitchFamily="50" charset="-128"/>
                <a:ea typeface="HG丸ｺﾞｼｯｸM-PRO" panose="020F0600000000000000" pitchFamily="50" charset="-128"/>
              </a:rPr>
              <a:t>日の休日を与えなければならない</a:t>
            </a:r>
            <a:endParaRPr lang="ja-JP" altLang="en-US" sz="2400" dirty="0">
              <a:solidFill>
                <a:schemeClr val="bg1"/>
              </a:solidFill>
              <a:latin typeface="Trebuchet MS"/>
              <a:ea typeface="HGｺﾞｼｯｸM" panose="020B0609000000000000" pitchFamily="49" charset="-128"/>
            </a:endParaRPr>
          </a:p>
        </p:txBody>
      </p:sp>
      <p:sp>
        <p:nvSpPr>
          <p:cNvPr id="82" name="角丸四角形 81"/>
          <p:cNvSpPr/>
          <p:nvPr/>
        </p:nvSpPr>
        <p:spPr>
          <a:xfrm>
            <a:off x="750100" y="5440408"/>
            <a:ext cx="1089051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2000" dirty="0">
                <a:solidFill>
                  <a:srgbClr val="FF0000"/>
                </a:solidFill>
                <a:latin typeface="HG丸ｺﾞｼｯｸM-PRO" panose="020F0600000000000000" pitchFamily="50" charset="-128"/>
                <a:ea typeface="HG丸ｺﾞｼｯｸM-PRO" panose="020F0600000000000000" pitchFamily="50" charset="-128"/>
              </a:rPr>
              <a:t>「法定休日」ではない「所定休日」に働かせる場合は時間外労働となり、割増賃金は</a:t>
            </a:r>
            <a:r>
              <a:rPr lang="en-US" altLang="ja-JP" sz="2000" dirty="0">
                <a:solidFill>
                  <a:srgbClr val="FF0000"/>
                </a:solidFill>
                <a:latin typeface="HG丸ｺﾞｼｯｸM-PRO" panose="020F0600000000000000" pitchFamily="50" charset="-128"/>
                <a:ea typeface="HG丸ｺﾞｼｯｸM-PRO" panose="020F0600000000000000" pitchFamily="50" charset="-128"/>
              </a:rPr>
              <a:t>25</a:t>
            </a:r>
            <a:r>
              <a:rPr lang="ja-JP" altLang="en-US" sz="2000" dirty="0">
                <a:solidFill>
                  <a:srgbClr val="FF0000"/>
                </a:solidFill>
                <a:latin typeface="HG丸ｺﾞｼｯｸM-PRO" panose="020F0600000000000000" pitchFamily="50" charset="-128"/>
                <a:ea typeface="HG丸ｺﾞｼｯｸM-PRO" panose="020F0600000000000000" pitchFamily="50" charset="-128"/>
              </a:rPr>
              <a:t>％以上となる。</a:t>
            </a:r>
            <a:endParaRPr lang="ja-JP" altLang="en-US" sz="2000" dirty="0">
              <a:solidFill>
                <a:srgbClr val="FF0000"/>
              </a:solidFill>
              <a:latin typeface="Trebuchet MS"/>
              <a:ea typeface="HGｺﾞｼｯｸM" panose="020B0609000000000000" pitchFamily="49" charset="-128"/>
            </a:endParaRPr>
          </a:p>
        </p:txBody>
      </p:sp>
      <p:sp>
        <p:nvSpPr>
          <p:cNvPr id="83" name="角丸四角形 82"/>
          <p:cNvSpPr/>
          <p:nvPr/>
        </p:nvSpPr>
        <p:spPr>
          <a:xfrm>
            <a:off x="479376" y="4856112"/>
            <a:ext cx="11089233"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所定休日 ＝ 就業規則等で定める会社の休日</a:t>
            </a:r>
            <a:endParaRPr lang="ja-JP" altLang="en-US" sz="2400" dirty="0">
              <a:solidFill>
                <a:schemeClr val="bg1"/>
              </a:solidFill>
              <a:latin typeface="Trebuchet MS"/>
              <a:ea typeface="HGｺﾞｼｯｸM" panose="020B0609000000000000" pitchFamily="49" charset="-128"/>
            </a:endParaRPr>
          </a:p>
        </p:txBody>
      </p:sp>
      <p:sp>
        <p:nvSpPr>
          <p:cNvPr id="84" name="角丸四角形 83"/>
          <p:cNvSpPr/>
          <p:nvPr/>
        </p:nvSpPr>
        <p:spPr>
          <a:xfrm>
            <a:off x="767390" y="4149080"/>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2000" dirty="0">
                <a:solidFill>
                  <a:srgbClr val="FF0000"/>
                </a:solidFill>
                <a:latin typeface="HG丸ｺﾞｼｯｸM-PRO" panose="020F0600000000000000" pitchFamily="50" charset="-128"/>
                <a:ea typeface="HG丸ｺﾞｼｯｸM-PRO" panose="020F0600000000000000" pitchFamily="50" charset="-128"/>
              </a:rPr>
              <a:t>「法定休日」に働かせる場合は休日労働となり、割増賃金は</a:t>
            </a:r>
            <a:r>
              <a:rPr lang="en-US" altLang="ja-JP" sz="2000" dirty="0">
                <a:solidFill>
                  <a:srgbClr val="FF0000"/>
                </a:solidFill>
                <a:latin typeface="HG丸ｺﾞｼｯｸM-PRO" panose="020F0600000000000000" pitchFamily="50" charset="-128"/>
                <a:ea typeface="HG丸ｺﾞｼｯｸM-PRO" panose="020F0600000000000000" pitchFamily="50" charset="-128"/>
              </a:rPr>
              <a:t>35</a:t>
            </a:r>
            <a:r>
              <a:rPr lang="ja-JP" altLang="en-US" sz="2000" dirty="0">
                <a:solidFill>
                  <a:srgbClr val="FF0000"/>
                </a:solidFill>
                <a:latin typeface="HG丸ｺﾞｼｯｸM-PRO" panose="020F0600000000000000" pitchFamily="50" charset="-128"/>
                <a:ea typeface="HG丸ｺﾞｼｯｸM-PRO" panose="020F0600000000000000" pitchFamily="50" charset="-128"/>
              </a:rPr>
              <a:t>％以上となる。</a:t>
            </a:r>
            <a:endParaRPr lang="ja-JP" altLang="en-US" sz="2000" dirty="0">
              <a:solidFill>
                <a:srgbClr val="FF0000"/>
              </a:solidFill>
              <a:latin typeface="Trebuchet MS"/>
              <a:ea typeface="HGｺﾞｼｯｸM" panose="020B0609000000000000" pitchFamily="49" charset="-128"/>
            </a:endParaRPr>
          </a:p>
        </p:txBody>
      </p:sp>
      <p:sp>
        <p:nvSpPr>
          <p:cNvPr id="12" name="左右矢印 11"/>
          <p:cNvSpPr/>
          <p:nvPr/>
        </p:nvSpPr>
        <p:spPr>
          <a:xfrm>
            <a:off x="3324394" y="2432900"/>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Trebuchet MS"/>
                <a:ea typeface="HGｺﾞｼｯｸM" panose="020B0609000000000000" pitchFamily="49" charset="-128"/>
              </a:rPr>
              <a:t>４週に休日２日しかない</a:t>
            </a:r>
          </a:p>
        </p:txBody>
      </p:sp>
      <p:sp>
        <p:nvSpPr>
          <p:cNvPr id="13" name="左右矢印 12"/>
          <p:cNvSpPr/>
          <p:nvPr/>
        </p:nvSpPr>
        <p:spPr>
          <a:xfrm>
            <a:off x="4367842" y="2747608"/>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Trebuchet MS"/>
                <a:ea typeface="HGｺﾞｼｯｸM" panose="020B0609000000000000" pitchFamily="49" charset="-128"/>
              </a:rPr>
              <a:t>　４週に休日１日しかない</a:t>
            </a:r>
          </a:p>
        </p:txBody>
      </p:sp>
      <p:sp>
        <p:nvSpPr>
          <p:cNvPr id="14" name="左右矢印 13"/>
          <p:cNvSpPr/>
          <p:nvPr/>
        </p:nvSpPr>
        <p:spPr>
          <a:xfrm>
            <a:off x="5338611" y="3093082"/>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Trebuchet MS"/>
                <a:ea typeface="HGｺﾞｼｯｸM" panose="020B0609000000000000" pitchFamily="49" charset="-128"/>
              </a:rPr>
              <a:t>４週に休日３日しかない</a:t>
            </a:r>
          </a:p>
        </p:txBody>
      </p:sp>
      <p:sp>
        <p:nvSpPr>
          <p:cNvPr id="2" name="下矢印 1"/>
          <p:cNvSpPr/>
          <p:nvPr/>
        </p:nvSpPr>
        <p:spPr>
          <a:xfrm>
            <a:off x="2639616" y="3318355"/>
            <a:ext cx="72008" cy="300911"/>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2823176" y="3305576"/>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sz="1400" dirty="0">
                <a:solidFill>
                  <a:srgbClr val="FF0000"/>
                </a:solidFill>
                <a:latin typeface="HG丸ｺﾞｼｯｸM-PRO" panose="020F0600000000000000" pitchFamily="50" charset="-128"/>
                <a:ea typeface="HG丸ｺﾞｼｯｸM-PRO" panose="020F0600000000000000" pitchFamily="50" charset="-128"/>
              </a:rPr>
              <a:t>（起算日を明らかにして、その期間ごとに４週４日の休日が確保されていれば違法ではない。）</a:t>
            </a:r>
            <a:endParaRPr lang="ja-JP" altLang="en-US" sz="1400" dirty="0">
              <a:solidFill>
                <a:srgbClr val="FF0000"/>
              </a:solidFill>
              <a:latin typeface="Trebuchet MS"/>
              <a:ea typeface="HGｺﾞｼｯｸM" panose="020B0609000000000000" pitchFamily="49" charset="-128"/>
            </a:endParaRPr>
          </a:p>
        </p:txBody>
      </p:sp>
      <p:sp>
        <p:nvSpPr>
          <p:cNvPr id="69"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83</a:t>
            </a:r>
            <a:endParaRPr lang="ja-JP" altLang="en-US" sz="1200" b="1" dirty="0">
              <a:solidFill>
                <a:schemeClr val="tx1"/>
              </a:solidFill>
            </a:endParaRPr>
          </a:p>
        </p:txBody>
      </p:sp>
    </p:spTree>
    <p:extLst>
      <p:ext uri="{BB962C8B-B14F-4D97-AF65-F5344CB8AC3E}">
        <p14:creationId xmlns:p14="http://schemas.microsoft.com/office/powerpoint/2010/main" val="258237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「休日の振り替え」と「代休」</a:t>
            </a:r>
          </a:p>
        </p:txBody>
      </p:sp>
      <p:sp>
        <p:nvSpPr>
          <p:cNvPr id="65" name="角丸四角形 64"/>
          <p:cNvSpPr/>
          <p:nvPr/>
        </p:nvSpPr>
        <p:spPr>
          <a:xfrm>
            <a:off x="479374" y="998776"/>
            <a:ext cx="11017226" cy="517104"/>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１　休日振替</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あらかじめ</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は、休日労働とはならない。</a:t>
            </a:r>
            <a:endParaRPr lang="ja-JP" altLang="en-US" sz="2400" dirty="0">
              <a:solidFill>
                <a:schemeClr val="bg1"/>
              </a:solidFill>
              <a:latin typeface="Trebuchet MS"/>
              <a:ea typeface="HGｺﾞｼｯｸM" panose="020B0609000000000000" pitchFamily="49" charset="-128"/>
            </a:endParaRPr>
          </a:p>
        </p:txBody>
      </p:sp>
      <p:sp>
        <p:nvSpPr>
          <p:cNvPr id="68" name="角丸四角形 67"/>
          <p:cNvSpPr/>
          <p:nvPr/>
        </p:nvSpPr>
        <p:spPr>
          <a:xfrm>
            <a:off x="460188" y="3789013"/>
            <a:ext cx="11036412" cy="540000"/>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３　週休</a:t>
            </a:r>
            <a:r>
              <a:rPr lang="en-US" altLang="ja-JP" sz="2400" dirty="0">
                <a:solidFill>
                  <a:schemeClr val="bg1"/>
                </a:solidFill>
                <a:latin typeface="HG丸ｺﾞｼｯｸM-PRO" panose="020F0600000000000000" pitchFamily="50" charset="-128"/>
                <a:ea typeface="HG丸ｺﾞｼｯｸM-PRO" panose="020F0600000000000000" pitchFamily="50" charset="-128"/>
              </a:rPr>
              <a:t>2</a:t>
            </a:r>
            <a:r>
              <a:rPr lang="ja-JP" altLang="en-US" sz="2400" dirty="0">
                <a:solidFill>
                  <a:schemeClr val="bg1"/>
                </a:solidFill>
                <a:latin typeface="HG丸ｺﾞｼｯｸM-PRO" panose="020F0600000000000000" pitchFamily="50" charset="-128"/>
                <a:ea typeface="HG丸ｺﾞｼｯｸM-PRO" panose="020F0600000000000000" pitchFamily="50" charset="-128"/>
              </a:rPr>
              <a:t>日制の場合の「法定休日」は何曜日？</a:t>
            </a:r>
            <a:endParaRPr lang="ja-JP" altLang="en-US" sz="2400" dirty="0">
              <a:solidFill>
                <a:schemeClr val="bg1"/>
              </a:solidFill>
              <a:latin typeface="Trebuchet MS"/>
              <a:ea typeface="HGｺﾞｼｯｸM" panose="020B0609000000000000" pitchFamily="49" charset="-128"/>
            </a:endParaRPr>
          </a:p>
        </p:txBody>
      </p:sp>
      <p:sp>
        <p:nvSpPr>
          <p:cNvPr id="69" name="角丸四角形 68"/>
          <p:cNvSpPr/>
          <p:nvPr/>
        </p:nvSpPr>
        <p:spPr>
          <a:xfrm>
            <a:off x="427760" y="5102426"/>
            <a:ext cx="11068840" cy="540000"/>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４　国民の祝日に出勤しても休日労働にならないの？</a:t>
            </a:r>
            <a:endParaRPr lang="ja-JP" altLang="en-US" sz="2400" dirty="0">
              <a:solidFill>
                <a:schemeClr val="bg1"/>
              </a:solidFill>
              <a:latin typeface="Trebuchet MS"/>
              <a:ea typeface="HGｺﾞｼｯｸM" panose="020B0609000000000000" pitchFamily="49" charset="-128"/>
            </a:endParaRPr>
          </a:p>
        </p:txBody>
      </p:sp>
      <p:sp>
        <p:nvSpPr>
          <p:cNvPr id="80" name="角丸四角形 79"/>
          <p:cNvSpPr/>
          <p:nvPr/>
        </p:nvSpPr>
        <p:spPr>
          <a:xfrm>
            <a:off x="460348" y="2733639"/>
            <a:ext cx="11036252" cy="556254"/>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dirty="0">
                <a:solidFill>
                  <a:schemeClr val="bg1"/>
                </a:solidFill>
                <a:latin typeface="HG丸ｺﾞｼｯｸM-PRO" panose="020F0600000000000000" pitchFamily="50" charset="-128"/>
                <a:ea typeface="HG丸ｺﾞｼｯｸM-PRO" panose="020F0600000000000000" pitchFamily="50" charset="-128"/>
              </a:rPr>
              <a:t>２　代休</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事後に休日を付与</a:t>
            </a:r>
            <a:r>
              <a:rPr lang="en-US" altLang="ja-JP" sz="2400" dirty="0">
                <a:solidFill>
                  <a:schemeClr val="bg1"/>
                </a:solidFill>
                <a:latin typeface="HG丸ｺﾞｼｯｸM-PRO" panose="020F0600000000000000" pitchFamily="50" charset="-128"/>
                <a:ea typeface="HG丸ｺﾞｼｯｸM-PRO" panose="020F0600000000000000" pitchFamily="50" charset="-128"/>
              </a:rPr>
              <a:t>)</a:t>
            </a:r>
            <a:r>
              <a:rPr lang="ja-JP" altLang="en-US" sz="2400" dirty="0">
                <a:solidFill>
                  <a:schemeClr val="bg1"/>
                </a:solidFill>
                <a:latin typeface="HG丸ｺﾞｼｯｸM-PRO" panose="020F0600000000000000" pitchFamily="50" charset="-128"/>
                <a:ea typeface="HG丸ｺﾞｼｯｸM-PRO" panose="020F0600000000000000" pitchFamily="50" charset="-128"/>
              </a:rPr>
              <a:t>する場合は、休日労働となる。</a:t>
            </a:r>
            <a:endParaRPr lang="ja-JP" altLang="en-US" sz="2400" dirty="0">
              <a:solidFill>
                <a:schemeClr val="bg1"/>
              </a:solidFill>
              <a:latin typeface="Trebuchet MS"/>
              <a:ea typeface="HGｺﾞｼｯｸM" panose="020B0609000000000000" pitchFamily="49" charset="-128"/>
            </a:endParaRPr>
          </a:p>
        </p:txBody>
      </p:sp>
      <p:sp>
        <p:nvSpPr>
          <p:cNvPr id="81" name="角丸四角形 80"/>
          <p:cNvSpPr/>
          <p:nvPr/>
        </p:nvSpPr>
        <p:spPr>
          <a:xfrm>
            <a:off x="476993" y="1567432"/>
            <a:ext cx="11523681" cy="76012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法定休日に労働させる場合に、あらかじめ別の日を休日とする</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振り替える</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ことにより、</a:t>
            </a:r>
            <a:r>
              <a:rPr lang="en-US" altLang="ja-JP" dirty="0">
                <a:solidFill>
                  <a:prstClr val="black"/>
                </a:solidFill>
                <a:latin typeface="HG丸ｺﾞｼｯｸM-PRO" panose="020F0600000000000000" pitchFamily="50" charset="-128"/>
                <a:ea typeface="HG丸ｺﾞｼｯｸM-PRO" panose="020F0600000000000000" pitchFamily="50" charset="-128"/>
              </a:rPr>
              <a:t>4</a:t>
            </a:r>
            <a:r>
              <a:rPr lang="ja-JP" altLang="en-US" dirty="0">
                <a:solidFill>
                  <a:prstClr val="black"/>
                </a:solidFill>
                <a:latin typeface="HG丸ｺﾞｼｯｸM-PRO" panose="020F0600000000000000" pitchFamily="50" charset="-128"/>
                <a:ea typeface="HG丸ｺﾞｼｯｸM-PRO" panose="020F0600000000000000" pitchFamily="50" charset="-128"/>
              </a:rPr>
              <a:t>週間に</a:t>
            </a:r>
            <a:r>
              <a:rPr lang="en-US" altLang="ja-JP" dirty="0">
                <a:solidFill>
                  <a:prstClr val="black"/>
                </a:solidFill>
                <a:latin typeface="HG丸ｺﾞｼｯｸM-PRO" panose="020F0600000000000000" pitchFamily="50" charset="-128"/>
                <a:ea typeface="HG丸ｺﾞｼｯｸM-PRO" panose="020F0600000000000000" pitchFamily="50" charset="-128"/>
              </a:rPr>
              <a:t>4</a:t>
            </a:r>
            <a:r>
              <a:rPr lang="ja-JP" altLang="en-US" dirty="0">
                <a:solidFill>
                  <a:prstClr val="black"/>
                </a:solidFill>
                <a:latin typeface="HG丸ｺﾞｼｯｸM-PRO" panose="020F0600000000000000" pitchFamily="50" charset="-128"/>
                <a:ea typeface="HG丸ｺﾞｼｯｸM-PRO" panose="020F0600000000000000" pitchFamily="50" charset="-128"/>
              </a:rPr>
              <a:t>日以上</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の法定休日が確保されるならば、休日労働の割増賃金は原則不要。</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ただし、時間外労働の割増賃金が必要となる場合があります。</a:t>
            </a:r>
          </a:p>
        </p:txBody>
      </p:sp>
      <p:sp>
        <p:nvSpPr>
          <p:cNvPr id="82" name="角丸四角形 81"/>
          <p:cNvSpPr/>
          <p:nvPr/>
        </p:nvSpPr>
        <p:spPr>
          <a:xfrm>
            <a:off x="465414" y="3338317"/>
            <a:ext cx="11379647" cy="414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noAutofit/>
          </a:bodyPr>
          <a:lstStyle/>
          <a:p>
            <a:pPr marL="216000" indent="-216000">
              <a:lnSpc>
                <a:spcPct val="120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法定休日に労働させたあとで、代わりの休日を付与した場合でも、休日労働の割増賃金が必要。</a:t>
            </a:r>
            <a:endParaRPr lang="ja-JP" altLang="en-US" dirty="0">
              <a:solidFill>
                <a:prstClr val="white"/>
              </a:solidFill>
              <a:latin typeface="Trebuchet MS"/>
              <a:ea typeface="HGｺﾞｼｯｸM" panose="020B0609000000000000" pitchFamily="49" charset="-128"/>
            </a:endParaRPr>
          </a:p>
        </p:txBody>
      </p:sp>
      <p:sp>
        <p:nvSpPr>
          <p:cNvPr id="83" name="角丸四角形 82"/>
          <p:cNvSpPr/>
          <p:nvPr/>
        </p:nvSpPr>
        <p:spPr>
          <a:xfrm>
            <a:off x="443705" y="4358953"/>
            <a:ext cx="11379647" cy="71264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就業規則などであらかじめ法定休日を明確にしている場合はその日。定められていない場合は事案ごとの</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解釈となる。</a:t>
            </a:r>
          </a:p>
        </p:txBody>
      </p:sp>
      <p:sp>
        <p:nvSpPr>
          <p:cNvPr id="84" name="角丸四角形 83"/>
          <p:cNvSpPr/>
          <p:nvPr/>
        </p:nvSpPr>
        <p:spPr>
          <a:xfrm>
            <a:off x="443705" y="5608233"/>
            <a:ext cx="11412935" cy="110653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国民の祝日に関する法律は、国民の祝日に休むことを義務づけてはいないので、国民の休日に労働させても</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労働基準法違反とはならない。</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schemeClr val="tx1"/>
                </a:solidFill>
                <a:latin typeface="HG丸ｺﾞｼｯｸM-PRO" panose="020F0600000000000000" pitchFamily="50" charset="-128"/>
                <a:ea typeface="HG丸ｺﾞｼｯｸM-PRO" panose="020F0600000000000000" pitchFamily="50" charset="-128"/>
              </a:rPr>
              <a:t>ただし、国民の祝日の趣旨からは、労働者を休ませる一方で、賃金の減収を生じさせないことが望ましい。</a:t>
            </a: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84</a:t>
            </a:r>
            <a:endParaRPr lang="ja-JP" altLang="en-US" sz="1200" b="1" dirty="0">
              <a:solidFill>
                <a:schemeClr val="tx1"/>
              </a:solidFill>
            </a:endParaRPr>
          </a:p>
        </p:txBody>
      </p:sp>
    </p:spTree>
    <p:extLst>
      <p:ext uri="{BB962C8B-B14F-4D97-AF65-F5344CB8AC3E}">
        <p14:creationId xmlns:p14="http://schemas.microsoft.com/office/powerpoint/2010/main" val="19133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46672" y="6048521"/>
            <a:ext cx="8547472" cy="571852"/>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ja-JP" altLang="ja-JP" sz="1600" dirty="0">
              <a:solidFill>
                <a:prstClr val="black"/>
              </a:solidFill>
              <a:latin typeface="Trebuchet MS"/>
              <a:ea typeface="HGｺﾞｼｯｸM" panose="020B0609000000000000" pitchFamily="49" charset="-128"/>
            </a:endParaRPr>
          </a:p>
        </p:txBody>
      </p:sp>
      <p:sp>
        <p:nvSpPr>
          <p:cNvPr id="3" name="正方形/長方形 2"/>
          <p:cNvSpPr/>
          <p:nvPr/>
        </p:nvSpPr>
        <p:spPr>
          <a:xfrm>
            <a:off x="1847561" y="1700808"/>
            <a:ext cx="435240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所定労働時間･日数と年次有給休暇日数</a:t>
            </a:r>
          </a:p>
        </p:txBody>
      </p:sp>
      <p:sp>
        <p:nvSpPr>
          <p:cNvPr id="7" name="正方形/長方形 6"/>
          <p:cNvSpPr/>
          <p:nvPr/>
        </p:nvSpPr>
        <p:spPr>
          <a:xfrm>
            <a:off x="1862668" y="2105860"/>
            <a:ext cx="912157" cy="1031183"/>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働くべき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週</a:t>
            </a:r>
          </a:p>
        </p:txBody>
      </p:sp>
      <p:sp>
        <p:nvSpPr>
          <p:cNvPr id="8" name="正方形/長方形 7"/>
          <p:cNvSpPr/>
          <p:nvPr/>
        </p:nvSpPr>
        <p:spPr>
          <a:xfrm>
            <a:off x="1862668" y="3137528"/>
            <a:ext cx="912157" cy="468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30</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時間以上</a:t>
            </a:r>
          </a:p>
        </p:txBody>
      </p:sp>
      <p:sp>
        <p:nvSpPr>
          <p:cNvPr id="9" name="正方形/長方形 8"/>
          <p:cNvSpPr/>
          <p:nvPr/>
        </p:nvSpPr>
        <p:spPr>
          <a:xfrm>
            <a:off x="1869888" y="3615880"/>
            <a:ext cx="900000" cy="2495115"/>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30</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時間未満</a:t>
            </a:r>
          </a:p>
        </p:txBody>
      </p:sp>
      <p:sp>
        <p:nvSpPr>
          <p:cNvPr id="10" name="正方形/長方形 9"/>
          <p:cNvSpPr/>
          <p:nvPr/>
        </p:nvSpPr>
        <p:spPr>
          <a:xfrm>
            <a:off x="2769984" y="2110456"/>
            <a:ext cx="1584000" cy="504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働くべき日数</a:t>
            </a:r>
          </a:p>
        </p:txBody>
      </p:sp>
      <p:sp>
        <p:nvSpPr>
          <p:cNvPr id="12" name="正方形/長方形 11"/>
          <p:cNvSpPr/>
          <p:nvPr/>
        </p:nvSpPr>
        <p:spPr>
          <a:xfrm>
            <a:off x="4353800" y="2110456"/>
            <a:ext cx="6048576" cy="487072"/>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続けて働いた年月数</a:t>
            </a:r>
          </a:p>
        </p:txBody>
      </p:sp>
      <p:sp>
        <p:nvSpPr>
          <p:cNvPr id="14" name="正方形/長方形 13"/>
          <p:cNvSpPr/>
          <p:nvPr/>
        </p:nvSpPr>
        <p:spPr>
          <a:xfrm>
            <a:off x="3381984" y="4391160"/>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169</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216</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5" name="正方形/長方形 14"/>
          <p:cNvSpPr/>
          <p:nvPr/>
        </p:nvSpPr>
        <p:spPr>
          <a:xfrm>
            <a:off x="43539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か月</a:t>
            </a:r>
          </a:p>
        </p:txBody>
      </p:sp>
      <p:sp>
        <p:nvSpPr>
          <p:cNvPr id="16" name="正方形/長方形 15"/>
          <p:cNvSpPr/>
          <p:nvPr/>
        </p:nvSpPr>
        <p:spPr>
          <a:xfrm>
            <a:off x="43539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srgbClr val="FF0000"/>
                </a:solidFill>
                <a:latin typeface="HG丸ｺﾞｼｯｸM-PRO" panose="020F0600000000000000" pitchFamily="50" charset="-128"/>
                <a:ea typeface="HG丸ｺﾞｼｯｸM-PRO" panose="020F0600000000000000" pitchFamily="50" charset="-128"/>
              </a:rPr>
              <a:t>10</a:t>
            </a:r>
            <a:r>
              <a:rPr lang="ja-JP" altLang="en-US" sz="1600" dirty="0">
                <a:solidFill>
                  <a:srgbClr val="FF0000"/>
                </a:solidFill>
                <a:latin typeface="HG丸ｺﾞｼｯｸM-PRO" panose="020F0600000000000000" pitchFamily="50" charset="-128"/>
                <a:ea typeface="HG丸ｺﾞｼｯｸM-PRO" panose="020F0600000000000000" pitchFamily="50" charset="-128"/>
              </a:rPr>
              <a:t>日</a:t>
            </a:r>
          </a:p>
        </p:txBody>
      </p:sp>
      <p:sp>
        <p:nvSpPr>
          <p:cNvPr id="19" name="正方形/長方形 18"/>
          <p:cNvSpPr/>
          <p:nvPr/>
        </p:nvSpPr>
        <p:spPr>
          <a:xfrm>
            <a:off x="2769984" y="3615829"/>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21" name="正方形/長方形 20"/>
          <p:cNvSpPr/>
          <p:nvPr/>
        </p:nvSpPr>
        <p:spPr>
          <a:xfrm>
            <a:off x="2769984" y="4004992"/>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22" name="正方形/長方形 21"/>
          <p:cNvSpPr/>
          <p:nvPr/>
        </p:nvSpPr>
        <p:spPr>
          <a:xfrm>
            <a:off x="2769984" y="4394065"/>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23" name="正方形/長方形 22"/>
          <p:cNvSpPr/>
          <p:nvPr/>
        </p:nvSpPr>
        <p:spPr>
          <a:xfrm>
            <a:off x="2769984" y="4823184"/>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24" name="正方形/長方形 23"/>
          <p:cNvSpPr/>
          <p:nvPr/>
        </p:nvSpPr>
        <p:spPr>
          <a:xfrm>
            <a:off x="2769984" y="5247311"/>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25" name="正方形/長方形 24"/>
          <p:cNvSpPr/>
          <p:nvPr/>
        </p:nvSpPr>
        <p:spPr>
          <a:xfrm>
            <a:off x="2769984" y="5682688"/>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１日</a:t>
            </a:r>
          </a:p>
        </p:txBody>
      </p:sp>
      <p:sp>
        <p:nvSpPr>
          <p:cNvPr id="26" name="正方形/長方形 25"/>
          <p:cNvSpPr/>
          <p:nvPr/>
        </p:nvSpPr>
        <p:spPr>
          <a:xfrm>
            <a:off x="2769984" y="3142843"/>
            <a:ext cx="1584000" cy="468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2769984" y="2597528"/>
            <a:ext cx="612000"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週</a:t>
            </a:r>
          </a:p>
        </p:txBody>
      </p:sp>
      <p:sp>
        <p:nvSpPr>
          <p:cNvPr id="28" name="正方形/長方形 27"/>
          <p:cNvSpPr/>
          <p:nvPr/>
        </p:nvSpPr>
        <p:spPr>
          <a:xfrm>
            <a:off x="3381984" y="3607424"/>
            <a:ext cx="972000" cy="789077"/>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3376496" y="2597528"/>
            <a:ext cx="977488"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p>
        </p:txBody>
      </p:sp>
      <p:sp>
        <p:nvSpPr>
          <p:cNvPr id="30" name="正方形/長方形 29"/>
          <p:cNvSpPr/>
          <p:nvPr/>
        </p:nvSpPr>
        <p:spPr>
          <a:xfrm>
            <a:off x="6082088"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1" name="正方形/長方形 30"/>
          <p:cNvSpPr/>
          <p:nvPr/>
        </p:nvSpPr>
        <p:spPr>
          <a:xfrm>
            <a:off x="69461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3</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2" name="正方形/長方形 31"/>
          <p:cNvSpPr/>
          <p:nvPr/>
        </p:nvSpPr>
        <p:spPr>
          <a:xfrm>
            <a:off x="78101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3" name="正方形/長方形 32"/>
          <p:cNvSpPr/>
          <p:nvPr/>
        </p:nvSpPr>
        <p:spPr>
          <a:xfrm>
            <a:off x="8674280"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5</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4" name="正方形/長方形 33"/>
          <p:cNvSpPr/>
          <p:nvPr/>
        </p:nvSpPr>
        <p:spPr>
          <a:xfrm>
            <a:off x="9538376"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か月</a:t>
            </a:r>
          </a:p>
        </p:txBody>
      </p:sp>
      <p:sp>
        <p:nvSpPr>
          <p:cNvPr id="35" name="正方形/長方形 34"/>
          <p:cNvSpPr/>
          <p:nvPr/>
        </p:nvSpPr>
        <p:spPr>
          <a:xfrm>
            <a:off x="5217992"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7" name="正方形/長方形 36"/>
          <p:cNvSpPr/>
          <p:nvPr/>
        </p:nvSpPr>
        <p:spPr>
          <a:xfrm>
            <a:off x="5217992"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１１日</a:t>
            </a:r>
          </a:p>
        </p:txBody>
      </p:sp>
      <p:sp>
        <p:nvSpPr>
          <p:cNvPr id="38" name="正方形/長方形 37"/>
          <p:cNvSpPr/>
          <p:nvPr/>
        </p:nvSpPr>
        <p:spPr>
          <a:xfrm>
            <a:off x="6082088"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12</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39" name="正方形/長方形 38"/>
          <p:cNvSpPr/>
          <p:nvPr/>
        </p:nvSpPr>
        <p:spPr>
          <a:xfrm>
            <a:off x="69461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0" name="正方形/長方形 39"/>
          <p:cNvSpPr/>
          <p:nvPr/>
        </p:nvSpPr>
        <p:spPr>
          <a:xfrm>
            <a:off x="78101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16</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1" name="正方形/長方形 40"/>
          <p:cNvSpPr/>
          <p:nvPr/>
        </p:nvSpPr>
        <p:spPr>
          <a:xfrm>
            <a:off x="8674280"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18</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2" name="正方形/長方形 41"/>
          <p:cNvSpPr/>
          <p:nvPr/>
        </p:nvSpPr>
        <p:spPr>
          <a:xfrm>
            <a:off x="9538376"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srgbClr val="FF0000"/>
                </a:solidFill>
                <a:latin typeface="HG丸ｺﾞｼｯｸM-PRO" panose="020F0600000000000000" pitchFamily="50" charset="-128"/>
                <a:ea typeface="HG丸ｺﾞｼｯｸM-PRO" panose="020F0600000000000000" pitchFamily="50" charset="-128"/>
              </a:rPr>
              <a:t>20</a:t>
            </a:r>
            <a:r>
              <a:rPr lang="ja-JP" altLang="en-US" sz="1600" dirty="0">
                <a:solidFill>
                  <a:srgbClr val="FF0000"/>
                </a:solidFill>
                <a:latin typeface="HG丸ｺﾞｼｯｸM-PRO" panose="020F0600000000000000" pitchFamily="50" charset="-128"/>
                <a:ea typeface="HG丸ｺﾞｼｯｸM-PRO" panose="020F0600000000000000" pitchFamily="50" charset="-128"/>
              </a:rPr>
              <a:t>日</a:t>
            </a:r>
          </a:p>
        </p:txBody>
      </p:sp>
      <p:sp>
        <p:nvSpPr>
          <p:cNvPr id="43" name="正方形/長方形 42"/>
          <p:cNvSpPr/>
          <p:nvPr/>
        </p:nvSpPr>
        <p:spPr>
          <a:xfrm>
            <a:off x="3381984" y="4830017"/>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121</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168</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4" name="正方形/長方形 43"/>
          <p:cNvSpPr/>
          <p:nvPr/>
        </p:nvSpPr>
        <p:spPr>
          <a:xfrm>
            <a:off x="3381984" y="5255304"/>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73</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120</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5" name="正方形/長方形 44"/>
          <p:cNvSpPr/>
          <p:nvPr/>
        </p:nvSpPr>
        <p:spPr>
          <a:xfrm>
            <a:off x="3381984" y="5682853"/>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48</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72</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grpSp>
        <p:nvGrpSpPr>
          <p:cNvPr id="4" name="グループ化 3"/>
          <p:cNvGrpSpPr/>
          <p:nvPr/>
        </p:nvGrpSpPr>
        <p:grpSpPr>
          <a:xfrm>
            <a:off x="4353984" y="4391960"/>
            <a:ext cx="6048392" cy="432000"/>
            <a:chOff x="2829984" y="3708000"/>
            <a:chExt cx="6048392" cy="648000"/>
          </a:xfrm>
        </p:grpSpPr>
        <p:sp>
          <p:nvSpPr>
            <p:cNvPr id="47" name="正方形/長方形 46"/>
            <p:cNvSpPr/>
            <p:nvPr/>
          </p:nvSpPr>
          <p:spPr>
            <a:xfrm>
              <a:off x="28299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7</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8" name="正方形/長方形 47"/>
            <p:cNvSpPr/>
            <p:nvPr/>
          </p:nvSpPr>
          <p:spPr>
            <a:xfrm>
              <a:off x="3693992"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８日</a:t>
              </a:r>
            </a:p>
          </p:txBody>
        </p:sp>
        <p:sp>
          <p:nvSpPr>
            <p:cNvPr id="49" name="正方形/長方形 48"/>
            <p:cNvSpPr/>
            <p:nvPr/>
          </p:nvSpPr>
          <p:spPr>
            <a:xfrm>
              <a:off x="4558088"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９日</a:t>
              </a:r>
            </a:p>
          </p:txBody>
        </p:sp>
        <p:sp>
          <p:nvSpPr>
            <p:cNvPr id="50" name="正方形/長方形 49"/>
            <p:cNvSpPr/>
            <p:nvPr/>
          </p:nvSpPr>
          <p:spPr>
            <a:xfrm>
              <a:off x="5422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1" name="正方形/長方形 50"/>
            <p:cNvSpPr/>
            <p:nvPr/>
          </p:nvSpPr>
          <p:spPr>
            <a:xfrm>
              <a:off x="6286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12</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2" name="正方形/長方形 51"/>
            <p:cNvSpPr/>
            <p:nvPr/>
          </p:nvSpPr>
          <p:spPr>
            <a:xfrm>
              <a:off x="7150280"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13</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3" name="正方形/長方形 52"/>
            <p:cNvSpPr/>
            <p:nvPr/>
          </p:nvSpPr>
          <p:spPr>
            <a:xfrm>
              <a:off x="8014376"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15</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grpSp>
      <p:grpSp>
        <p:nvGrpSpPr>
          <p:cNvPr id="6" name="グループ化 5"/>
          <p:cNvGrpSpPr/>
          <p:nvPr/>
        </p:nvGrpSpPr>
        <p:grpSpPr>
          <a:xfrm>
            <a:off x="4353984" y="4823256"/>
            <a:ext cx="6048392" cy="432000"/>
            <a:chOff x="2829984" y="4351528"/>
            <a:chExt cx="6048392" cy="648000"/>
          </a:xfrm>
        </p:grpSpPr>
        <p:sp>
          <p:nvSpPr>
            <p:cNvPr id="54" name="正方形/長方形 53"/>
            <p:cNvSpPr/>
            <p:nvPr/>
          </p:nvSpPr>
          <p:spPr>
            <a:xfrm>
              <a:off x="28299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55" name="正方形/長方形 54"/>
            <p:cNvSpPr/>
            <p:nvPr/>
          </p:nvSpPr>
          <p:spPr>
            <a:xfrm>
              <a:off x="3693992"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56" name="正方形/長方形 55"/>
            <p:cNvSpPr/>
            <p:nvPr/>
          </p:nvSpPr>
          <p:spPr>
            <a:xfrm>
              <a:off x="4558088"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57" name="正方形/長方形 56"/>
            <p:cNvSpPr/>
            <p:nvPr/>
          </p:nvSpPr>
          <p:spPr>
            <a:xfrm>
              <a:off x="5422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８日</a:t>
              </a:r>
            </a:p>
          </p:txBody>
        </p:sp>
        <p:sp>
          <p:nvSpPr>
            <p:cNvPr id="58" name="正方形/長方形 57"/>
            <p:cNvSpPr/>
            <p:nvPr/>
          </p:nvSpPr>
          <p:spPr>
            <a:xfrm>
              <a:off x="6286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９日</a:t>
              </a:r>
            </a:p>
          </p:txBody>
        </p:sp>
        <p:sp>
          <p:nvSpPr>
            <p:cNvPr id="59" name="正方形/長方形 58"/>
            <p:cNvSpPr/>
            <p:nvPr/>
          </p:nvSpPr>
          <p:spPr>
            <a:xfrm>
              <a:off x="7150280"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60" name="正方形/長方形 59"/>
            <p:cNvSpPr/>
            <p:nvPr/>
          </p:nvSpPr>
          <p:spPr>
            <a:xfrm>
              <a:off x="8014376"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11</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grpSp>
      <p:grpSp>
        <p:nvGrpSpPr>
          <p:cNvPr id="76" name="グループ化 75"/>
          <p:cNvGrpSpPr/>
          <p:nvPr/>
        </p:nvGrpSpPr>
        <p:grpSpPr>
          <a:xfrm>
            <a:off x="4353984" y="5247383"/>
            <a:ext cx="6048392" cy="432000"/>
            <a:chOff x="2829984" y="4999600"/>
            <a:chExt cx="6048392" cy="648000"/>
          </a:xfrm>
        </p:grpSpPr>
        <p:sp>
          <p:nvSpPr>
            <p:cNvPr id="61" name="正方形/長方形 60"/>
            <p:cNvSpPr/>
            <p:nvPr/>
          </p:nvSpPr>
          <p:spPr>
            <a:xfrm>
              <a:off x="28299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62" name="正方形/長方形 61"/>
            <p:cNvSpPr/>
            <p:nvPr/>
          </p:nvSpPr>
          <p:spPr>
            <a:xfrm>
              <a:off x="3693992"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63" name="正方形/長方形 62"/>
            <p:cNvSpPr/>
            <p:nvPr/>
          </p:nvSpPr>
          <p:spPr>
            <a:xfrm>
              <a:off x="4558088"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64" name="正方形/長方形 63"/>
            <p:cNvSpPr/>
            <p:nvPr/>
          </p:nvSpPr>
          <p:spPr>
            <a:xfrm>
              <a:off x="5422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65" name="正方形/長方形 64"/>
            <p:cNvSpPr/>
            <p:nvPr/>
          </p:nvSpPr>
          <p:spPr>
            <a:xfrm>
              <a:off x="6286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66" name="正方形/長方形 65"/>
            <p:cNvSpPr/>
            <p:nvPr/>
          </p:nvSpPr>
          <p:spPr>
            <a:xfrm>
              <a:off x="7150280"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67" name="正方形/長方形 66"/>
            <p:cNvSpPr/>
            <p:nvPr/>
          </p:nvSpPr>
          <p:spPr>
            <a:xfrm>
              <a:off x="8014376"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７日</a:t>
              </a:r>
            </a:p>
          </p:txBody>
        </p:sp>
      </p:grpSp>
      <p:grpSp>
        <p:nvGrpSpPr>
          <p:cNvPr id="77" name="グループ化 76"/>
          <p:cNvGrpSpPr/>
          <p:nvPr/>
        </p:nvGrpSpPr>
        <p:grpSpPr>
          <a:xfrm>
            <a:off x="4353984" y="5678944"/>
            <a:ext cx="6048392" cy="432000"/>
            <a:chOff x="2829984" y="5634024"/>
            <a:chExt cx="6048392" cy="648000"/>
          </a:xfrm>
        </p:grpSpPr>
        <p:sp>
          <p:nvSpPr>
            <p:cNvPr id="68" name="正方形/長方形 67"/>
            <p:cNvSpPr/>
            <p:nvPr/>
          </p:nvSpPr>
          <p:spPr>
            <a:xfrm>
              <a:off x="28299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１日</a:t>
              </a:r>
            </a:p>
          </p:txBody>
        </p:sp>
        <p:sp>
          <p:nvSpPr>
            <p:cNvPr id="69" name="正方形/長方形 68"/>
            <p:cNvSpPr/>
            <p:nvPr/>
          </p:nvSpPr>
          <p:spPr>
            <a:xfrm>
              <a:off x="3693992"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0" name="正方形/長方形 69"/>
            <p:cNvSpPr/>
            <p:nvPr/>
          </p:nvSpPr>
          <p:spPr>
            <a:xfrm>
              <a:off x="4558088"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1" name="正方形/長方形 70"/>
            <p:cNvSpPr/>
            <p:nvPr/>
          </p:nvSpPr>
          <p:spPr>
            <a:xfrm>
              <a:off x="5422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2" name="正方形/長方形 71"/>
            <p:cNvSpPr/>
            <p:nvPr/>
          </p:nvSpPr>
          <p:spPr>
            <a:xfrm>
              <a:off x="6286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73" name="正方形/長方形 72"/>
            <p:cNvSpPr/>
            <p:nvPr/>
          </p:nvSpPr>
          <p:spPr>
            <a:xfrm>
              <a:off x="7150280"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74" name="正方形/長方形 73"/>
            <p:cNvSpPr/>
            <p:nvPr/>
          </p:nvSpPr>
          <p:spPr>
            <a:xfrm>
              <a:off x="8014376"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grpSp>
      <p:sp>
        <p:nvSpPr>
          <p:cNvPr id="75" name="正方形/長方形 74"/>
          <p:cNvSpPr/>
          <p:nvPr/>
        </p:nvSpPr>
        <p:spPr>
          <a:xfrm>
            <a:off x="1777499" y="6161864"/>
            <a:ext cx="8710905"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ja-JP" sz="1400" dirty="0">
                <a:solidFill>
                  <a:prstClr val="black"/>
                </a:solidFill>
                <a:latin typeface="HG丸ｺﾞｼｯｸM-PRO" panose="020F0600000000000000" pitchFamily="50" charset="-128"/>
                <a:ea typeface="HG丸ｺﾞｼｯｸM-PRO" panose="020F0600000000000000" pitchFamily="50" charset="-128"/>
              </a:rPr>
              <a:t>※網掛は</a:t>
            </a:r>
            <a:r>
              <a:rPr lang="ja-JP" altLang="en-US" sz="1400" dirty="0">
                <a:solidFill>
                  <a:prstClr val="black"/>
                </a:solidFill>
                <a:latin typeface="HG丸ｺﾞｼｯｸM-PRO" panose="020F0600000000000000" pitchFamily="50" charset="-128"/>
                <a:ea typeface="HG丸ｺﾞｼｯｸM-PRO" panose="020F0600000000000000" pitchFamily="50" charset="-128"/>
              </a:rPr>
              <a:t>、パート･アルバイトなど労働時間が</a:t>
            </a:r>
            <a:r>
              <a:rPr lang="en-US" altLang="ja-JP" sz="1400" dirty="0">
                <a:solidFill>
                  <a:prstClr val="black"/>
                </a:solidFill>
                <a:latin typeface="HG丸ｺﾞｼｯｸM-PRO" panose="020F0600000000000000" pitchFamily="50" charset="-128"/>
                <a:ea typeface="HG丸ｺﾞｼｯｸM-PRO" panose="020F0600000000000000" pitchFamily="50" charset="-128"/>
              </a:rPr>
              <a:t>30</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時間未満で、勤務日数が少ない者への</a:t>
            </a:r>
            <a:r>
              <a:rPr lang="ja-JP" altLang="ja-JP" sz="1400" dirty="0">
                <a:solidFill>
                  <a:srgbClr val="FF0000"/>
                </a:solidFill>
                <a:latin typeface="HG丸ｺﾞｼｯｸM-PRO" panose="020F0600000000000000" pitchFamily="50" charset="-128"/>
                <a:ea typeface="HG丸ｺﾞｼｯｸM-PRO" panose="020F0600000000000000" pitchFamily="50" charset="-128"/>
              </a:rPr>
              <a:t>比例付与</a:t>
            </a:r>
            <a:r>
              <a:rPr lang="ja-JP" altLang="ja-JP" sz="1400" dirty="0">
                <a:solidFill>
                  <a:prstClr val="black"/>
                </a:solidFill>
                <a:latin typeface="HG丸ｺﾞｼｯｸM-PRO" panose="020F0600000000000000" pitchFamily="50" charset="-128"/>
                <a:ea typeface="HG丸ｺﾞｼｯｸM-PRO" panose="020F0600000000000000" pitchFamily="50" charset="-128"/>
              </a:rPr>
              <a:t>部分。なお</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8</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時間･週</a:t>
            </a:r>
            <a:r>
              <a:rPr lang="en-US" altLang="ja-JP" sz="1400" dirty="0">
                <a:solidFill>
                  <a:prstClr val="black"/>
                </a:solidFill>
                <a:latin typeface="HG丸ｺﾞｼｯｸM-PRO" panose="020F0600000000000000" pitchFamily="50" charset="-128"/>
                <a:ea typeface="HG丸ｺﾞｼｯｸM-PRO" panose="020F0600000000000000" pitchFamily="50" charset="-128"/>
              </a:rPr>
              <a:t>4</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日勤務</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2</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時間･週</a:t>
            </a:r>
            <a:r>
              <a:rPr lang="en-US" altLang="ja-JP" sz="1400" dirty="0">
                <a:solidFill>
                  <a:prstClr val="black"/>
                </a:solidFill>
                <a:latin typeface="HG丸ｺﾞｼｯｸM-PRO" panose="020F0600000000000000" pitchFamily="50" charset="-128"/>
                <a:ea typeface="HG丸ｺﾞｼｯｸM-PRO" panose="020F0600000000000000" pitchFamily="50" charset="-128"/>
              </a:rPr>
              <a:t>5</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日勤務</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などは</a:t>
            </a:r>
            <a:r>
              <a:rPr lang="ja-JP" altLang="ja-JP" sz="1400" dirty="0">
                <a:solidFill>
                  <a:prstClr val="black"/>
                </a:solidFill>
                <a:latin typeface="HG丸ｺﾞｼｯｸM-PRO" panose="020F0600000000000000" pitchFamily="50" charset="-128"/>
                <a:ea typeface="HG丸ｺﾞｼｯｸM-PRO" panose="020F0600000000000000" pitchFamily="50" charset="-128"/>
              </a:rPr>
              <a:t>、比例付与ではなく通常の日数</a:t>
            </a:r>
            <a:r>
              <a:rPr lang="ja-JP" altLang="en-US" sz="1400" dirty="0">
                <a:solidFill>
                  <a:prstClr val="black"/>
                </a:solidFill>
                <a:latin typeface="HG丸ｺﾞｼｯｸM-PRO" panose="020F0600000000000000" pitchFamily="50" charset="-128"/>
                <a:ea typeface="HG丸ｺﾞｼｯｸM-PRO" panose="020F0600000000000000" pitchFamily="50" charset="-128"/>
              </a:rPr>
              <a:t>となります</a:t>
            </a:r>
            <a:r>
              <a:rPr lang="ja-JP" altLang="ja-JP" sz="1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年次有給休暇</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有給・有休</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の日数は、勤続年数に応じて増加する。</a:t>
            </a:r>
          </a:p>
        </p:txBody>
      </p:sp>
      <p:sp>
        <p:nvSpPr>
          <p:cNvPr id="82" name="テキスト ボックス 81"/>
          <p:cNvSpPr txBox="1"/>
          <p:nvPr/>
        </p:nvSpPr>
        <p:spPr>
          <a:xfrm>
            <a:off x="119336" y="807095"/>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パートタイマーの場合は、勤続年数と出勤日数に応じて日数が定まる。</a:t>
            </a:r>
          </a:p>
        </p:txBody>
      </p:sp>
      <p:sp>
        <p:nvSpPr>
          <p:cNvPr id="78"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85</a:t>
            </a:r>
            <a:endParaRPr lang="ja-JP" altLang="en-US" sz="1200" b="1" dirty="0">
              <a:solidFill>
                <a:schemeClr val="tx1"/>
              </a:solidFill>
            </a:endParaRPr>
          </a:p>
        </p:txBody>
      </p:sp>
    </p:spTree>
    <p:extLst>
      <p:ext uri="{BB962C8B-B14F-4D97-AF65-F5344CB8AC3E}">
        <p14:creationId xmlns:p14="http://schemas.microsoft.com/office/powerpoint/2010/main" val="32411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fade">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wipe(left)">
                                      <p:cBhvr>
                                        <p:cTn id="182" dur="500"/>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wipe(left)">
                                      <p:cBhvr>
                                        <p:cTn id="187" dur="500"/>
                                        <p:tgtEl>
                                          <p:spTgt spid="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wipe(left)">
                                      <p:cBhvr>
                                        <p:cTn id="197" dur="500"/>
                                        <p:tgtEl>
                                          <p:spTgt spid="7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75">
                                            <p:txEl>
                                              <p:pRg st="0" end="0"/>
                                            </p:txEl>
                                          </p:spTgt>
                                        </p:tgtEl>
                                        <p:attrNameLst>
                                          <p:attrName>style.visibility</p:attrName>
                                        </p:attrNameLst>
                                      </p:cBhvr>
                                      <p:to>
                                        <p:strVal val="visible"/>
                                      </p:to>
                                    </p:set>
                                    <p:animEffect transition="in" filter="wipe(left)">
                                      <p:cBhvr>
                                        <p:cTn id="202"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animBg="1"/>
      <p:bldP spid="8" grpId="0" animBg="1"/>
      <p:bldP spid="9" grpId="0" animBg="1"/>
      <p:bldP spid="10" grpId="0" animBg="1"/>
      <p:bldP spid="12" grpId="0" animBg="1"/>
      <p:bldP spid="14" grpId="0" animBg="1"/>
      <p:bldP spid="15" grpId="0" animBg="1"/>
      <p:bldP spid="16"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3"/>
          <p:cNvSpPr/>
          <p:nvPr/>
        </p:nvSpPr>
        <p:spPr>
          <a:xfrm>
            <a:off x="2069320" y="3572882"/>
            <a:ext cx="3544440" cy="1224270"/>
          </a:xfrm>
          <a:custGeom>
            <a:avLst/>
            <a:gdLst>
              <a:gd name="connsiteX0" fmla="*/ 0 w 2713468"/>
              <a:gd name="connsiteY0" fmla="*/ 120002 h 720000"/>
              <a:gd name="connsiteX1" fmla="*/ 120002 w 2713468"/>
              <a:gd name="connsiteY1" fmla="*/ 0 h 720000"/>
              <a:gd name="connsiteX2" fmla="*/ 452245 w 2713468"/>
              <a:gd name="connsiteY2" fmla="*/ 0 h 720000"/>
              <a:gd name="connsiteX3" fmla="*/ 333105 w 2713468"/>
              <a:gd name="connsiteY3" fmla="*/ -258070 h 720000"/>
              <a:gd name="connsiteX4" fmla="*/ 1130612 w 2713468"/>
              <a:gd name="connsiteY4" fmla="*/ 0 h 720000"/>
              <a:gd name="connsiteX5" fmla="*/ 2593466 w 2713468"/>
              <a:gd name="connsiteY5" fmla="*/ 0 h 720000"/>
              <a:gd name="connsiteX6" fmla="*/ 2713468 w 2713468"/>
              <a:gd name="connsiteY6" fmla="*/ 120002 h 720000"/>
              <a:gd name="connsiteX7" fmla="*/ 2713468 w 2713468"/>
              <a:gd name="connsiteY7" fmla="*/ 120000 h 720000"/>
              <a:gd name="connsiteX8" fmla="*/ 2713468 w 2713468"/>
              <a:gd name="connsiteY8" fmla="*/ 120000 h 720000"/>
              <a:gd name="connsiteX9" fmla="*/ 2713468 w 2713468"/>
              <a:gd name="connsiteY9" fmla="*/ 300000 h 720000"/>
              <a:gd name="connsiteX10" fmla="*/ 2713468 w 2713468"/>
              <a:gd name="connsiteY10" fmla="*/ 599998 h 720000"/>
              <a:gd name="connsiteX11" fmla="*/ 2593466 w 2713468"/>
              <a:gd name="connsiteY11" fmla="*/ 720000 h 720000"/>
              <a:gd name="connsiteX12" fmla="*/ 1130612 w 2713468"/>
              <a:gd name="connsiteY12" fmla="*/ 720000 h 720000"/>
              <a:gd name="connsiteX13" fmla="*/ 452245 w 2713468"/>
              <a:gd name="connsiteY13" fmla="*/ 720000 h 720000"/>
              <a:gd name="connsiteX14" fmla="*/ 452245 w 2713468"/>
              <a:gd name="connsiteY14" fmla="*/ 720000 h 720000"/>
              <a:gd name="connsiteX15" fmla="*/ 120002 w 2713468"/>
              <a:gd name="connsiteY15" fmla="*/ 720000 h 720000"/>
              <a:gd name="connsiteX16" fmla="*/ 0 w 2713468"/>
              <a:gd name="connsiteY16" fmla="*/ 599998 h 720000"/>
              <a:gd name="connsiteX17" fmla="*/ 0 w 2713468"/>
              <a:gd name="connsiteY17" fmla="*/ 300000 h 720000"/>
              <a:gd name="connsiteX18" fmla="*/ 0 w 2713468"/>
              <a:gd name="connsiteY18" fmla="*/ 120000 h 720000"/>
              <a:gd name="connsiteX19" fmla="*/ 0 w 2713468"/>
              <a:gd name="connsiteY19" fmla="*/ 120000 h 720000"/>
              <a:gd name="connsiteX20" fmla="*/ 0 w 2713468"/>
              <a:gd name="connsiteY20" fmla="*/ 120002 h 72000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1130612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416237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30447 h 930445"/>
              <a:gd name="connsiteX1" fmla="*/ 120002 w 2713468"/>
              <a:gd name="connsiteY1" fmla="*/ 210445 h 930445"/>
              <a:gd name="connsiteX2" fmla="*/ 128395 w 2713468"/>
              <a:gd name="connsiteY2" fmla="*/ 210445 h 930445"/>
              <a:gd name="connsiteX3" fmla="*/ 256905 w 2713468"/>
              <a:gd name="connsiteY3" fmla="*/ 0 h 930445"/>
              <a:gd name="connsiteX4" fmla="*/ 416237 w 2713468"/>
              <a:gd name="connsiteY4" fmla="*/ 210445 h 930445"/>
              <a:gd name="connsiteX5" fmla="*/ 2593466 w 2713468"/>
              <a:gd name="connsiteY5" fmla="*/ 210445 h 930445"/>
              <a:gd name="connsiteX6" fmla="*/ 2713468 w 2713468"/>
              <a:gd name="connsiteY6" fmla="*/ 330447 h 930445"/>
              <a:gd name="connsiteX7" fmla="*/ 2713468 w 2713468"/>
              <a:gd name="connsiteY7" fmla="*/ 330445 h 930445"/>
              <a:gd name="connsiteX8" fmla="*/ 2713468 w 2713468"/>
              <a:gd name="connsiteY8" fmla="*/ 330445 h 930445"/>
              <a:gd name="connsiteX9" fmla="*/ 2713468 w 2713468"/>
              <a:gd name="connsiteY9" fmla="*/ 510445 h 930445"/>
              <a:gd name="connsiteX10" fmla="*/ 2713468 w 2713468"/>
              <a:gd name="connsiteY10" fmla="*/ 810443 h 930445"/>
              <a:gd name="connsiteX11" fmla="*/ 2593466 w 2713468"/>
              <a:gd name="connsiteY11" fmla="*/ 930445 h 930445"/>
              <a:gd name="connsiteX12" fmla="*/ 1130612 w 2713468"/>
              <a:gd name="connsiteY12" fmla="*/ 930445 h 930445"/>
              <a:gd name="connsiteX13" fmla="*/ 452245 w 2713468"/>
              <a:gd name="connsiteY13" fmla="*/ 930445 h 930445"/>
              <a:gd name="connsiteX14" fmla="*/ 452245 w 2713468"/>
              <a:gd name="connsiteY14" fmla="*/ 930445 h 930445"/>
              <a:gd name="connsiteX15" fmla="*/ 120002 w 2713468"/>
              <a:gd name="connsiteY15" fmla="*/ 930445 h 930445"/>
              <a:gd name="connsiteX16" fmla="*/ 0 w 2713468"/>
              <a:gd name="connsiteY16" fmla="*/ 810443 h 930445"/>
              <a:gd name="connsiteX17" fmla="*/ 0 w 2713468"/>
              <a:gd name="connsiteY17" fmla="*/ 510445 h 930445"/>
              <a:gd name="connsiteX18" fmla="*/ 0 w 2713468"/>
              <a:gd name="connsiteY18" fmla="*/ 330445 h 930445"/>
              <a:gd name="connsiteX19" fmla="*/ 0 w 2713468"/>
              <a:gd name="connsiteY19" fmla="*/ 330445 h 930445"/>
              <a:gd name="connsiteX20" fmla="*/ 0 w 2713468"/>
              <a:gd name="connsiteY20" fmla="*/ 330447 h 9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68" h="930445">
                <a:moveTo>
                  <a:pt x="0" y="330447"/>
                </a:moveTo>
                <a:cubicBezTo>
                  <a:pt x="0" y="264172"/>
                  <a:pt x="53727" y="210445"/>
                  <a:pt x="120002" y="210445"/>
                </a:cubicBezTo>
                <a:lnTo>
                  <a:pt x="128395" y="210445"/>
                </a:lnTo>
                <a:lnTo>
                  <a:pt x="256905" y="0"/>
                </a:lnTo>
                <a:lnTo>
                  <a:pt x="416237" y="210445"/>
                </a:lnTo>
                <a:lnTo>
                  <a:pt x="2593466" y="210445"/>
                </a:lnTo>
                <a:cubicBezTo>
                  <a:pt x="2659741" y="210445"/>
                  <a:pt x="2713468" y="264172"/>
                  <a:pt x="2713468" y="330447"/>
                </a:cubicBezTo>
                <a:lnTo>
                  <a:pt x="2713468" y="330445"/>
                </a:lnTo>
                <a:lnTo>
                  <a:pt x="2713468" y="330445"/>
                </a:lnTo>
                <a:lnTo>
                  <a:pt x="2713468" y="510445"/>
                </a:lnTo>
                <a:lnTo>
                  <a:pt x="2713468" y="810443"/>
                </a:lnTo>
                <a:cubicBezTo>
                  <a:pt x="2713468" y="876718"/>
                  <a:pt x="2659741" y="930445"/>
                  <a:pt x="2593466" y="930445"/>
                </a:cubicBezTo>
                <a:lnTo>
                  <a:pt x="1130612" y="930445"/>
                </a:lnTo>
                <a:lnTo>
                  <a:pt x="452245" y="930445"/>
                </a:lnTo>
                <a:lnTo>
                  <a:pt x="452245" y="930445"/>
                </a:lnTo>
                <a:lnTo>
                  <a:pt x="120002" y="930445"/>
                </a:lnTo>
                <a:cubicBezTo>
                  <a:pt x="53727" y="930445"/>
                  <a:pt x="0" y="876718"/>
                  <a:pt x="0" y="810443"/>
                </a:cubicBezTo>
                <a:lnTo>
                  <a:pt x="0" y="510445"/>
                </a:lnTo>
                <a:lnTo>
                  <a:pt x="0" y="330445"/>
                </a:lnTo>
                <a:lnTo>
                  <a:pt x="0" y="330445"/>
                </a:lnTo>
                <a:lnTo>
                  <a:pt x="0" y="330447"/>
                </a:lnTo>
                <a:close/>
              </a:path>
            </a:pathLst>
          </a:custGeom>
          <a:solidFill>
            <a:schemeClr val="accent2">
              <a:lumMod val="20000"/>
              <a:lumOff val="8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90000" rIns="36000" bIns="36000" rtlCol="0" anchor="ct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そもそも、</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①の希望申出がしにくい</a:t>
            </a:r>
            <a:endParaRPr lang="en-US" altLang="ja-JP"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という状況がありました。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40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我が国の</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年休取得率：</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49.4%</a:t>
            </a:r>
          </a:p>
          <a:p>
            <a:pPr algn="r">
              <a:spcBef>
                <a:spcPts val="400"/>
              </a:spcBef>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年就労条件総合調査）</a:t>
            </a:r>
          </a:p>
        </p:txBody>
      </p:sp>
      <p:sp>
        <p:nvSpPr>
          <p:cNvPr id="35" name="Rectangle 15" descr="25%"/>
          <p:cNvSpPr>
            <a:spLocks noChangeArrowheads="1"/>
          </p:cNvSpPr>
          <p:nvPr/>
        </p:nvSpPr>
        <p:spPr bwMode="auto">
          <a:xfrm>
            <a:off x="623392" y="-92331"/>
            <a:ext cx="10873207" cy="830987"/>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年次有給休暇の時季指定義務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年５日の年次有給休暇を取得させることを企業に義務づけ（</a:t>
            </a:r>
            <a:r>
              <a:rPr lang="en-US" altLang="ja-JP" sz="2400" dirty="0">
                <a:solidFill>
                  <a:prstClr val="black"/>
                </a:solidFill>
                <a:latin typeface="HG丸ｺﾞｼｯｸM-PRO" panose="020F0600000000000000" pitchFamily="50" charset="-128"/>
                <a:ea typeface="HG丸ｺﾞｼｯｸM-PRO" panose="020F0600000000000000" pitchFamily="50" charset="-128"/>
              </a:rPr>
              <a:t>2019.4.1</a:t>
            </a:r>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1789903" y="1607770"/>
            <a:ext cx="8498194" cy="1939974"/>
            <a:chOff x="1135326" y="1340768"/>
            <a:chExt cx="6337954" cy="1296000"/>
          </a:xfrm>
        </p:grpSpPr>
        <p:grpSp>
          <p:nvGrpSpPr>
            <p:cNvPr id="3" name="グループ化 2"/>
            <p:cNvGrpSpPr/>
            <p:nvPr/>
          </p:nvGrpSpPr>
          <p:grpSpPr>
            <a:xfrm>
              <a:off x="1135326" y="1340768"/>
              <a:ext cx="2916000" cy="1296000"/>
              <a:chOff x="1135326" y="1340768"/>
              <a:chExt cx="2916000" cy="1296000"/>
            </a:xfrm>
          </p:grpSpPr>
          <p:sp>
            <p:nvSpPr>
              <p:cNvPr id="52" name="正方形/長方形 51"/>
              <p:cNvSpPr/>
              <p:nvPr/>
            </p:nvSpPr>
            <p:spPr>
              <a:xfrm>
                <a:off x="1135326" y="1340768"/>
                <a:ext cx="2916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5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3318752"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1171365"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92"/>
              <p:cNvSpPr txBox="1"/>
              <p:nvPr/>
            </p:nvSpPr>
            <p:spPr>
              <a:xfrm>
                <a:off x="1274643"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6" name="テキスト ボックス 93"/>
              <p:cNvSpPr txBox="1"/>
              <p:nvPr/>
            </p:nvSpPr>
            <p:spPr>
              <a:xfrm>
                <a:off x="3451824"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使用者</a:t>
                </a:r>
              </a:p>
            </p:txBody>
          </p:sp>
          <p:sp>
            <p:nvSpPr>
              <p:cNvPr id="57" name="正方形/長方形 56"/>
              <p:cNvSpPr/>
              <p:nvPr/>
            </p:nvSpPr>
            <p:spPr>
              <a:xfrm>
                <a:off x="1432165" y="1340768"/>
                <a:ext cx="2349620"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労働者の申出による取得（原則）</a:t>
                </a:r>
                <a:endParaRPr lang="en-US" altLang="ja-JP"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円形吹き出し 57"/>
              <p:cNvSpPr/>
              <p:nvPr/>
            </p:nvSpPr>
            <p:spPr>
              <a:xfrm>
                <a:off x="1995304" y="2124915"/>
                <a:ext cx="994486" cy="384439"/>
              </a:xfrm>
              <a:prstGeom prst="wedgeEllipseCallout">
                <a:avLst>
                  <a:gd name="adj1" fmla="val -66861"/>
                  <a:gd name="adj2" fmla="val -47118"/>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日に休みます」</a:t>
                </a:r>
              </a:p>
            </p:txBody>
          </p:sp>
          <p:sp>
            <p:nvSpPr>
              <p:cNvPr id="59" name="下カーブ矢印 58"/>
              <p:cNvSpPr/>
              <p:nvPr/>
            </p:nvSpPr>
            <p:spPr>
              <a:xfrm>
                <a:off x="1819437" y="1633493"/>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テキスト ボックス 91"/>
              <p:cNvSpPr txBox="1"/>
              <p:nvPr/>
            </p:nvSpPr>
            <p:spPr>
              <a:xfrm>
                <a:off x="2119548" y="1757784"/>
                <a:ext cx="857611"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労働者が使用者に</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取得時季を申出</a:t>
                </a:r>
              </a:p>
            </p:txBody>
          </p:sp>
        </p:grpSp>
        <p:sp>
          <p:nvSpPr>
            <p:cNvPr id="39" name="加算 38"/>
            <p:cNvSpPr/>
            <p:nvPr/>
          </p:nvSpPr>
          <p:spPr>
            <a:xfrm>
              <a:off x="4071848" y="1808768"/>
              <a:ext cx="432000" cy="432000"/>
            </a:xfrm>
            <a:prstGeom prst="mathPlus">
              <a:avLst>
                <a:gd name="adj1" fmla="val 1359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 name="グループ化 3"/>
            <p:cNvGrpSpPr/>
            <p:nvPr/>
          </p:nvGrpSpPr>
          <p:grpSpPr>
            <a:xfrm>
              <a:off x="4519702" y="1340768"/>
              <a:ext cx="2953578" cy="1296000"/>
              <a:chOff x="4519702" y="1340768"/>
              <a:chExt cx="2953578" cy="1296000"/>
            </a:xfrm>
          </p:grpSpPr>
          <p:sp>
            <p:nvSpPr>
              <p:cNvPr id="41" name="正方形/長方形 40"/>
              <p:cNvSpPr/>
              <p:nvPr/>
            </p:nvSpPr>
            <p:spPr>
              <a:xfrm>
                <a:off x="4519702" y="1340768"/>
                <a:ext cx="2952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42" name="右矢印 41"/>
              <p:cNvSpPr/>
              <p:nvPr/>
            </p:nvSpPr>
            <p:spPr>
              <a:xfrm rot="5400000">
                <a:off x="6028088" y="1805003"/>
                <a:ext cx="122704" cy="24497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lang="ja-JP" altLang="en-US" dirty="0"/>
              </a:p>
            </p:txBody>
          </p:sp>
          <p:pic>
            <p:nvPicPr>
              <p:cNvPr id="4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6775136"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4575697"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4651300" y="1340768"/>
                <a:ext cx="2655673"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使用者の時季指定による取得（新設）</a:t>
                </a:r>
                <a:endParaRPr lang="en-US" altLang="ja-JP" sz="1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下カーブ矢印 45"/>
              <p:cNvSpPr/>
              <p:nvPr/>
            </p:nvSpPr>
            <p:spPr>
              <a:xfrm flipH="1">
                <a:off x="5167997" y="1556792"/>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7" name="テキスト ボックス 91"/>
              <p:cNvSpPr txBox="1"/>
              <p:nvPr/>
            </p:nvSpPr>
            <p:spPr>
              <a:xfrm>
                <a:off x="5563853" y="1643965"/>
                <a:ext cx="1058459"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使用者が労働者に</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取得時季の意見を聴取</a:t>
                </a:r>
              </a:p>
            </p:txBody>
          </p:sp>
          <p:sp>
            <p:nvSpPr>
              <p:cNvPr id="48" name="テキスト ボックス 91"/>
              <p:cNvSpPr txBox="1"/>
              <p:nvPr/>
            </p:nvSpPr>
            <p:spPr>
              <a:xfrm>
                <a:off x="5514764" y="2045816"/>
                <a:ext cx="1158882"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労働者の意見を尊重し</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使用者が取得時季を指定</a:t>
                </a:r>
              </a:p>
            </p:txBody>
          </p:sp>
          <p:sp>
            <p:nvSpPr>
              <p:cNvPr id="49" name="円形吹き出し 48"/>
              <p:cNvSpPr/>
              <p:nvPr/>
            </p:nvSpPr>
            <p:spPr>
              <a:xfrm>
                <a:off x="5609049" y="2276872"/>
                <a:ext cx="1250948" cy="320949"/>
              </a:xfrm>
              <a:prstGeom prst="wedgeEllipseCallout">
                <a:avLst>
                  <a:gd name="adj1" fmla="val 51098"/>
                  <a:gd name="adj2" fmla="val -56180"/>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日に休んでください」</a:t>
                </a:r>
              </a:p>
            </p:txBody>
          </p:sp>
          <p:sp>
            <p:nvSpPr>
              <p:cNvPr id="50" name="テキスト ボックス 92"/>
              <p:cNvSpPr txBox="1"/>
              <p:nvPr/>
            </p:nvSpPr>
            <p:spPr>
              <a:xfrm>
                <a:off x="4678975"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1" name="テキスト ボックス 93"/>
              <p:cNvSpPr txBox="1"/>
              <p:nvPr/>
            </p:nvSpPr>
            <p:spPr>
              <a:xfrm>
                <a:off x="6908208"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使用者</a:t>
                </a:r>
              </a:p>
            </p:txBody>
          </p:sp>
        </p:grpSp>
      </p:grpSp>
      <p:grpSp>
        <p:nvGrpSpPr>
          <p:cNvPr id="61" name="グループ化 60"/>
          <p:cNvGrpSpPr/>
          <p:nvPr/>
        </p:nvGrpSpPr>
        <p:grpSpPr>
          <a:xfrm>
            <a:off x="1343473" y="5016184"/>
            <a:ext cx="9384605" cy="1725184"/>
            <a:chOff x="251183" y="5109036"/>
            <a:chExt cx="6328759" cy="1163423"/>
          </a:xfrm>
        </p:grpSpPr>
        <p:sp>
          <p:nvSpPr>
            <p:cNvPr id="62" name="コンテンツ プレースホルダー 4"/>
            <p:cNvSpPr txBox="1">
              <a:spLocks/>
            </p:cNvSpPr>
            <p:nvPr/>
          </p:nvSpPr>
          <p:spPr>
            <a:xfrm>
              <a:off x="251183" y="5277144"/>
              <a:ext cx="6328759" cy="694279"/>
            </a:xfrm>
            <a:prstGeom prst="rect">
              <a:avLst/>
            </a:prstGeom>
            <a:noFill/>
          </p:spPr>
          <p:txBody>
            <a:bodyPr vert="horz" wrap="square" lIns="91440" tIns="45720" rIns="91440" bIns="45720"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p:txBody>
        </p:sp>
        <p:cxnSp>
          <p:nvCxnSpPr>
            <p:cNvPr id="63" name="直線矢印コネクタ 62"/>
            <p:cNvCxnSpPr/>
            <p:nvPr/>
          </p:nvCxnSpPr>
          <p:spPr>
            <a:xfrm>
              <a:off x="2665006" y="5947467"/>
              <a:ext cx="2121451"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4" name="フローチャート: 結合子 63"/>
            <p:cNvSpPr/>
            <p:nvPr/>
          </p:nvSpPr>
          <p:spPr>
            <a:xfrm>
              <a:off x="2593006"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65" name="フローチャート: 結合子 64"/>
            <p:cNvSpPr/>
            <p:nvPr/>
          </p:nvSpPr>
          <p:spPr>
            <a:xfrm>
              <a:off x="4786457"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cxnSp>
          <p:nvCxnSpPr>
            <p:cNvPr id="66" name="直線コネクタ 65"/>
            <p:cNvCxnSpPr>
              <a:endCxn id="64" idx="0"/>
            </p:cNvCxnSpPr>
            <p:nvPr/>
          </p:nvCxnSpPr>
          <p:spPr>
            <a:xfrm flipH="1">
              <a:off x="2629006" y="5669224"/>
              <a:ext cx="1" cy="2422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endCxn id="65" idx="0"/>
            </p:cNvCxnSpPr>
            <p:nvPr/>
          </p:nvCxnSpPr>
          <p:spPr>
            <a:xfrm>
              <a:off x="4822457" y="5669220"/>
              <a:ext cx="0" cy="2422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68" name="図表 67"/>
            <p:cNvGraphicFramePr/>
            <p:nvPr/>
          </p:nvGraphicFramePr>
          <p:xfrm>
            <a:off x="1340768" y="5438362"/>
            <a:ext cx="4752528" cy="2877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9" name="フローチャート: 結合子 68"/>
            <p:cNvSpPr/>
            <p:nvPr/>
          </p:nvSpPr>
          <p:spPr>
            <a:xfrm>
              <a:off x="144878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0" name="テキスト ボックス 69"/>
            <p:cNvSpPr txBox="1"/>
            <p:nvPr/>
          </p:nvSpPr>
          <p:spPr>
            <a:xfrm>
              <a:off x="1347833" y="5732309"/>
              <a:ext cx="256587" cy="249069"/>
            </a:xfrm>
            <a:prstGeom prst="rect">
              <a:avLst/>
            </a:prstGeom>
            <a:solidFill>
              <a:schemeClr val="bg1"/>
            </a:solidFill>
          </p:spPr>
          <p:txBody>
            <a:bodyPr wrap="none" lIns="36000" tIns="0" rIns="36000" bIns="0" rtlCol="0">
              <a:spAutoFit/>
            </a:bodyPr>
            <a:lstStyle/>
            <a:p>
              <a:r>
                <a:rPr lang="ja-JP" altLang="en-US" sz="1200" b="1" dirty="0"/>
                <a:t>４</a:t>
              </a:r>
              <a:r>
                <a:rPr lang="en-US" altLang="ja-JP" sz="1200" b="1" dirty="0"/>
                <a:t>/</a:t>
              </a:r>
              <a:r>
                <a:rPr lang="ja-JP" altLang="en-US" sz="1200" b="1" dirty="0"/>
                <a:t>１</a:t>
              </a:r>
              <a:endParaRPr lang="en-US" altLang="ja-JP" sz="1200" b="1" dirty="0"/>
            </a:p>
            <a:p>
              <a:r>
                <a:rPr lang="ja-JP" altLang="en-US" sz="1200" b="1" dirty="0"/>
                <a:t>入社</a:t>
              </a:r>
            </a:p>
          </p:txBody>
        </p:sp>
        <p:sp>
          <p:nvSpPr>
            <p:cNvPr id="71" name="フローチャート: 結合子 70"/>
            <p:cNvSpPr/>
            <p:nvPr/>
          </p:nvSpPr>
          <p:spPr>
            <a:xfrm>
              <a:off x="259300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2" name="テキスト ボックス 71"/>
            <p:cNvSpPr txBox="1"/>
            <p:nvPr/>
          </p:nvSpPr>
          <p:spPr>
            <a:xfrm>
              <a:off x="2482201" y="5732309"/>
              <a:ext cx="307395" cy="124534"/>
            </a:xfrm>
            <a:prstGeom prst="rect">
              <a:avLst/>
            </a:prstGeom>
            <a:solidFill>
              <a:schemeClr val="bg1"/>
            </a:solidFill>
          </p:spPr>
          <p:txBody>
            <a:bodyPr wrap="none" lIns="36000" tIns="0" rIns="36000" bIns="0" rtlCol="0">
              <a:spAutoFit/>
            </a:bodyPr>
            <a:lstStyle/>
            <a:p>
              <a:r>
                <a:rPr lang="ja-JP" altLang="en-US" sz="1200" b="1" dirty="0"/>
                <a:t>１０</a:t>
              </a:r>
              <a:r>
                <a:rPr lang="en-US" altLang="ja-JP" sz="1200" b="1" dirty="0"/>
                <a:t>/</a:t>
              </a:r>
              <a:r>
                <a:rPr lang="ja-JP" altLang="en-US" sz="1200" b="1" dirty="0"/>
                <a:t>１</a:t>
              </a:r>
            </a:p>
          </p:txBody>
        </p:sp>
        <p:sp>
          <p:nvSpPr>
            <p:cNvPr id="73" name="フローチャート: 結合子 72"/>
            <p:cNvSpPr/>
            <p:nvPr/>
          </p:nvSpPr>
          <p:spPr>
            <a:xfrm>
              <a:off x="3737225"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4" name="テキスト ボックス 73"/>
            <p:cNvSpPr txBox="1"/>
            <p:nvPr/>
          </p:nvSpPr>
          <p:spPr>
            <a:xfrm>
              <a:off x="3645024" y="5732309"/>
              <a:ext cx="236047" cy="124534"/>
            </a:xfrm>
            <a:prstGeom prst="rect">
              <a:avLst/>
            </a:prstGeom>
            <a:solidFill>
              <a:schemeClr val="bg1"/>
            </a:solidFill>
          </p:spPr>
          <p:txBody>
            <a:bodyPr wrap="none" lIns="36000" tIns="0" rIns="36000" bIns="0" rtlCol="0">
              <a:spAutoFit/>
            </a:bodyPr>
            <a:lstStyle/>
            <a:p>
              <a:r>
                <a:rPr lang="ja-JP" altLang="en-US" sz="1200" b="1" dirty="0"/>
                <a:t>４</a:t>
              </a:r>
              <a:r>
                <a:rPr lang="en-US" altLang="ja-JP" sz="1200" b="1" dirty="0"/>
                <a:t>/</a:t>
              </a:r>
              <a:r>
                <a:rPr lang="ja-JP" altLang="en-US" sz="1200" b="1" dirty="0"/>
                <a:t>１</a:t>
              </a:r>
            </a:p>
          </p:txBody>
        </p:sp>
        <p:sp>
          <p:nvSpPr>
            <p:cNvPr id="75" name="テキスト ボックス 74"/>
            <p:cNvSpPr txBox="1"/>
            <p:nvPr/>
          </p:nvSpPr>
          <p:spPr>
            <a:xfrm>
              <a:off x="2395853" y="5109036"/>
              <a:ext cx="466306" cy="249069"/>
            </a:xfrm>
            <a:prstGeom prst="rect">
              <a:avLst/>
            </a:prstGeom>
            <a:noFill/>
            <a:ln w="1270">
              <a:solidFill>
                <a:schemeClr val="tx1"/>
              </a:solidFill>
            </a:ln>
          </p:spPr>
          <p:txBody>
            <a:bodyPr wrap="none" lIns="36000" tIns="0" rIns="36000" bIns="0" rtlCol="0">
              <a:spAutoFit/>
            </a:bodyPr>
            <a:lstStyle/>
            <a:p>
              <a:r>
                <a:rPr lang="en-US" altLang="ja-JP" sz="1200" dirty="0"/>
                <a:t>10</a:t>
              </a:r>
              <a:r>
                <a:rPr lang="ja-JP" altLang="en-US" sz="1200" dirty="0"/>
                <a:t>日付与</a:t>
              </a:r>
              <a:endParaRPr lang="en-US" altLang="ja-JP" sz="1200" dirty="0"/>
            </a:p>
            <a:p>
              <a:r>
                <a:rPr lang="ja-JP" altLang="en-US" sz="1200" dirty="0"/>
                <a:t>（基準日）</a:t>
              </a:r>
            </a:p>
          </p:txBody>
        </p:sp>
        <p:sp>
          <p:nvSpPr>
            <p:cNvPr id="76" name="テキスト ボックス 75"/>
            <p:cNvSpPr txBox="1"/>
            <p:nvPr/>
          </p:nvSpPr>
          <p:spPr>
            <a:xfrm>
              <a:off x="2887546" y="6023390"/>
              <a:ext cx="1676369" cy="249069"/>
            </a:xfrm>
            <a:prstGeom prst="rect">
              <a:avLst/>
            </a:prstGeom>
            <a:noFill/>
            <a:ln w="1270">
              <a:solidFill>
                <a:schemeClr val="tx1"/>
              </a:solidFill>
            </a:ln>
          </p:spPr>
          <p:txBody>
            <a:bodyPr wrap="square" lIns="36000" tIns="0" rIns="36000" bIns="0" rtlCol="0">
              <a:spAutoFit/>
            </a:bodyPr>
            <a:lstStyle/>
            <a:p>
              <a:r>
                <a:rPr lang="ja-JP" altLang="en-US" sz="1200" dirty="0"/>
                <a:t>１０</a:t>
              </a:r>
              <a:r>
                <a:rPr lang="en-US" altLang="ja-JP" sz="1200" dirty="0"/>
                <a:t>/</a:t>
              </a:r>
              <a:r>
                <a:rPr lang="ja-JP" altLang="en-US" sz="1200" dirty="0"/>
                <a:t>１～翌９</a:t>
              </a:r>
              <a:r>
                <a:rPr lang="en-US" altLang="ja-JP" sz="1200" dirty="0"/>
                <a:t>/</a:t>
              </a:r>
              <a:r>
                <a:rPr lang="ja-JP" altLang="en-US" sz="1200" dirty="0"/>
                <a:t>３０までの１年間に５日取得時季を指定しなければならない。</a:t>
              </a:r>
            </a:p>
          </p:txBody>
        </p:sp>
        <p:sp>
          <p:nvSpPr>
            <p:cNvPr id="77" name="フローチャート: 結合子 76"/>
            <p:cNvSpPr/>
            <p:nvPr/>
          </p:nvSpPr>
          <p:spPr>
            <a:xfrm>
              <a:off x="4786457" y="5560926"/>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78" name="テキスト ボックス 77"/>
            <p:cNvSpPr txBox="1"/>
            <p:nvPr/>
          </p:nvSpPr>
          <p:spPr>
            <a:xfrm>
              <a:off x="4714449" y="5741236"/>
              <a:ext cx="307395" cy="124534"/>
            </a:xfrm>
            <a:prstGeom prst="rect">
              <a:avLst/>
            </a:prstGeom>
            <a:solidFill>
              <a:schemeClr val="bg1"/>
            </a:solidFill>
          </p:spPr>
          <p:txBody>
            <a:bodyPr wrap="none" lIns="36000" tIns="0" rIns="36000" bIns="0" rtlCol="0">
              <a:spAutoFit/>
            </a:bodyPr>
            <a:lstStyle/>
            <a:p>
              <a:r>
                <a:rPr lang="ja-JP" altLang="en-US" sz="1200" b="1" dirty="0"/>
                <a:t>９</a:t>
              </a:r>
              <a:r>
                <a:rPr lang="en-US" altLang="ja-JP" sz="1200" b="1" dirty="0"/>
                <a:t>/</a:t>
              </a:r>
              <a:r>
                <a:rPr lang="ja-JP" altLang="en-US" sz="1200" b="1" dirty="0"/>
                <a:t>３０</a:t>
              </a:r>
            </a:p>
          </p:txBody>
        </p:sp>
        <p:grpSp>
          <p:nvGrpSpPr>
            <p:cNvPr id="79" name="グループ化 78"/>
            <p:cNvGrpSpPr/>
            <p:nvPr/>
          </p:nvGrpSpPr>
          <p:grpSpPr>
            <a:xfrm>
              <a:off x="332656" y="5344607"/>
              <a:ext cx="900097" cy="288319"/>
              <a:chOff x="692697" y="1280592"/>
              <a:chExt cx="900097" cy="288319"/>
            </a:xfrm>
          </p:grpSpPr>
          <p:sp>
            <p:nvSpPr>
              <p:cNvPr id="81" name="テキスト ボックス 80"/>
              <p:cNvSpPr txBox="1"/>
              <p:nvPr/>
            </p:nvSpPr>
            <p:spPr>
              <a:xfrm>
                <a:off x="692697" y="1285414"/>
                <a:ext cx="900097" cy="249068"/>
              </a:xfrm>
              <a:prstGeom prst="rect">
                <a:avLst/>
              </a:prstGeom>
              <a:solidFill>
                <a:schemeClr val="bg1"/>
              </a:solidFill>
            </p:spPr>
            <p:txBody>
              <a:bodyPr wrap="square" lIns="36000" tIns="0" rIns="36000" bIns="0" rtlCol="0">
                <a:spAutoFit/>
              </a:bodyPr>
              <a:lstStyle/>
              <a:p>
                <a:pPr marL="177800" indent="-177800"/>
                <a:r>
                  <a:rPr lang="ja-JP" altLang="en-US" sz="1200" b="1" dirty="0"/>
                  <a:t>（例）４</a:t>
                </a:r>
                <a:r>
                  <a:rPr lang="en-US" altLang="ja-JP" sz="1200" b="1" dirty="0"/>
                  <a:t>/</a:t>
                </a:r>
                <a:r>
                  <a:rPr lang="ja-JP" altLang="en-US" sz="1200" b="1" dirty="0"/>
                  <a:t>１入社</a:t>
                </a:r>
                <a:endParaRPr lang="en-US" altLang="ja-JP" sz="1200" b="1" dirty="0"/>
              </a:p>
              <a:p>
                <a:pPr marL="177800" indent="-177800"/>
                <a:r>
                  <a:rPr lang="ja-JP" altLang="en-US" sz="1200" b="1" dirty="0"/>
                  <a:t>　　　の場合</a:t>
                </a:r>
              </a:p>
            </p:txBody>
          </p:sp>
          <p:sp>
            <p:nvSpPr>
              <p:cNvPr id="82" name="大かっこ 81"/>
              <p:cNvSpPr/>
              <p:nvPr/>
            </p:nvSpPr>
            <p:spPr>
              <a:xfrm>
                <a:off x="692698" y="1280592"/>
                <a:ext cx="736192" cy="28831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cxnSp>
          <p:nvCxnSpPr>
            <p:cNvPr id="80" name="直線矢印コネクタ 79"/>
            <p:cNvCxnSpPr>
              <a:stCxn id="75" idx="2"/>
              <a:endCxn id="71" idx="0"/>
            </p:cNvCxnSpPr>
            <p:nvPr/>
          </p:nvCxnSpPr>
          <p:spPr>
            <a:xfrm>
              <a:off x="2629006" y="5358105"/>
              <a:ext cx="0" cy="202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3" name="Text Box 2"/>
          <p:cNvSpPr txBox="1">
            <a:spLocks noChangeArrowheads="1"/>
          </p:cNvSpPr>
          <p:nvPr/>
        </p:nvSpPr>
        <p:spPr bwMode="auto">
          <a:xfrm>
            <a:off x="1487713" y="914642"/>
            <a:ext cx="9216573" cy="576293"/>
          </a:xfrm>
          <a:prstGeom prst="rect">
            <a:avLst/>
          </a:prstGeom>
          <a:noFill/>
          <a:ln w="12700" cmpd="dbl">
            <a:solidFill>
              <a:schemeClr val="tx1"/>
            </a:solidFill>
            <a:miter lim="800000"/>
            <a:headEnd/>
            <a:tailEnd/>
          </a:ln>
        </p:spPr>
        <p:txBody>
          <a:bodyPr wrap="square" lIns="87062" tIns="72000" rIns="87062" bIns="72000">
            <a:spAutoFit/>
          </a:bodyPr>
          <a:lstStyle/>
          <a:p>
            <a:pPr defTabSz="865752">
              <a:tabLst>
                <a:tab pos="358775" algn="l"/>
              </a:tabLst>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年次有給休暇が年</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10</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日以上付与される労働者（管理監督者を含む）に対して、そのうちの年５日について使用者が時季を指定して取得させることを義務づけ。</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4" name="正方形/長方形 83"/>
          <p:cNvSpPr/>
          <p:nvPr/>
        </p:nvSpPr>
        <p:spPr>
          <a:xfrm>
            <a:off x="0" y="733946"/>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86</a:t>
            </a:r>
            <a:endParaRPr lang="ja-JP" altLang="en-US" sz="1200" b="1" dirty="0">
              <a:solidFill>
                <a:schemeClr val="tx1"/>
              </a:solidFill>
            </a:endParaRPr>
          </a:p>
        </p:txBody>
      </p:sp>
    </p:spTree>
    <p:extLst>
      <p:ext uri="{BB962C8B-B14F-4D97-AF65-F5344CB8AC3E}">
        <p14:creationId xmlns:p14="http://schemas.microsoft.com/office/powerpoint/2010/main" val="406445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descr="25%"/>
          <p:cNvSpPr>
            <a:spLocks noChangeArrowheads="1"/>
          </p:cNvSpPr>
          <p:nvPr/>
        </p:nvSpPr>
        <p:spPr bwMode="auto">
          <a:xfrm>
            <a:off x="0" y="0"/>
            <a:ext cx="9817149" cy="461655"/>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sz="2400" dirty="0">
                <a:solidFill>
                  <a:prstClr val="black"/>
                </a:solidFill>
                <a:latin typeface="メイリオ" panose="020B0604030504040204" pitchFamily="50" charset="-128"/>
                <a:ea typeface="メイリオ" panose="020B0604030504040204" pitchFamily="50" charset="-128"/>
              </a:rPr>
              <a:t>年次有給休暇の時季指定義務のポイント</a:t>
            </a:r>
          </a:p>
        </p:txBody>
      </p:sp>
      <p:sp>
        <p:nvSpPr>
          <p:cNvPr id="5" name="テキスト ボックス 4"/>
          <p:cNvSpPr txBox="1"/>
          <p:nvPr/>
        </p:nvSpPr>
        <p:spPr>
          <a:xfrm>
            <a:off x="1631504" y="548680"/>
            <a:ext cx="8922196" cy="5940088"/>
          </a:xfrm>
          <a:prstGeom prst="rect">
            <a:avLst/>
          </a:prstGeom>
          <a:noFill/>
        </p:spPr>
        <p:txBody>
          <a:bodyPr wrap="square" rtlCol="0">
            <a:spAutoFit/>
          </a:bodyPr>
          <a:lstStyle/>
          <a:p>
            <a:endParaRPr lang="en-US" altLang="ja-JP" sz="12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ポイント</a:t>
            </a:r>
            <a:endParaRPr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　対象者は、年次有給休暇が年</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日以上付与される労働者</a:t>
            </a:r>
            <a:endParaRPr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　（管理監督者を含む）</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労働者ごとに、年次有給休暇を付与した日（基準日）から１年以内に５日について、使用者が取得時季を指定して与える</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労働者が自ら申し出て取得した日数や、計画的付与で取得した日数については、５日から控除する必要がある</a:t>
            </a:r>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時季指定に当たっては、労働者の意見を聴取し、その意見を尊重するよう努めなければならない</a:t>
            </a:r>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労働者ごとに年次有給休暇管理簿を作成し、３年間保存</a:t>
            </a:r>
            <a:endParaRPr lang="en-US" altLang="ja-JP" sz="2000" dirty="0">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nvGraphicFramePr>
        <p:xfrm>
          <a:off x="2495601" y="3861048"/>
          <a:ext cx="7632847" cy="1188000"/>
        </p:xfrm>
        <a:graphic>
          <a:graphicData uri="http://schemas.openxmlformats.org/drawingml/2006/table">
            <a:tbl>
              <a:tblPr firstRow="1" bandRow="1">
                <a:tableStyleId>{2D5ABB26-0587-4C30-8999-92F81FD0307C}</a:tableStyleId>
              </a:tblPr>
              <a:tblGrid>
                <a:gridCol w="663726">
                  <a:extLst>
                    <a:ext uri="{9D8B030D-6E8A-4147-A177-3AD203B41FA5}">
                      <a16:colId xmlns:a16="http://schemas.microsoft.com/office/drawing/2014/main" val="562353814"/>
                    </a:ext>
                  </a:extLst>
                </a:gridCol>
                <a:gridCol w="4397184">
                  <a:extLst>
                    <a:ext uri="{9D8B030D-6E8A-4147-A177-3AD203B41FA5}">
                      <a16:colId xmlns:a16="http://schemas.microsoft.com/office/drawing/2014/main" val="2669464326"/>
                    </a:ext>
                  </a:extLst>
                </a:gridCol>
                <a:gridCol w="434740">
                  <a:extLst>
                    <a:ext uri="{9D8B030D-6E8A-4147-A177-3AD203B41FA5}">
                      <a16:colId xmlns:a16="http://schemas.microsoft.com/office/drawing/2014/main" val="3316057797"/>
                    </a:ext>
                  </a:extLst>
                </a:gridCol>
                <a:gridCol w="2137197">
                  <a:extLst>
                    <a:ext uri="{9D8B030D-6E8A-4147-A177-3AD203B41FA5}">
                      <a16:colId xmlns:a16="http://schemas.microsoft.com/office/drawing/2014/main" val="2090250420"/>
                    </a:ext>
                  </a:extLst>
                </a:gridCol>
              </a:tblGrid>
              <a:tr h="297000">
                <a:tc>
                  <a:txBody>
                    <a:bodyPr/>
                    <a:lstStyle/>
                    <a:p>
                      <a:pPr marL="0" indent="0">
                        <a:buFont typeface="Wingdings" panose="05000000000000000000" pitchFamily="2" charset="2"/>
                        <a:buNone/>
                      </a:pPr>
                      <a:r>
                        <a:rPr kumimoji="1" lang="ja-JP" altLang="en-US" sz="1400" dirty="0">
                          <a:latin typeface="メイリオ" panose="020B0604030504040204" pitchFamily="50" charset="-128"/>
                          <a:ea typeface="メイリオ" panose="020B0604030504040204" pitchFamily="50" charset="-128"/>
                        </a:rPr>
                        <a:t>（例）</a:t>
                      </a: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労働者が自ら５日取得した場合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使用者の時季指定は不要</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99067"/>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労働者が自ら３日取得＋計画的付与２日の場合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51077"/>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労働者が自ら３日取得した場合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使用者は２日を時季指定</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821674"/>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計画的付与で２日取得した場合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　３日　　</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261396"/>
                  </a:ext>
                </a:extLst>
              </a:tr>
            </a:tbl>
          </a:graphicData>
        </a:graphic>
      </p:graphicFrame>
      <p:sp>
        <p:nvSpPr>
          <p:cNvPr id="8" name="正方形/長方形 7"/>
          <p:cNvSpPr/>
          <p:nvPr/>
        </p:nvSpPr>
        <p:spPr>
          <a:xfrm>
            <a:off x="-3398" y="432113"/>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87</a:t>
            </a:r>
            <a:endParaRPr lang="ja-JP" altLang="en-US" sz="1200" b="1" dirty="0">
              <a:solidFill>
                <a:schemeClr val="tx1"/>
              </a:solidFill>
            </a:endParaRPr>
          </a:p>
        </p:txBody>
      </p:sp>
    </p:spTree>
    <p:extLst>
      <p:ext uri="{BB962C8B-B14F-4D97-AF65-F5344CB8AC3E}">
        <p14:creationId xmlns:p14="http://schemas.microsoft.com/office/powerpoint/2010/main" val="37250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4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984"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3791744" y="944824"/>
            <a:ext cx="2160040" cy="900000"/>
          </a:xfrm>
          <a:prstGeom prst="cloudCallout">
            <a:avLst>
              <a:gd name="adj1" fmla="val 17708"/>
              <a:gd name="adj2" fmla="val 12132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119336" y="1890144"/>
            <a:ext cx="2952328" cy="1506940"/>
          </a:xfrm>
          <a:prstGeom prst="cloudCallout">
            <a:avLst>
              <a:gd name="adj1" fmla="val 84058"/>
              <a:gd name="adj2" fmla="val 7189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角丸四角形吹き出し 8"/>
          <p:cNvSpPr/>
          <p:nvPr/>
        </p:nvSpPr>
        <p:spPr>
          <a:xfrm>
            <a:off x="8881390" y="1527936"/>
            <a:ext cx="2664296" cy="1224136"/>
          </a:xfrm>
          <a:prstGeom prst="wedgeRoundRectCallout">
            <a:avLst>
              <a:gd name="adj1" fmla="val -82813"/>
              <a:gd name="adj2" fmla="val 11560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ねえねえ、このお掃除の時間って、店長は、街を奇麗にするボランティアだって言ってたけど、時給出ないの？ちょっとおかしくない</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雲形吹き出し 2">
            <a:extLst>
              <a:ext uri="{FF2B5EF4-FFF2-40B4-BE49-F238E27FC236}">
                <a16:creationId xmlns:a16="http://schemas.microsoft.com/office/drawing/2014/main" id="{E54A26D8-ACE6-48EE-BDB7-7E84BF25B92F}"/>
              </a:ext>
            </a:extLst>
          </p:cNvPr>
          <p:cNvSpPr/>
          <p:nvPr/>
        </p:nvSpPr>
        <p:spPr>
          <a:xfrm>
            <a:off x="263352" y="2250184"/>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DF9FE5E7-3372-4639-8ED5-398CED6ACD6B}"/>
              </a:ext>
            </a:extLst>
          </p:cNvPr>
          <p:cNvSpPr/>
          <p:nvPr/>
        </p:nvSpPr>
        <p:spPr>
          <a:xfrm>
            <a:off x="3913112" y="856725"/>
            <a:ext cx="201622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■店長に言われて始業時刻前に店舗の周辺を清掃している若者。何を考えているのでしょう？</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ところで、この時間分の時給はもらえる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72</a:t>
            </a:r>
            <a:endParaRPr lang="ja-JP" altLang="en-US" sz="1200" b="1" dirty="0">
              <a:solidFill>
                <a:schemeClr val="tx1"/>
              </a:solidFill>
            </a:endParaRPr>
          </a:p>
        </p:txBody>
      </p:sp>
    </p:spTree>
    <p:extLst>
      <p:ext uri="{BB962C8B-B14F-4D97-AF65-F5344CB8AC3E}">
        <p14:creationId xmlns:p14="http://schemas.microsoft.com/office/powerpoint/2010/main" val="312098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984"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3719736" y="908720"/>
            <a:ext cx="2304256" cy="1224136"/>
          </a:xfrm>
          <a:prstGeom prst="cloudCallout">
            <a:avLst>
              <a:gd name="adj1" fmla="val 33445"/>
              <a:gd name="adj2" fmla="val 12325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雲形吹き出し 6"/>
          <p:cNvSpPr/>
          <p:nvPr/>
        </p:nvSpPr>
        <p:spPr>
          <a:xfrm>
            <a:off x="119336" y="1844824"/>
            <a:ext cx="3168352" cy="1826888"/>
          </a:xfrm>
          <a:prstGeom prst="cloudCallout">
            <a:avLst>
              <a:gd name="adj1" fmla="val 72116"/>
              <a:gd name="adj2" fmla="val 378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角丸四角形吹き出し 8"/>
          <p:cNvSpPr/>
          <p:nvPr/>
        </p:nvSpPr>
        <p:spPr>
          <a:xfrm>
            <a:off x="8881390" y="1527936"/>
            <a:ext cx="2664296" cy="1224136"/>
          </a:xfrm>
          <a:prstGeom prst="wedgeRoundRectCallout">
            <a:avLst>
              <a:gd name="adj1" fmla="val -82813"/>
              <a:gd name="adj2" fmla="val 11560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lvl="0"/>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ねえねえ、このお掃除の時間って、店長は、街を奇麗にするボランティアだって言ってたけど、時給出ないの？ちょっとおかしくない</a:t>
            </a:r>
            <a:r>
              <a:rPr lang="en-US" altLang="ja-JP" sz="1400" dirty="0">
                <a:solidFill>
                  <a:srgbClr val="FF0000"/>
                </a:solidFill>
                <a:latin typeface="HGS創英角ﾎﾟｯﾌﾟ体" panose="040B0A00000000000000" pitchFamily="50" charset="-128"/>
                <a:ea typeface="HGS創英角ﾎﾟｯﾌﾟ体" panose="040B0A00000000000000" pitchFamily="50" charset="-128"/>
              </a:rPr>
              <a:t>?</a:t>
            </a: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雲形吹き出し 2">
            <a:extLst>
              <a:ext uri="{FF2B5EF4-FFF2-40B4-BE49-F238E27FC236}">
                <a16:creationId xmlns:a16="http://schemas.microsoft.com/office/drawing/2014/main" id="{E54A26D8-ACE6-48EE-BDB7-7E84BF25B92F}"/>
              </a:ext>
            </a:extLst>
          </p:cNvPr>
          <p:cNvSpPr/>
          <p:nvPr/>
        </p:nvSpPr>
        <p:spPr>
          <a:xfrm>
            <a:off x="335360" y="2276872"/>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たしかに。出たときも帰るときも</a:t>
            </a:r>
            <a:r>
              <a:rPr lang="en-US" altLang="ja-JP" sz="1400" dirty="0">
                <a:solidFill>
                  <a:srgbClr val="002060"/>
                </a:solidFill>
                <a:latin typeface="HG丸ｺﾞｼｯｸM-PRO" panose="020F0600000000000000" pitchFamily="50" charset="-128"/>
                <a:ea typeface="HG丸ｺﾞｼｯｸM-PRO" panose="020F0600000000000000" pitchFamily="50" charset="-128"/>
              </a:rPr>
              <a:t>15</a:t>
            </a:r>
            <a:r>
              <a:rPr lang="ja-JP" altLang="en-US" sz="1400" dirty="0">
                <a:solidFill>
                  <a:srgbClr val="002060"/>
                </a:solidFill>
                <a:latin typeface="HG丸ｺﾞｼｯｸM-PRO" panose="020F0600000000000000" pitchFamily="50" charset="-128"/>
                <a:ea typeface="HG丸ｺﾞｼｯｸM-PRO" panose="020F0600000000000000" pitchFamily="50" charset="-128"/>
              </a:rPr>
              <a:t>分ずつ、タイムカードを押す前と押した後に店の周りを掃除するか、片付けるよう</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に言われる</a:t>
            </a:r>
            <a:r>
              <a:rPr lang="en-US" altLang="ja-JP" sz="1400" dirty="0">
                <a:solidFill>
                  <a:srgbClr val="002060"/>
                </a:solidFill>
                <a:latin typeface="HG丸ｺﾞｼｯｸM-PRO" panose="020F0600000000000000" pitchFamily="50" charset="-128"/>
                <a:ea typeface="HG丸ｺﾞｼｯｸM-PRO" panose="020F0600000000000000" pitchFamily="50" charset="-128"/>
              </a:rPr>
              <a:t>…</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1" name="雲形吹き出し 2">
            <a:extLst>
              <a:ext uri="{FF2B5EF4-FFF2-40B4-BE49-F238E27FC236}">
                <a16:creationId xmlns:a16="http://schemas.microsoft.com/office/drawing/2014/main" id="{DF9FE5E7-3372-4639-8ED5-398CED6ACD6B}"/>
              </a:ext>
            </a:extLst>
          </p:cNvPr>
          <p:cNvSpPr/>
          <p:nvPr/>
        </p:nvSpPr>
        <p:spPr>
          <a:xfrm>
            <a:off x="3913112" y="980728"/>
            <a:ext cx="201622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よしよしこれで、一点の曇りもなしだ。店長に報告しておこう。</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■店長に言われて始業時刻前に店舗の周辺を清掃している若者。何を考えているのでしょう？</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ところで、この時間分の時給はもらえる</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14" name="雲形吹き出し 2">
            <a:extLst>
              <a:ext uri="{FF2B5EF4-FFF2-40B4-BE49-F238E27FC236}">
                <a16:creationId xmlns:a16="http://schemas.microsoft.com/office/drawing/2014/main" id="{A9BEECA3-89CE-4100-A7EF-33AA910ABF06}"/>
              </a:ext>
            </a:extLst>
          </p:cNvPr>
          <p:cNvSpPr/>
          <p:nvPr/>
        </p:nvSpPr>
        <p:spPr>
          <a:xfrm>
            <a:off x="8903765" y="3315127"/>
            <a:ext cx="3204648" cy="3158984"/>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spcAft>
                <a:spcPts val="600"/>
              </a:spcAft>
            </a:pPr>
            <a:r>
              <a:rPr lang="ja-JP" altLang="en-US" sz="1600" dirty="0">
                <a:solidFill>
                  <a:schemeClr val="tx1"/>
                </a:solidFill>
                <a:latin typeface="HG明朝E" panose="02020909000000000000" pitchFamily="17" charset="-128"/>
                <a:ea typeface="HG明朝E" panose="02020909000000000000" pitchFamily="17" charset="-128"/>
              </a:rPr>
              <a:t>≪指導者の方へ≫</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■労働時間や残業代は身近な話題ですが、法令の規定も複雑で、正確に理解するのは難しい点があります。</a:t>
            </a:r>
            <a:endParaRPr lang="en-US" altLang="ja-JP" sz="16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600" dirty="0">
                <a:solidFill>
                  <a:schemeClr val="tx1"/>
                </a:solidFill>
                <a:latin typeface="HG明朝E" panose="02020909000000000000" pitchFamily="17" charset="-128"/>
                <a:ea typeface="HG明朝E" panose="02020909000000000000" pitchFamily="17" charset="-128"/>
              </a:rPr>
              <a:t>■具体例や経験談を差し挟みながら解説していくことも考えられます。</a:t>
            </a:r>
            <a:endParaRPr lang="en-US" altLang="ja-JP" sz="1600" dirty="0">
              <a:solidFill>
                <a:schemeClr val="tx1"/>
              </a:solidFill>
              <a:latin typeface="HG明朝E" panose="02020909000000000000" pitchFamily="17" charset="-128"/>
              <a:ea typeface="HG明朝E" panose="02020909000000000000" pitchFamily="17" charset="-128"/>
            </a:endParaRP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73</a:t>
            </a:r>
            <a:endParaRPr lang="ja-JP" altLang="en-US" sz="1200" b="1" dirty="0">
              <a:solidFill>
                <a:schemeClr val="tx1"/>
              </a:solidFill>
            </a:endParaRPr>
          </a:p>
        </p:txBody>
      </p:sp>
    </p:spTree>
    <p:extLst>
      <p:ext uri="{BB962C8B-B14F-4D97-AF65-F5344CB8AC3E}">
        <p14:creationId xmlns:p14="http://schemas.microsoft.com/office/powerpoint/2010/main" val="159216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9416" y="1916832"/>
            <a:ext cx="10441160" cy="3888432"/>
          </a:xfrm>
          <a:prstGeom prst="roundRect">
            <a:avLst>
              <a:gd name="adj" fmla="val 1496"/>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次の①～⑩は労働時間に含むものとなることが通常です。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①</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実際に作業している</a:t>
            </a:r>
            <a:r>
              <a:rPr lang="ja-JP" altLang="en-US" sz="2000" dirty="0">
                <a:solidFill>
                  <a:prstClr val="black"/>
                </a:solidFill>
                <a:latin typeface="HG丸ｺﾞｼｯｸM-PRO" panose="020F0600000000000000" pitchFamily="50" charset="-128"/>
                <a:ea typeface="HG丸ｺﾞｼｯｸM-PRO" panose="020F0600000000000000" pitchFamily="50" charset="-128"/>
              </a:rPr>
              <a:t>、会議に参加している、などの時間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②</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ja-JP" sz="2000" dirty="0">
                <a:solidFill>
                  <a:schemeClr val="tx1"/>
                </a:solidFill>
                <a:latin typeface="HG丸ｺﾞｼｯｸM-PRO" panose="020F0600000000000000" pitchFamily="50" charset="-128"/>
                <a:ea typeface="HG丸ｺﾞｼｯｸM-PRO" panose="020F0600000000000000" pitchFamily="50" charset="-128"/>
              </a:rPr>
              <a:t>作業前</a:t>
            </a:r>
            <a:r>
              <a:rPr lang="ja-JP" altLang="en-US" sz="2000" dirty="0">
                <a:solidFill>
                  <a:schemeClr val="tx1"/>
                </a:solidFill>
                <a:latin typeface="HG丸ｺﾞｼｯｸM-PRO" panose="020F0600000000000000" pitchFamily="50" charset="-128"/>
                <a:ea typeface="HG丸ｺﾞｼｯｸM-PRO" panose="020F0600000000000000" pitchFamily="50" charset="-128"/>
              </a:rPr>
              <a:t>の</a:t>
            </a:r>
            <a:r>
              <a:rPr lang="ja-JP" altLang="ja-JP" sz="2000" dirty="0">
                <a:solidFill>
                  <a:schemeClr val="tx1"/>
                </a:solidFill>
                <a:latin typeface="HG丸ｺﾞｼｯｸM-PRO" panose="020F0600000000000000" pitchFamily="50" charset="-128"/>
                <a:ea typeface="HG丸ｺﾞｼｯｸM-PRO" panose="020F0600000000000000" pitchFamily="50" charset="-128"/>
              </a:rPr>
              <a:t>準備や作業後</a:t>
            </a:r>
            <a:r>
              <a:rPr lang="ja-JP" altLang="en-US" sz="2000" dirty="0">
                <a:solidFill>
                  <a:schemeClr val="tx1"/>
                </a:solidFill>
                <a:latin typeface="HG丸ｺﾞｼｯｸM-PRO" panose="020F0600000000000000" pitchFamily="50" charset="-128"/>
                <a:ea typeface="HG丸ｺﾞｼｯｸM-PRO" panose="020F0600000000000000" pitchFamily="50" charset="-128"/>
              </a:rPr>
              <a:t>の</a:t>
            </a:r>
            <a:r>
              <a:rPr lang="ja-JP" altLang="ja-JP" sz="2000" dirty="0">
                <a:solidFill>
                  <a:schemeClr val="tx1"/>
                </a:solidFill>
                <a:latin typeface="HG丸ｺﾞｼｯｸM-PRO" panose="020F0600000000000000" pitchFamily="50" charset="-128"/>
                <a:ea typeface="HG丸ｺﾞｼｯｸM-PRO" panose="020F0600000000000000" pitchFamily="50" charset="-128"/>
              </a:rPr>
              <a:t>片付け</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ja-JP" altLang="ja-JP" sz="2000" dirty="0">
                <a:solidFill>
                  <a:prstClr val="black"/>
                </a:solidFill>
                <a:latin typeface="HG丸ｺﾞｼｯｸM-PRO" panose="020F0600000000000000" pitchFamily="50" charset="-128"/>
                <a:ea typeface="HG丸ｺﾞｼｯｸM-PRO" panose="020F0600000000000000" pitchFamily="50" charset="-128"/>
              </a:rPr>
              <a:t>掃除など</a:t>
            </a:r>
            <a:r>
              <a:rPr lang="ja-JP" altLang="en-US" sz="2000" dirty="0">
                <a:solidFill>
                  <a:prstClr val="black"/>
                </a:solidFill>
                <a:latin typeface="HG丸ｺﾞｼｯｸM-PRO" panose="020F0600000000000000" pitchFamily="50" charset="-128"/>
                <a:ea typeface="HG丸ｺﾞｼｯｸM-PRO" panose="020F0600000000000000" pitchFamily="50" charset="-128"/>
              </a:rPr>
              <a:t>している</a:t>
            </a:r>
            <a:r>
              <a:rPr lang="ja-JP" altLang="ja-JP"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③</a:t>
            </a:r>
            <a:r>
              <a:rPr lang="ja-JP" altLang="en-US" sz="2000" dirty="0">
                <a:solidFill>
                  <a:prstClr val="black"/>
                </a:solidFill>
                <a:latin typeface="HG丸ｺﾞｼｯｸM-PRO" panose="020F0600000000000000" pitchFamily="50" charset="-128"/>
                <a:ea typeface="HG丸ｺﾞｼｯｸM-PRO" panose="020F0600000000000000" pitchFamily="50" charset="-128"/>
              </a:rPr>
              <a:t> いつでも取り掛かれるように資材等</a:t>
            </a:r>
            <a:r>
              <a:rPr lang="ja-JP" altLang="ja-JP" sz="2000" dirty="0">
                <a:solidFill>
                  <a:prstClr val="black"/>
                </a:solidFill>
                <a:latin typeface="HG丸ｺﾞｼｯｸM-PRO" panose="020F0600000000000000" pitchFamily="50" charset="-128"/>
                <a:ea typeface="HG丸ｺﾞｼｯｸM-PRO" panose="020F0600000000000000" pitchFamily="50" charset="-128"/>
              </a:rPr>
              <a:t>の到着を待っている時間</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手待ち時間</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④</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昼食休憩時間中</a:t>
            </a:r>
            <a:r>
              <a:rPr lang="ja-JP" altLang="en-US" sz="2000" dirty="0">
                <a:solidFill>
                  <a:prstClr val="black"/>
                </a:solidFill>
                <a:latin typeface="HG丸ｺﾞｼｯｸM-PRO" panose="020F0600000000000000" pitchFamily="50" charset="-128"/>
                <a:ea typeface="HG丸ｺﾞｼｯｸM-PRO" panose="020F0600000000000000" pitchFamily="50" charset="-128"/>
              </a:rPr>
              <a:t>に</a:t>
            </a:r>
            <a:r>
              <a:rPr lang="ja-JP" altLang="ja-JP" sz="2000" dirty="0">
                <a:solidFill>
                  <a:prstClr val="black"/>
                </a:solidFill>
                <a:latin typeface="HG丸ｺﾞｼｯｸM-PRO" panose="020F0600000000000000" pitchFamily="50" charset="-128"/>
                <a:ea typeface="HG丸ｺﾞｼｯｸM-PRO" panose="020F0600000000000000" pitchFamily="50" charset="-128"/>
              </a:rPr>
              <a:t>来客</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ja-JP" altLang="ja-JP" sz="2000" dirty="0">
                <a:solidFill>
                  <a:prstClr val="black"/>
                </a:solidFill>
                <a:latin typeface="HG丸ｺﾞｼｯｸM-PRO" panose="020F0600000000000000" pitchFamily="50" charset="-128"/>
                <a:ea typeface="HG丸ｺﾞｼｯｸM-PRO" panose="020F0600000000000000" pitchFamily="50" charset="-128"/>
              </a:rPr>
              <a:t>電話当番</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をしている</a:t>
            </a:r>
            <a:r>
              <a:rPr lang="ja-JP" altLang="ja-JP"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⑤</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事業所内で更衣することが義務付けられている</a:t>
            </a:r>
            <a:r>
              <a:rPr lang="ja-JP" altLang="ja-JP" sz="2000" dirty="0">
                <a:solidFill>
                  <a:schemeClr val="tx1"/>
                </a:solidFill>
                <a:latin typeface="HG丸ｺﾞｼｯｸM-PRO" panose="020F0600000000000000" pitchFamily="50" charset="-128"/>
                <a:ea typeface="HG丸ｺﾞｼｯｸM-PRO" panose="020F0600000000000000" pitchFamily="50" charset="-128"/>
              </a:rPr>
              <a:t>作業着</a:t>
            </a:r>
            <a:r>
              <a:rPr lang="ja-JP" altLang="en-US" sz="2000" dirty="0">
                <a:solidFill>
                  <a:schemeClr val="tx1"/>
                </a:solidFill>
                <a:latin typeface="HG丸ｺﾞｼｯｸM-PRO" panose="020F0600000000000000" pitchFamily="50" charset="-128"/>
                <a:ea typeface="HG丸ｺﾞｼｯｸM-PRO" panose="020F0600000000000000" pitchFamily="50" charset="-128"/>
              </a:rPr>
              <a:t>などに着替えている</a:t>
            </a:r>
            <a:r>
              <a:rPr lang="ja-JP" altLang="en-US"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⑥ 参加を実質的</a:t>
            </a:r>
            <a:r>
              <a:rPr lang="ja-JP" altLang="ja-JP" sz="2000" dirty="0">
                <a:solidFill>
                  <a:prstClr val="black"/>
                </a:solidFill>
                <a:latin typeface="HG丸ｺﾞｼｯｸM-PRO" panose="020F0600000000000000" pitchFamily="50" charset="-128"/>
                <a:ea typeface="HG丸ｺﾞｼｯｸM-PRO" panose="020F0600000000000000" pitchFamily="50" charset="-128"/>
              </a:rPr>
              <a:t>に強制されている教育</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ja-JP" altLang="ja-JP" sz="2000" dirty="0">
                <a:solidFill>
                  <a:prstClr val="black"/>
                </a:solidFill>
                <a:latin typeface="HG丸ｺﾞｼｯｸM-PRO" panose="020F0600000000000000" pitchFamily="50" charset="-128"/>
                <a:ea typeface="HG丸ｺﾞｼｯｸM-PRO" panose="020F0600000000000000" pitchFamily="50" charset="-128"/>
              </a:rPr>
              <a:t>研修</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を受けている</a:t>
            </a:r>
            <a:r>
              <a:rPr lang="ja-JP" altLang="ja-JP"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⑦ </a:t>
            </a:r>
            <a:r>
              <a:rPr lang="ja-JP" altLang="ja-JP" sz="2000" dirty="0">
                <a:solidFill>
                  <a:prstClr val="black"/>
                </a:solidFill>
                <a:latin typeface="HG丸ｺﾞｼｯｸM-PRO" panose="020F0600000000000000" pitchFamily="50" charset="-128"/>
                <a:ea typeface="HG丸ｺﾞｼｯｸM-PRO" panose="020F0600000000000000" pitchFamily="50" charset="-128"/>
              </a:rPr>
              <a:t>安全衛生教育</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を受けている</a:t>
            </a:r>
            <a:r>
              <a:rPr lang="ja-JP" altLang="ja-JP"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⑧ </a:t>
            </a:r>
            <a:r>
              <a:rPr lang="ja-JP" altLang="ja-JP" sz="2000" dirty="0">
                <a:solidFill>
                  <a:prstClr val="black"/>
                </a:solidFill>
                <a:latin typeface="HG丸ｺﾞｼｯｸM-PRO" panose="020F0600000000000000" pitchFamily="50" charset="-128"/>
                <a:ea typeface="HG丸ｺﾞｼｯｸM-PRO" panose="020F0600000000000000" pitchFamily="50" charset="-128"/>
              </a:rPr>
              <a:t>特殊健康診断</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を受診するのに要する</a:t>
            </a:r>
            <a:r>
              <a:rPr lang="ja-JP" altLang="ja-JP" sz="200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⑨ 運転交代要員として乗務したものの助手席で休息･仮眠している時間</a:t>
            </a:r>
          </a:p>
          <a:p>
            <a:pPr>
              <a:lnSpc>
                <a:spcPts val="28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⑩</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電話等に応対</a:t>
            </a:r>
            <a:r>
              <a:rPr lang="ja-JP" altLang="en-US" sz="2000" dirty="0">
                <a:solidFill>
                  <a:prstClr val="black"/>
                </a:solidFill>
                <a:latin typeface="HG丸ｺﾞｼｯｸM-PRO" panose="020F0600000000000000" pitchFamily="50" charset="-128"/>
                <a:ea typeface="HG丸ｺﾞｼｯｸM-PRO" panose="020F0600000000000000" pitchFamily="50" charset="-128"/>
              </a:rPr>
              <a:t>しなければならない</a:t>
            </a:r>
            <a:r>
              <a:rPr lang="ja-JP" altLang="ja-JP" sz="2000" dirty="0">
                <a:solidFill>
                  <a:prstClr val="black"/>
                </a:solidFill>
                <a:latin typeface="HG丸ｺﾞｼｯｸM-PRO" panose="020F0600000000000000" pitchFamily="50" charset="-128"/>
                <a:ea typeface="HG丸ｺﾞｼｯｸM-PRO" panose="020F0600000000000000" pitchFamily="50" charset="-128"/>
              </a:rPr>
              <a:t>泊まり勤務中の仮眠時間</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ja-JP" altLang="ja-JP" sz="2000" dirty="0">
                <a:solidFill>
                  <a:prstClr val="black"/>
                </a:solidFill>
                <a:latin typeface="HG丸ｺﾞｼｯｸM-PRO" panose="020F0600000000000000" pitchFamily="50" charset="-128"/>
                <a:ea typeface="HG丸ｺﾞｼｯｸM-PRO" panose="020F0600000000000000" pitchFamily="50" charset="-128"/>
              </a:rPr>
              <a:t>など</a:t>
            </a:r>
          </a:p>
        </p:txBody>
      </p:sp>
      <p:sp>
        <p:nvSpPr>
          <p:cNvPr id="71" name="角丸四角形 70"/>
          <p:cNvSpPr/>
          <p:nvPr/>
        </p:nvSpPr>
        <p:spPr>
          <a:xfrm>
            <a:off x="407368" y="1061160"/>
            <a:ext cx="10873208" cy="720000"/>
          </a:xfrm>
          <a:prstGeom prst="roundRect">
            <a:avLst>
              <a:gd name="adj" fmla="val 1503"/>
            </a:avLst>
          </a:prstGeom>
          <a:solidFill>
            <a:srgbClr val="009944"/>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800"/>
              </a:lnSpc>
            </a:pPr>
            <a:r>
              <a:rPr lang="ja-JP" altLang="en-US" sz="2600" b="1" dirty="0">
                <a:solidFill>
                  <a:schemeClr val="bg1"/>
                </a:solidFill>
                <a:latin typeface="HG丸ｺﾞｼｯｸM-PRO" panose="020F0600000000000000" pitchFamily="50" charset="-128"/>
                <a:ea typeface="HG丸ｺﾞｼｯｸM-PRO" panose="020F0600000000000000" pitchFamily="50" charset="-128"/>
              </a:rPr>
              <a:t>労働時間 ＝ 明示･黙示を問わず、使用者の</a:t>
            </a:r>
            <a:r>
              <a:rPr lang="ja-JP" altLang="en-US" sz="2600" b="1" u="sng" dirty="0">
                <a:solidFill>
                  <a:schemeClr val="bg1"/>
                </a:solidFill>
                <a:latin typeface="HG丸ｺﾞｼｯｸM-PRO" panose="020F0600000000000000" pitchFamily="50" charset="-128"/>
                <a:ea typeface="HG丸ｺﾞｼｯｸM-PRO" panose="020F0600000000000000" pitchFamily="50" charset="-128"/>
              </a:rPr>
              <a:t>指揮命令下</a:t>
            </a:r>
            <a:r>
              <a:rPr lang="ja-JP" altLang="en-US" sz="2600" b="1" dirty="0">
                <a:solidFill>
                  <a:schemeClr val="bg1"/>
                </a:solidFill>
                <a:latin typeface="HG丸ｺﾞｼｯｸM-PRO" panose="020F0600000000000000" pitchFamily="50" charset="-128"/>
                <a:ea typeface="HG丸ｺﾞｼｯｸM-PRO" panose="020F0600000000000000" pitchFamily="50" charset="-128"/>
              </a:rPr>
              <a:t>にある時間</a:t>
            </a:r>
            <a:endParaRPr lang="ja-JP" altLang="en-US" sz="2600" dirty="0">
              <a:solidFill>
                <a:schemeClr val="bg1"/>
              </a:solidFill>
              <a:latin typeface="Trebuchet MS"/>
              <a:ea typeface="HGｺﾞｼｯｸM" panose="020B0609000000000000" pitchFamily="49" charset="-128"/>
            </a:endParaRPr>
          </a:p>
        </p:txBody>
      </p:sp>
      <p:sp>
        <p:nvSpPr>
          <p:cNvPr id="7" name="角丸四角形 6"/>
          <p:cNvSpPr/>
          <p:nvPr/>
        </p:nvSpPr>
        <p:spPr>
          <a:xfrm>
            <a:off x="1415480" y="5805264"/>
            <a:ext cx="8604488" cy="783704"/>
          </a:xfrm>
          <a:prstGeom prst="roundRect">
            <a:avLst>
              <a:gd name="adj" fmla="val 1496"/>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使用者の明示の指示があったか否かを問わない。</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タイムカードの打刻時間が、常にそのまま、労働時間とは限らない。</a:t>
            </a:r>
            <a:endParaRPr lang="ja-JP"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労働時間って、どこからどこまで？</a:t>
            </a:r>
          </a:p>
        </p:txBody>
      </p:sp>
      <p:sp>
        <p:nvSpPr>
          <p:cNvPr id="10"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74</a:t>
            </a:r>
            <a:endParaRPr lang="ja-JP" altLang="en-US" sz="1200" b="1" dirty="0">
              <a:solidFill>
                <a:schemeClr val="tx1"/>
              </a:solidFill>
            </a:endParaRPr>
          </a:p>
        </p:txBody>
      </p:sp>
    </p:spTree>
    <p:extLst>
      <p:ext uri="{BB962C8B-B14F-4D97-AF65-F5344CB8AC3E}">
        <p14:creationId xmlns:p14="http://schemas.microsoft.com/office/powerpoint/2010/main" val="119697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67B53908-E852-0E43-A4C1-05162AEFC3DA}"/>
              </a:ext>
            </a:extLst>
          </p:cNvPr>
          <p:cNvSpPr/>
          <p:nvPr/>
        </p:nvSpPr>
        <p:spPr>
          <a:xfrm>
            <a:off x="8112224" y="3861048"/>
            <a:ext cx="1290915" cy="2150946"/>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労働時間の大原則　週</a:t>
            </a:r>
            <a:r>
              <a:rPr kumimoji="1" lang="en-US" altLang="ja-JP" sz="2400" b="1" dirty="0">
                <a:latin typeface="HG丸ｺﾞｼｯｸM-PRO" panose="020F0600000000000000" pitchFamily="50" charset="-128"/>
                <a:ea typeface="HG丸ｺﾞｼｯｸM-PRO" panose="020F0600000000000000" pitchFamily="50" charset="-128"/>
              </a:rPr>
              <a:t>40</a:t>
            </a:r>
            <a:r>
              <a:rPr kumimoji="1" lang="ja-JP" altLang="en-US" sz="2400" b="1" dirty="0">
                <a:latin typeface="HG丸ｺﾞｼｯｸM-PRO" panose="020F0600000000000000" pitchFamily="50" charset="-128"/>
                <a:ea typeface="HG丸ｺﾞｼｯｸM-PRO" panose="020F0600000000000000" pitchFamily="50" charset="-128"/>
              </a:rPr>
              <a:t>時間まで、</a:t>
            </a:r>
            <a:r>
              <a:rPr kumimoji="1" lang="en-US" altLang="ja-JP" sz="2400" b="1" dirty="0">
                <a:latin typeface="HG丸ｺﾞｼｯｸM-PRO" panose="020F0600000000000000" pitchFamily="50" charset="-128"/>
                <a:ea typeface="HG丸ｺﾞｼｯｸM-PRO" panose="020F0600000000000000" pitchFamily="50" charset="-128"/>
              </a:rPr>
              <a:t>1</a:t>
            </a:r>
            <a:r>
              <a:rPr kumimoji="1" lang="ja-JP" altLang="en-US" sz="2400" b="1" dirty="0">
                <a:latin typeface="HG丸ｺﾞｼｯｸM-PRO" panose="020F0600000000000000" pitchFamily="50" charset="-128"/>
                <a:ea typeface="HG丸ｺﾞｼｯｸM-PRO" panose="020F0600000000000000" pitchFamily="50" charset="-128"/>
              </a:rPr>
              <a:t>日は</a:t>
            </a:r>
            <a:r>
              <a:rPr kumimoji="1" lang="en-US" altLang="ja-JP" sz="2400" b="1" dirty="0">
                <a:latin typeface="HG丸ｺﾞｼｯｸM-PRO" panose="020F0600000000000000" pitchFamily="50" charset="-128"/>
                <a:ea typeface="HG丸ｺﾞｼｯｸM-PRO" panose="020F0600000000000000" pitchFamily="50" charset="-128"/>
              </a:rPr>
              <a:t>8</a:t>
            </a:r>
            <a:r>
              <a:rPr kumimoji="1" lang="ja-JP" altLang="en-US" sz="2400" b="1" dirty="0">
                <a:latin typeface="HG丸ｺﾞｼｯｸM-PRO" panose="020F0600000000000000" pitchFamily="50" charset="-128"/>
                <a:ea typeface="HG丸ｺﾞｼｯｸM-PRO" panose="020F0600000000000000" pitchFamily="50" charset="-128"/>
              </a:rPr>
              <a:t>時間まで</a:t>
            </a:r>
          </a:p>
        </p:txBody>
      </p:sp>
      <p:sp>
        <p:nvSpPr>
          <p:cNvPr id="15" name="object 8">
            <a:extLst>
              <a:ext uri="{FF2B5EF4-FFF2-40B4-BE49-F238E27FC236}">
                <a16:creationId xmlns:a16="http://schemas.microsoft.com/office/drawing/2014/main" id="{22B39C9C-11D3-E94D-8754-E8BC7EA27F7C}"/>
              </a:ext>
            </a:extLst>
          </p:cNvPr>
          <p:cNvSpPr txBox="1"/>
          <p:nvPr/>
        </p:nvSpPr>
        <p:spPr>
          <a:xfrm>
            <a:off x="407368" y="6011994"/>
            <a:ext cx="10513168" cy="526679"/>
          </a:xfrm>
          <a:prstGeom prst="rect">
            <a:avLst/>
          </a:prstGeom>
          <a:ln w="15748">
            <a:noFill/>
          </a:ln>
        </p:spPr>
        <p:txBody>
          <a:bodyPr vert="horz" wrap="square" lIns="0" tIns="127885" rIns="0" bIns="0" rtlCol="0">
            <a:spAutoFit/>
          </a:bodyPr>
          <a:lstStyle/>
          <a:p>
            <a:pPr marL="278243" marR="270178">
              <a:lnSpc>
                <a:spcPts val="3084"/>
              </a:lnSpc>
              <a:spcBef>
                <a:spcPts val="1007"/>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これを超えたり、下回ると労働基準法違反です</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懲役</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6</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か月以下または罰金</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30</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万円</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6A6FB058-8506-B748-A545-D20C40171CDD}"/>
              </a:ext>
            </a:extLst>
          </p:cNvPr>
          <p:cNvSpPr txBox="1"/>
          <p:nvPr/>
        </p:nvSpPr>
        <p:spPr>
          <a:xfrm>
            <a:off x="551384" y="952418"/>
            <a:ext cx="8441014" cy="4757192"/>
          </a:xfrm>
          <a:prstGeom prst="rect">
            <a:avLst/>
          </a:prstGeom>
        </p:spPr>
        <p:txBody>
          <a:bodyPr vert="horz" wrap="square" lIns="0" tIns="14978" rIns="0" bIns="0" rtlCol="0">
            <a:spAutoFit/>
          </a:bodyPr>
          <a:lstStyle/>
          <a:p>
            <a:pPr marL="35716">
              <a:spcBef>
                <a:spcPts val="1987"/>
              </a:spcBef>
            </a:pPr>
            <a:r>
              <a:rPr sz="2800" b="1" baseline="3968" dirty="0">
                <a:solidFill>
                  <a:srgbClr val="231F20"/>
                </a:solidFill>
                <a:latin typeface="HGMaruGothicMPRO" panose="020F0600000000000000" pitchFamily="34" charset="-128"/>
                <a:ea typeface="HGMaruGothicMPRO" panose="020F0600000000000000" pitchFamily="34" charset="-128"/>
                <a:cs typeface="ShinMGoPro-Medium"/>
              </a:rPr>
              <a:t>■　</a:t>
            </a:r>
            <a:r>
              <a:rPr sz="2800" b="1" dirty="0">
                <a:solidFill>
                  <a:srgbClr val="231F20"/>
                </a:solidFill>
                <a:latin typeface="HGMaruGothicMPRO" panose="020F0600000000000000" pitchFamily="34" charset="-128"/>
                <a:ea typeface="HGMaruGothicMPRO" panose="020F0600000000000000" pitchFamily="34" charset="-128"/>
                <a:cs typeface="ShinMGoPro-Medium"/>
              </a:rPr>
              <a:t>働く時間のきまり（法定労働時間）</a:t>
            </a:r>
            <a:endParaRPr sz="2800" dirty="0">
              <a:latin typeface="HGMaruGothicMPRO" panose="020F0600000000000000" pitchFamily="34" charset="-128"/>
              <a:ea typeface="HGMaruGothicMPRO" panose="020F0600000000000000" pitchFamily="34" charset="-128"/>
              <a:cs typeface="ShinMGoPro-Medium"/>
            </a:endParaRPr>
          </a:p>
          <a:p>
            <a:pPr marL="546116" indent="-186070">
              <a:lnSpc>
                <a:spcPts val="4500"/>
              </a:lnSpc>
              <a:spcBef>
                <a:spcPts val="50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1</a:t>
            </a:r>
            <a:r>
              <a:rPr sz="2812" b="1" dirty="0">
                <a:solidFill>
                  <a:srgbClr val="231F20"/>
                </a:solidFill>
                <a:latin typeface="HGMaruGothicMPRO" panose="020F0600000000000000" pitchFamily="34" charset="-128"/>
                <a:ea typeface="HGMaruGothicMPRO" panose="020F0600000000000000" pitchFamily="34" charset="-128"/>
                <a:cs typeface="ShinMGoPro-DeBold"/>
              </a:rPr>
              <a:t>日</a:t>
            </a:r>
            <a:r>
              <a:rPr sz="1905" dirty="0">
                <a:solidFill>
                  <a:srgbClr val="231F20"/>
                </a:solidFill>
                <a:latin typeface="HGMaruGothicMPRO" panose="020F0600000000000000" pitchFamily="34" charset="-128"/>
                <a:ea typeface="HGMaruGothicMPRO" panose="020F0600000000000000" pitchFamily="34" charset="-128"/>
                <a:cs typeface="A-OTF Shin Maru Go Pro"/>
              </a:rPr>
              <a:t>につき</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8</a:t>
            </a:r>
            <a:r>
              <a:rPr sz="2812" b="1" dirty="0">
                <a:solidFill>
                  <a:srgbClr val="FF0000"/>
                </a:solidFill>
                <a:latin typeface="HGMaruGothicMPRO" panose="020F0600000000000000" pitchFamily="34" charset="-128"/>
                <a:ea typeface="HGMaruGothicMPRO" panose="020F0600000000000000" pitchFamily="34" charset="-128"/>
                <a:cs typeface="ShinMGoPro-DeBold"/>
              </a:rPr>
              <a:t>時間</a:t>
            </a:r>
            <a:r>
              <a:rPr sz="1905" b="1" dirty="0">
                <a:solidFill>
                  <a:srgbClr val="FF0000"/>
                </a:solidFill>
                <a:latin typeface="HGMaruGothicMPRO" panose="020F0600000000000000" pitchFamily="34" charset="-128"/>
                <a:ea typeface="HGMaruGothicMPRO" panose="020F0600000000000000" pitchFamily="34" charset="-128"/>
                <a:cs typeface="ShinMGoPro-Medium"/>
              </a:rPr>
              <a:t>以内</a:t>
            </a:r>
            <a:endParaRPr sz="1905" dirty="0">
              <a:solidFill>
                <a:srgbClr val="FF0000"/>
              </a:solidFill>
              <a:latin typeface="HGMaruGothicMPRO" panose="020F0600000000000000" pitchFamily="34" charset="-128"/>
              <a:ea typeface="HGMaruGothicMPRO" panose="020F0600000000000000" pitchFamily="34" charset="-128"/>
              <a:cs typeface="ShinMGoPro-Medium"/>
            </a:endParaRPr>
          </a:p>
          <a:p>
            <a:pPr marL="546116" indent="-186070">
              <a:spcBef>
                <a:spcPts val="11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1</a:t>
            </a:r>
            <a:r>
              <a:rPr sz="2812" b="1" dirty="0">
                <a:solidFill>
                  <a:srgbClr val="231F20"/>
                </a:solidFill>
                <a:latin typeface="HGMaruGothicMPRO" panose="020F0600000000000000" pitchFamily="34" charset="-128"/>
                <a:ea typeface="HGMaruGothicMPRO" panose="020F0600000000000000" pitchFamily="34" charset="-128"/>
                <a:cs typeface="ShinMGoPro-DeBold"/>
              </a:rPr>
              <a:t>週間</a:t>
            </a:r>
            <a:r>
              <a:rPr sz="1905" dirty="0">
                <a:solidFill>
                  <a:srgbClr val="231F20"/>
                </a:solidFill>
                <a:latin typeface="HGMaruGothicMPRO" panose="020F0600000000000000" pitchFamily="34" charset="-128"/>
                <a:ea typeface="HGMaruGothicMPRO" panose="020F0600000000000000" pitchFamily="34" charset="-128"/>
                <a:cs typeface="A-OTF Shin Maru Go Pro"/>
              </a:rPr>
              <a:t>につき</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40</a:t>
            </a:r>
            <a:r>
              <a:rPr sz="2812" b="1" dirty="0">
                <a:solidFill>
                  <a:srgbClr val="FF0000"/>
                </a:solidFill>
                <a:latin typeface="HGMaruGothicMPRO" panose="020F0600000000000000" pitchFamily="34" charset="-128"/>
                <a:ea typeface="HGMaruGothicMPRO" panose="020F0600000000000000" pitchFamily="34" charset="-128"/>
                <a:cs typeface="ShinMGoPro-DeBold"/>
              </a:rPr>
              <a:t>時間</a:t>
            </a:r>
            <a:r>
              <a:rPr sz="1905" b="1" dirty="0">
                <a:solidFill>
                  <a:srgbClr val="FF0000"/>
                </a:solidFill>
                <a:latin typeface="HGMaruGothicMPRO" panose="020F0600000000000000" pitchFamily="34" charset="-128"/>
                <a:ea typeface="HGMaruGothicMPRO" panose="020F0600000000000000" pitchFamily="34" charset="-128"/>
                <a:cs typeface="ShinMGoPro-Medium"/>
              </a:rPr>
              <a:t>以内</a:t>
            </a:r>
            <a:endParaRPr sz="1905" dirty="0">
              <a:solidFill>
                <a:srgbClr val="FF0000"/>
              </a:solidFill>
              <a:latin typeface="HGMaruGothicMPRO" panose="020F0600000000000000" pitchFamily="34" charset="-128"/>
              <a:ea typeface="HGMaruGothicMPRO" panose="020F0600000000000000" pitchFamily="34" charset="-128"/>
              <a:cs typeface="ShinMGoPro-Medium"/>
            </a:endParaRPr>
          </a:p>
          <a:p>
            <a:pPr marL="35716">
              <a:spcBef>
                <a:spcPts val="2263"/>
              </a:spcBef>
            </a:pPr>
            <a:endParaRPr sz="2800" dirty="0">
              <a:latin typeface="HGMaruGothicMPRO" panose="020F0600000000000000" pitchFamily="34" charset="-128"/>
              <a:ea typeface="HGMaruGothicMPRO" panose="020F0600000000000000" pitchFamily="34" charset="-128"/>
              <a:cs typeface="ShinMGoPro-Medium"/>
            </a:endParaRPr>
          </a:p>
          <a:p>
            <a:pPr marL="546116" indent="-186070">
              <a:lnSpc>
                <a:spcPts val="2500"/>
              </a:lnSpc>
              <a:spcBef>
                <a:spcPts val="50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905" dirty="0">
                <a:solidFill>
                  <a:srgbClr val="231F20"/>
                </a:solidFill>
                <a:latin typeface="HGMaruGothicMPRO" panose="020F0600000000000000" pitchFamily="34" charset="-128"/>
                <a:ea typeface="HGMaruGothicMPRO" panose="020F0600000000000000" pitchFamily="34" charset="-128"/>
                <a:cs typeface="A-OTF Shin Maru Go Pro"/>
              </a:rPr>
              <a:t>1</a:t>
            </a:r>
            <a:r>
              <a:rPr sz="1905" dirty="0">
                <a:solidFill>
                  <a:srgbClr val="231F20"/>
                </a:solidFill>
                <a:latin typeface="HGMaruGothicMPRO" panose="020F0600000000000000" pitchFamily="34" charset="-128"/>
                <a:ea typeface="HGMaruGothicMPRO" panose="020F0600000000000000" pitchFamily="34" charset="-128"/>
                <a:cs typeface="A-OTF Shin Maru Go Pro"/>
              </a:rPr>
              <a:t>日の労働時間が</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6</a:t>
            </a:r>
            <a:r>
              <a:rPr sz="2812" b="1" dirty="0">
                <a:solidFill>
                  <a:srgbClr val="231F20"/>
                </a:solidFill>
                <a:latin typeface="HGMaruGothicMPRO" panose="020F0600000000000000" pitchFamily="34" charset="-128"/>
                <a:ea typeface="HGMaruGothicMPRO" panose="020F0600000000000000" pitchFamily="34" charset="-128"/>
                <a:cs typeface="ShinMGoPro-DeBold"/>
              </a:rPr>
              <a:t>時間</a:t>
            </a:r>
            <a:r>
              <a:rPr sz="1905"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45</a:t>
            </a:r>
            <a:r>
              <a:rPr sz="2812" b="1" dirty="0">
                <a:solidFill>
                  <a:srgbClr val="FF0000"/>
                </a:solidFill>
                <a:latin typeface="HGMaruGothicMPRO" panose="020F0600000000000000" pitchFamily="34" charset="-128"/>
                <a:ea typeface="HGMaruGothicMPRO" panose="020F0600000000000000" pitchFamily="34" charset="-128"/>
                <a:cs typeface="ShinMGoPro-DeBold"/>
              </a:rPr>
              <a:t>分</a:t>
            </a:r>
            <a:r>
              <a:rPr sz="2858" b="1" baseline="-2645" dirty="0">
                <a:solidFill>
                  <a:srgbClr val="FF0000"/>
                </a:solidFill>
                <a:latin typeface="HGMaruGothicMPRO" panose="020F0600000000000000" pitchFamily="34" charset="-128"/>
                <a:ea typeface="HGMaruGothicMPRO" panose="020F0600000000000000" pitchFamily="34" charset="-128"/>
                <a:cs typeface="ShinMGoPro-DeBold"/>
              </a:rPr>
              <a:t>以上</a:t>
            </a:r>
            <a:endParaRPr sz="2858" baseline="-2645" dirty="0">
              <a:solidFill>
                <a:srgbClr val="FF0000"/>
              </a:solidFill>
              <a:latin typeface="HGMaruGothicMPRO" panose="020F0600000000000000" pitchFamily="34" charset="-128"/>
              <a:ea typeface="HGMaruGothicMPRO" panose="020F0600000000000000" pitchFamily="34" charset="-128"/>
              <a:cs typeface="ShinMGoPro-DeBold"/>
            </a:endParaRPr>
          </a:p>
          <a:p>
            <a:pPr marL="546116" indent="-186070">
              <a:spcBef>
                <a:spcPts val="11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905" dirty="0">
                <a:solidFill>
                  <a:srgbClr val="231F20"/>
                </a:solidFill>
                <a:latin typeface="HGMaruGothicMPRO" panose="020F0600000000000000" pitchFamily="34" charset="-128"/>
                <a:ea typeface="HGMaruGothicMPRO" panose="020F0600000000000000" pitchFamily="34" charset="-128"/>
                <a:cs typeface="A-OTF Shin Maru Go Pro"/>
              </a:rPr>
              <a:t>1</a:t>
            </a:r>
            <a:r>
              <a:rPr sz="1905" dirty="0">
                <a:solidFill>
                  <a:srgbClr val="231F20"/>
                </a:solidFill>
                <a:latin typeface="HGMaruGothicMPRO" panose="020F0600000000000000" pitchFamily="34" charset="-128"/>
                <a:ea typeface="HGMaruGothicMPRO" panose="020F0600000000000000" pitchFamily="34" charset="-128"/>
                <a:cs typeface="A-OTF Shin Maru Go Pro"/>
              </a:rPr>
              <a:t>日の労働時間が</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8</a:t>
            </a:r>
            <a:r>
              <a:rPr sz="2812" b="1" dirty="0">
                <a:solidFill>
                  <a:srgbClr val="231F20"/>
                </a:solidFill>
                <a:latin typeface="HGMaruGothicMPRO" panose="020F0600000000000000" pitchFamily="34" charset="-128"/>
                <a:ea typeface="HGMaruGothicMPRO" panose="020F0600000000000000" pitchFamily="34" charset="-128"/>
                <a:cs typeface="ShinMGoPro-DeBold"/>
              </a:rPr>
              <a:t>時間</a:t>
            </a:r>
            <a:r>
              <a:rPr sz="1905"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60</a:t>
            </a:r>
            <a:r>
              <a:rPr sz="2812" b="1" dirty="0">
                <a:solidFill>
                  <a:srgbClr val="FF0000"/>
                </a:solidFill>
                <a:latin typeface="HGMaruGothicMPRO" panose="020F0600000000000000" pitchFamily="34" charset="-128"/>
                <a:ea typeface="HGMaruGothicMPRO" panose="020F0600000000000000" pitchFamily="34" charset="-128"/>
                <a:cs typeface="ShinMGoPro-DeBold"/>
              </a:rPr>
              <a:t>分</a:t>
            </a:r>
            <a:r>
              <a:rPr sz="2858" b="1" baseline="-2645" dirty="0">
                <a:solidFill>
                  <a:srgbClr val="FF0000"/>
                </a:solidFill>
                <a:latin typeface="HGMaruGothicMPRO" panose="020F0600000000000000" pitchFamily="34" charset="-128"/>
                <a:ea typeface="HGMaruGothicMPRO" panose="020F0600000000000000" pitchFamily="34" charset="-128"/>
                <a:cs typeface="ShinMGoPro-DeBold"/>
              </a:rPr>
              <a:t>以上</a:t>
            </a:r>
            <a:endParaRPr sz="2858" baseline="-2645" dirty="0">
              <a:solidFill>
                <a:srgbClr val="FF0000"/>
              </a:solidFill>
              <a:latin typeface="HGMaruGothicMPRO" panose="020F0600000000000000" pitchFamily="34" charset="-128"/>
              <a:ea typeface="HGMaruGothicMPRO" panose="020F0600000000000000" pitchFamily="34" charset="-128"/>
              <a:cs typeface="ShinMGoPro-DeBold"/>
            </a:endParaRPr>
          </a:p>
          <a:p>
            <a:pPr marL="35716">
              <a:spcBef>
                <a:spcPts val="2263"/>
              </a:spcBef>
            </a:pPr>
            <a:endParaRPr sz="2800" dirty="0">
              <a:latin typeface="HGMaruGothicMPRO" panose="020F0600000000000000" pitchFamily="34" charset="-128"/>
              <a:ea typeface="HGMaruGothicMPRO" panose="020F0600000000000000" pitchFamily="34" charset="-128"/>
              <a:cs typeface="ShinMGoPro-Medium"/>
            </a:endParaRPr>
          </a:p>
          <a:p>
            <a:pPr marL="546116" indent="-186070">
              <a:spcBef>
                <a:spcPts val="50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1</a:t>
            </a:r>
            <a:r>
              <a:rPr sz="2812" b="1" dirty="0">
                <a:solidFill>
                  <a:srgbClr val="231F20"/>
                </a:solidFill>
                <a:latin typeface="HGMaruGothicMPRO" panose="020F0600000000000000" pitchFamily="34" charset="-128"/>
                <a:ea typeface="HGMaruGothicMPRO" panose="020F0600000000000000" pitchFamily="34" charset="-128"/>
                <a:cs typeface="ShinMGoPro-DeBold"/>
              </a:rPr>
              <a:t>週間</a:t>
            </a:r>
            <a:r>
              <a:rPr sz="1905" dirty="0">
                <a:solidFill>
                  <a:srgbClr val="231F20"/>
                </a:solidFill>
                <a:latin typeface="HGMaruGothicMPRO" panose="020F0600000000000000" pitchFamily="34" charset="-128"/>
                <a:ea typeface="HGMaruGothicMPRO" panose="020F0600000000000000" pitchFamily="34" charset="-128"/>
                <a:cs typeface="A-OTF Shin Maru Go Pro"/>
              </a:rPr>
              <a:t>に</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1</a:t>
            </a:r>
            <a:r>
              <a:rPr sz="2812" b="1" dirty="0">
                <a:solidFill>
                  <a:srgbClr val="FF0000"/>
                </a:solidFill>
                <a:latin typeface="HGMaruGothicMPRO" panose="020F0600000000000000" pitchFamily="34" charset="-128"/>
                <a:ea typeface="HGMaruGothicMPRO" panose="020F0600000000000000" pitchFamily="34" charset="-128"/>
                <a:cs typeface="ShinMGoPro-DeBold"/>
              </a:rPr>
              <a:t>日</a:t>
            </a:r>
            <a:r>
              <a:rPr sz="1905" b="1" dirty="0">
                <a:solidFill>
                  <a:srgbClr val="FF0000"/>
                </a:solidFill>
                <a:latin typeface="HGMaruGothicMPRO" panose="020F0600000000000000" pitchFamily="34" charset="-128"/>
                <a:ea typeface="HGMaruGothicMPRO" panose="020F0600000000000000" pitchFamily="34" charset="-128"/>
                <a:cs typeface="ShinMGoPro-Medium"/>
              </a:rPr>
              <a:t>以上</a:t>
            </a:r>
            <a:endParaRPr sz="1905" dirty="0">
              <a:solidFill>
                <a:srgbClr val="FF0000"/>
              </a:solidFill>
              <a:latin typeface="HGMaruGothicMPRO" panose="020F0600000000000000" pitchFamily="34" charset="-128"/>
              <a:ea typeface="HGMaruGothicMPRO" panose="020F0600000000000000" pitchFamily="34" charset="-128"/>
              <a:cs typeface="ShinMGoPro-Medium"/>
            </a:endParaRPr>
          </a:p>
          <a:p>
            <a:pPr marL="546116" indent="-186070">
              <a:spcBef>
                <a:spcPts val="113"/>
              </a:spcBef>
              <a:buSzPct val="93750"/>
              <a:buChar char="○"/>
              <a:tabLst>
                <a:tab pos="546692" algn="l"/>
              </a:tabLst>
            </a:pPr>
            <a:r>
              <a:rPr sz="2177" baseline="694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812" b="1" dirty="0">
                <a:solidFill>
                  <a:srgbClr val="231F20"/>
                </a:solidFill>
                <a:latin typeface="HGMaruGothicMPRO" panose="020F0600000000000000" pitchFamily="34" charset="-128"/>
                <a:ea typeface="HGMaruGothicMPRO" panose="020F0600000000000000" pitchFamily="34" charset="-128"/>
                <a:cs typeface="ShinMGoPro-DeBold"/>
              </a:rPr>
              <a:t>4</a:t>
            </a:r>
            <a:r>
              <a:rPr sz="2812" b="1" dirty="0">
                <a:solidFill>
                  <a:srgbClr val="231F20"/>
                </a:solidFill>
                <a:latin typeface="HGMaruGothicMPRO" panose="020F0600000000000000" pitchFamily="34" charset="-128"/>
                <a:ea typeface="HGMaruGothicMPRO" panose="020F0600000000000000" pitchFamily="34" charset="-128"/>
                <a:cs typeface="ShinMGoPro-DeBold"/>
              </a:rPr>
              <a:t>週間</a:t>
            </a:r>
            <a:r>
              <a:rPr sz="1905" dirty="0">
                <a:solidFill>
                  <a:srgbClr val="231F20"/>
                </a:solidFill>
                <a:latin typeface="HGMaruGothicMPRO" panose="020F0600000000000000" pitchFamily="34" charset="-128"/>
                <a:ea typeface="HGMaruGothicMPRO" panose="020F0600000000000000" pitchFamily="34" charset="-128"/>
                <a:cs typeface="A-OTF Shin Maru Go Pro"/>
              </a:rPr>
              <a:t>に</a:t>
            </a:r>
            <a:r>
              <a:rPr lang="en-US" altLang="ja-JP" sz="2812" b="1" dirty="0">
                <a:solidFill>
                  <a:srgbClr val="FF0000"/>
                </a:solidFill>
                <a:latin typeface="HGMaruGothicMPRO" panose="020F0600000000000000" pitchFamily="34" charset="-128"/>
                <a:ea typeface="HGMaruGothicMPRO" panose="020F0600000000000000" pitchFamily="34" charset="-128"/>
                <a:cs typeface="ShinMGoPro-DeBold"/>
              </a:rPr>
              <a:t>4</a:t>
            </a:r>
            <a:r>
              <a:rPr sz="2812" b="1" dirty="0">
                <a:solidFill>
                  <a:srgbClr val="FF0000"/>
                </a:solidFill>
                <a:latin typeface="HGMaruGothicMPRO" panose="020F0600000000000000" pitchFamily="34" charset="-128"/>
                <a:ea typeface="HGMaruGothicMPRO" panose="020F0600000000000000" pitchFamily="34" charset="-128"/>
                <a:cs typeface="ShinMGoPro-DeBold"/>
              </a:rPr>
              <a:t>日</a:t>
            </a:r>
            <a:r>
              <a:rPr sz="1905" b="1" dirty="0">
                <a:solidFill>
                  <a:srgbClr val="FF0000"/>
                </a:solidFill>
                <a:latin typeface="HGMaruGothicMPRO" panose="020F0600000000000000" pitchFamily="34" charset="-128"/>
                <a:ea typeface="HGMaruGothicMPRO" panose="020F0600000000000000" pitchFamily="34" charset="-128"/>
                <a:cs typeface="ShinMGoPro-Medium"/>
              </a:rPr>
              <a:t>以上</a:t>
            </a:r>
            <a:endParaRPr sz="1905" dirty="0">
              <a:solidFill>
                <a:srgbClr val="FF0000"/>
              </a:solidFill>
              <a:latin typeface="HGMaruGothicMPRO" panose="020F0600000000000000" pitchFamily="34" charset="-128"/>
              <a:ea typeface="HGMaruGothicMPRO" panose="020F0600000000000000" pitchFamily="34" charset="-128"/>
              <a:cs typeface="ShinMGoPro-Medium"/>
            </a:endParaRPr>
          </a:p>
        </p:txBody>
      </p:sp>
      <p:sp>
        <p:nvSpPr>
          <p:cNvPr id="19" name="角丸四角形 18"/>
          <p:cNvSpPr/>
          <p:nvPr/>
        </p:nvSpPr>
        <p:spPr>
          <a:xfrm>
            <a:off x="479375" y="998776"/>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１　働く時間のきまり</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法定労働時間</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b="1" dirty="0">
              <a:solidFill>
                <a:schemeClr val="bg1"/>
              </a:solidFill>
              <a:latin typeface="Trebuchet MS"/>
              <a:ea typeface="HGｺﾞｼｯｸM" panose="020B0609000000000000" pitchFamily="49" charset="-128"/>
            </a:endParaRPr>
          </a:p>
        </p:txBody>
      </p:sp>
      <p:sp>
        <p:nvSpPr>
          <p:cNvPr id="20" name="角丸四角形 19"/>
          <p:cNvSpPr/>
          <p:nvPr/>
        </p:nvSpPr>
        <p:spPr>
          <a:xfrm>
            <a:off x="479376" y="2551856"/>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２　休憩時間のきまり</a:t>
            </a:r>
            <a:endParaRPr lang="ja-JP" altLang="en-US" sz="2400" b="1" dirty="0">
              <a:solidFill>
                <a:schemeClr val="bg1"/>
              </a:solidFill>
              <a:latin typeface="Trebuchet MS"/>
              <a:ea typeface="HGｺﾞｼｯｸM" panose="020B0609000000000000" pitchFamily="49" charset="-128"/>
            </a:endParaRPr>
          </a:p>
        </p:txBody>
      </p:sp>
      <p:sp>
        <p:nvSpPr>
          <p:cNvPr id="21" name="角丸四角形 20"/>
          <p:cNvSpPr/>
          <p:nvPr/>
        </p:nvSpPr>
        <p:spPr>
          <a:xfrm>
            <a:off x="479375" y="4208040"/>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indent="-216000">
              <a:lnSpc>
                <a:spcPct val="120000"/>
              </a:lnSpc>
            </a:pPr>
            <a:r>
              <a:rPr lang="ja-JP" altLang="en-US" sz="2400" b="1" dirty="0">
                <a:solidFill>
                  <a:schemeClr val="bg1"/>
                </a:solidFill>
                <a:latin typeface="HG丸ｺﾞｼｯｸM-PRO" panose="020F0600000000000000" pitchFamily="50" charset="-128"/>
                <a:ea typeface="HG丸ｺﾞｼｯｸM-PRO" panose="020F0600000000000000" pitchFamily="50" charset="-128"/>
              </a:rPr>
              <a:t>３　休日のきまり</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法定休日</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b="1" dirty="0">
              <a:solidFill>
                <a:schemeClr val="bg1"/>
              </a:solidFill>
              <a:latin typeface="Trebuchet MS"/>
              <a:ea typeface="HGｺﾞｼｯｸM" panose="020B0609000000000000" pitchFamily="49" charset="-128"/>
            </a:endParaRPr>
          </a:p>
        </p:txBody>
      </p:sp>
      <p:sp>
        <p:nvSpPr>
          <p:cNvPr id="11"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75</a:t>
            </a:r>
            <a:endParaRPr lang="ja-JP" altLang="en-US" sz="1200" b="1" dirty="0"/>
          </a:p>
        </p:txBody>
      </p:sp>
    </p:spTree>
    <p:extLst>
      <p:ext uri="{BB962C8B-B14F-4D97-AF65-F5344CB8AC3E}">
        <p14:creationId xmlns:p14="http://schemas.microsoft.com/office/powerpoint/2010/main" val="309902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9876E458-DD1F-8745-A661-554538E13D28}"/>
              </a:ext>
            </a:extLst>
          </p:cNvPr>
          <p:cNvSpPr/>
          <p:nvPr/>
        </p:nvSpPr>
        <p:spPr>
          <a:xfrm>
            <a:off x="9527849" y="1756490"/>
            <a:ext cx="1290915" cy="2150946"/>
          </a:xfrm>
          <a:prstGeom prst="rect">
            <a:avLst/>
          </a:prstGeom>
          <a:blipFill>
            <a:blip r:embed="rId2" cstate="print"/>
            <a:stretch>
              <a:fillRect/>
            </a:stretch>
          </a:bli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653A64A-A6A1-6E40-8C54-4B3CA34BEE5C}"/>
              </a:ext>
            </a:extLst>
          </p:cNvPr>
          <p:cNvSpPr/>
          <p:nvPr/>
        </p:nvSpPr>
        <p:spPr>
          <a:xfrm>
            <a:off x="551384" y="908720"/>
            <a:ext cx="9001000" cy="2477603"/>
          </a:xfrm>
          <a:custGeom>
            <a:avLst/>
            <a:gdLst/>
            <a:ahLst/>
            <a:cxnLst/>
            <a:rect l="l" t="t" r="r" b="b"/>
            <a:pathLst>
              <a:path w="8237855" h="3260725">
                <a:moveTo>
                  <a:pt x="0" y="3260255"/>
                </a:moveTo>
                <a:lnTo>
                  <a:pt x="8237258" y="3260255"/>
                </a:lnTo>
                <a:lnTo>
                  <a:pt x="8237258" y="0"/>
                </a:lnTo>
                <a:lnTo>
                  <a:pt x="0" y="0"/>
                </a:lnTo>
                <a:lnTo>
                  <a:pt x="0" y="3260255"/>
                </a:lnTo>
                <a:close/>
              </a:path>
            </a:pathLst>
          </a:custGeom>
          <a:solidFill>
            <a:srgbClr val="FFFDE8"/>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31F09BD8-CF4B-914D-B71D-4096E2EA7D58}"/>
              </a:ext>
            </a:extLst>
          </p:cNvPr>
          <p:cNvSpPr/>
          <p:nvPr/>
        </p:nvSpPr>
        <p:spPr>
          <a:xfrm>
            <a:off x="551384" y="908720"/>
            <a:ext cx="9001000" cy="2477603"/>
          </a:xfrm>
          <a:custGeom>
            <a:avLst/>
            <a:gdLst/>
            <a:ahLst/>
            <a:cxnLst/>
            <a:rect l="l" t="t" r="r" b="b"/>
            <a:pathLst>
              <a:path w="8237855" h="3260725">
                <a:moveTo>
                  <a:pt x="0" y="3260255"/>
                </a:moveTo>
                <a:lnTo>
                  <a:pt x="8237258" y="3260255"/>
                </a:lnTo>
                <a:lnTo>
                  <a:pt x="8237258" y="0"/>
                </a:lnTo>
                <a:lnTo>
                  <a:pt x="0" y="0"/>
                </a:lnTo>
                <a:lnTo>
                  <a:pt x="0" y="3260255"/>
                </a:lnTo>
                <a:close/>
              </a:path>
            </a:pathLst>
          </a:custGeom>
          <a:ln w="15748">
            <a:solidFill>
              <a:srgbClr val="6D6E71"/>
            </a:solidFill>
          </a:ln>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99E1044-F1D5-0749-AF87-684F416A1B24}"/>
              </a:ext>
            </a:extLst>
          </p:cNvPr>
          <p:cNvSpPr txBox="1"/>
          <p:nvPr/>
        </p:nvSpPr>
        <p:spPr>
          <a:xfrm>
            <a:off x="712810" y="1128482"/>
            <a:ext cx="8685498" cy="2103764"/>
          </a:xfrm>
          <a:prstGeom prst="rect">
            <a:avLst/>
          </a:prstGeom>
        </p:spPr>
        <p:txBody>
          <a:bodyPr vert="horz" wrap="square" lIns="0" tIns="10945" rIns="0" bIns="0" rtlCol="0">
            <a:spAutoFit/>
          </a:bodyPr>
          <a:lstStyle/>
          <a:p>
            <a:pPr marL="161300" marR="4609">
              <a:lnSpc>
                <a:spcPts val="3175"/>
              </a:lnSpc>
              <a:spcBef>
                <a:spcPts val="86"/>
              </a:spcBef>
            </a:pPr>
            <a:r>
              <a:rPr sz="2359" dirty="0">
                <a:solidFill>
                  <a:srgbClr val="231F20"/>
                </a:solidFill>
                <a:latin typeface="HGMaruGothicMPRO" panose="020F0600000000000000" pitchFamily="34" charset="-128"/>
                <a:ea typeface="HGMaruGothicMPRO" panose="020F0600000000000000" pitchFamily="34" charset="-128"/>
                <a:cs typeface="A-OTF Shin Maru Go Pro"/>
              </a:rPr>
              <a:t>　使用者は、労働者の過半数で組織する労働組合もしくは労働者の過半数を代表する者との書面による協定をし、これを行政官庁に届け出た場合においては、その</a:t>
            </a:r>
            <a:r>
              <a:rPr sz="2359" b="1" dirty="0">
                <a:solidFill>
                  <a:srgbClr val="FF0000"/>
                </a:solidFill>
                <a:latin typeface="HGMaruGothicMPRO" panose="020F0600000000000000" pitchFamily="34" charset="-128"/>
                <a:ea typeface="HGMaruGothicMPRO" panose="020F0600000000000000" pitchFamily="34" charset="-128"/>
                <a:cs typeface="ShinMGoPro-Medium"/>
              </a:rPr>
              <a:t>協定で定めるところによって労働時間を延長</a:t>
            </a:r>
            <a:r>
              <a:rPr sz="2359" dirty="0">
                <a:solidFill>
                  <a:srgbClr val="231F20"/>
                </a:solidFill>
                <a:latin typeface="HGMaruGothicMPRO" panose="020F0600000000000000" pitchFamily="34" charset="-128"/>
                <a:ea typeface="HGMaruGothicMPRO" panose="020F0600000000000000" pitchFamily="34" charset="-128"/>
                <a:cs typeface="A-OTF Shin Maru Go Pro"/>
              </a:rPr>
              <a:t>し、又は</a:t>
            </a:r>
            <a:r>
              <a:rPr sz="2359" b="1" dirty="0">
                <a:solidFill>
                  <a:srgbClr val="FF0000"/>
                </a:solidFill>
                <a:latin typeface="HGMaruGothicMPRO" panose="020F0600000000000000" pitchFamily="34" charset="-128"/>
                <a:ea typeface="HGMaruGothicMPRO" panose="020F0600000000000000" pitchFamily="34" charset="-128"/>
                <a:cs typeface="ShinMGoPro-Medium"/>
              </a:rPr>
              <a:t>休日に労働</a:t>
            </a:r>
            <a:r>
              <a:rPr sz="2359" dirty="0">
                <a:solidFill>
                  <a:srgbClr val="231F20"/>
                </a:solidFill>
                <a:latin typeface="HGMaruGothicMPRO" panose="020F0600000000000000" pitchFamily="34" charset="-128"/>
                <a:ea typeface="HGMaruGothicMPRO" panose="020F0600000000000000" pitchFamily="34" charset="-128"/>
                <a:cs typeface="A-OTF Shin Maru Go Pro"/>
              </a:rPr>
              <a:t>させることができる。</a:t>
            </a:r>
            <a:endParaRPr sz="2359" dirty="0">
              <a:latin typeface="HGMaruGothicMPRO" panose="020F0600000000000000" pitchFamily="34" charset="-128"/>
              <a:ea typeface="HGMaruGothicMPRO" panose="020F0600000000000000" pitchFamily="34" charset="-128"/>
              <a:cs typeface="A-OTF Shin Maru Go Pro"/>
            </a:endParaRPr>
          </a:p>
          <a:p>
            <a:pPr marL="11521">
              <a:lnSpc>
                <a:spcPts val="3175"/>
              </a:lnSpc>
              <a:spcBef>
                <a:spcPts val="322"/>
              </a:spcBef>
            </a:pPr>
            <a:r>
              <a:rPr sz="2359" dirty="0">
                <a:solidFill>
                  <a:srgbClr val="231F20"/>
                </a:solidFill>
                <a:latin typeface="HGMaruGothicMPRO" panose="020F0600000000000000" pitchFamily="34" charset="-128"/>
                <a:ea typeface="HGMaruGothicMPRO" panose="020F0600000000000000" pitchFamily="34" charset="-128"/>
                <a:cs typeface="A-OTF Shin Maru Go Pro"/>
              </a:rPr>
              <a:t>（労働基準法第36条（抜粋</a:t>
            </a:r>
            <a:r>
              <a:rPr sz="2359" spc="-816" dirty="0">
                <a:solidFill>
                  <a:srgbClr val="231F20"/>
                </a:solidFill>
                <a:latin typeface="HGMaruGothicMPRO" panose="020F0600000000000000" pitchFamily="34" charset="-128"/>
                <a:ea typeface="HGMaruGothicMPRO" panose="020F0600000000000000" pitchFamily="34" charset="-128"/>
                <a:cs typeface="A-OTF Shin Maru Go Pro"/>
              </a:rPr>
              <a:t>））</a:t>
            </a:r>
            <a:endParaRPr sz="2517" spc="-816" dirty="0">
              <a:latin typeface="HGMaruGothicMPRO" panose="020F0600000000000000" pitchFamily="34" charset="-128"/>
              <a:ea typeface="HGMaruGothicMPRO" panose="020F0600000000000000" pitchFamily="34" charset="-128"/>
              <a:cs typeface="A-OTF Shin Maru Go Pro"/>
            </a:endParaRPr>
          </a:p>
        </p:txBody>
      </p:sp>
      <p:grpSp>
        <p:nvGrpSpPr>
          <p:cNvPr id="12" name="グループ化 11">
            <a:extLst>
              <a:ext uri="{FF2B5EF4-FFF2-40B4-BE49-F238E27FC236}">
                <a16:creationId xmlns:a16="http://schemas.microsoft.com/office/drawing/2014/main" id="{4A889E74-726D-F945-9682-37A4E82B862E}"/>
              </a:ext>
            </a:extLst>
          </p:cNvPr>
          <p:cNvGrpSpPr/>
          <p:nvPr/>
        </p:nvGrpSpPr>
        <p:grpSpPr>
          <a:xfrm>
            <a:off x="1631504" y="3384041"/>
            <a:ext cx="6001398" cy="1354385"/>
            <a:chOff x="1458897" y="5254194"/>
            <a:chExt cx="6615430" cy="1492959"/>
          </a:xfrm>
          <a:solidFill>
            <a:srgbClr val="E60012">
              <a:alpha val="50000"/>
            </a:srgbClr>
          </a:solidFill>
        </p:grpSpPr>
        <p:sp>
          <p:nvSpPr>
            <p:cNvPr id="8" name="object 8">
              <a:extLst>
                <a:ext uri="{FF2B5EF4-FFF2-40B4-BE49-F238E27FC236}">
                  <a16:creationId xmlns:a16="http://schemas.microsoft.com/office/drawing/2014/main" id="{2605136F-7E5F-6F4D-B9F6-E7AD486A8B2E}"/>
                </a:ext>
              </a:extLst>
            </p:cNvPr>
            <p:cNvSpPr/>
            <p:nvPr/>
          </p:nvSpPr>
          <p:spPr>
            <a:xfrm>
              <a:off x="1458897" y="5865138"/>
              <a:ext cx="6615430" cy="882015"/>
            </a:xfrm>
            <a:custGeom>
              <a:avLst/>
              <a:gdLst/>
              <a:ahLst/>
              <a:cxnLst/>
              <a:rect l="l" t="t" r="r" b="b"/>
              <a:pathLst>
                <a:path w="6615430" h="882015">
                  <a:moveTo>
                    <a:pt x="6363004" y="0"/>
                  </a:moveTo>
                  <a:lnTo>
                    <a:pt x="252006" y="0"/>
                  </a:lnTo>
                  <a:lnTo>
                    <a:pt x="106315" y="3937"/>
                  </a:lnTo>
                  <a:lnTo>
                    <a:pt x="31500" y="31500"/>
                  </a:lnTo>
                  <a:lnTo>
                    <a:pt x="3937" y="106315"/>
                  </a:lnTo>
                  <a:lnTo>
                    <a:pt x="0" y="252006"/>
                  </a:lnTo>
                  <a:lnTo>
                    <a:pt x="0" y="629996"/>
                  </a:lnTo>
                  <a:lnTo>
                    <a:pt x="3937" y="775687"/>
                  </a:lnTo>
                  <a:lnTo>
                    <a:pt x="31500" y="850501"/>
                  </a:lnTo>
                  <a:lnTo>
                    <a:pt x="106315" y="878064"/>
                  </a:lnTo>
                  <a:lnTo>
                    <a:pt x="252006" y="882002"/>
                  </a:lnTo>
                  <a:lnTo>
                    <a:pt x="6363004" y="882002"/>
                  </a:lnTo>
                  <a:lnTo>
                    <a:pt x="6508695" y="878064"/>
                  </a:lnTo>
                  <a:lnTo>
                    <a:pt x="6583510" y="850501"/>
                  </a:lnTo>
                  <a:lnTo>
                    <a:pt x="6611073" y="775687"/>
                  </a:lnTo>
                  <a:lnTo>
                    <a:pt x="6615010" y="629996"/>
                  </a:lnTo>
                  <a:lnTo>
                    <a:pt x="6615010" y="252006"/>
                  </a:lnTo>
                  <a:lnTo>
                    <a:pt x="6611073" y="106315"/>
                  </a:lnTo>
                  <a:lnTo>
                    <a:pt x="6583510" y="31500"/>
                  </a:lnTo>
                  <a:lnTo>
                    <a:pt x="6508695" y="3937"/>
                  </a:lnTo>
                  <a:lnTo>
                    <a:pt x="6363004" y="0"/>
                  </a:lnTo>
                  <a:close/>
                </a:path>
              </a:pathLst>
            </a:custGeom>
            <a:grp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8262E56A-3C7B-2D4D-AC86-3DBF51BEC80D}"/>
                </a:ext>
              </a:extLst>
            </p:cNvPr>
            <p:cNvSpPr/>
            <p:nvPr/>
          </p:nvSpPr>
          <p:spPr>
            <a:xfrm>
              <a:off x="3430807" y="5254194"/>
              <a:ext cx="428625" cy="610945"/>
            </a:xfrm>
            <a:custGeom>
              <a:avLst/>
              <a:gdLst/>
              <a:ahLst/>
              <a:cxnLst/>
              <a:rect l="l" t="t" r="r" b="b"/>
              <a:pathLst>
                <a:path w="428625" h="707389">
                  <a:moveTo>
                    <a:pt x="0" y="0"/>
                  </a:moveTo>
                  <a:lnTo>
                    <a:pt x="62992" y="707237"/>
                  </a:lnTo>
                  <a:lnTo>
                    <a:pt x="428396" y="705599"/>
                  </a:lnTo>
                  <a:lnTo>
                    <a:pt x="0" y="0"/>
                  </a:lnTo>
                  <a:close/>
                </a:path>
              </a:pathLst>
            </a:custGeom>
            <a:solidFill>
              <a:srgbClr val="E60012">
                <a:alpha val="50000"/>
              </a:srgbClr>
            </a:solidFill>
          </p:spPr>
          <p:txBody>
            <a:bodyPr wrap="square" lIns="0" tIns="0" rIns="0" bIns="0" rtlCol="0"/>
            <a:lstStyle/>
            <a:p>
              <a:endParaRPr sz="1633">
                <a:latin typeface="HGMaruGothicMPRO" panose="020F0600000000000000" pitchFamily="34" charset="-128"/>
                <a:ea typeface="HGMaruGothicMPRO" panose="020F0600000000000000" pitchFamily="34" charset="-128"/>
              </a:endParaRPr>
            </a:p>
          </p:txBody>
        </p:sp>
      </p:grpSp>
      <p:sp>
        <p:nvSpPr>
          <p:cNvPr id="11" name="object 9">
            <a:extLst>
              <a:ext uri="{FF2B5EF4-FFF2-40B4-BE49-F238E27FC236}">
                <a16:creationId xmlns:a16="http://schemas.microsoft.com/office/drawing/2014/main" id="{18A2DFFE-C5D0-A94B-A648-E18AD78BF34F}"/>
              </a:ext>
            </a:extLst>
          </p:cNvPr>
          <p:cNvSpPr txBox="1"/>
          <p:nvPr/>
        </p:nvSpPr>
        <p:spPr>
          <a:xfrm>
            <a:off x="839416" y="4135535"/>
            <a:ext cx="7088424" cy="401928"/>
          </a:xfrm>
          <a:prstGeom prst="rect">
            <a:avLst/>
          </a:prstGeom>
        </p:spPr>
        <p:txBody>
          <a:bodyPr vert="horz" wrap="square" lIns="0" tIns="10945" rIns="0" bIns="0" rtlCol="0">
            <a:spAutoFit/>
          </a:bodyPr>
          <a:lstStyle/>
          <a:p>
            <a:pPr marL="918835">
              <a:spcBef>
                <a:spcPts val="2667"/>
              </a:spcBef>
            </a:pPr>
            <a:r>
              <a:rPr sz="1814" dirty="0">
                <a:solidFill>
                  <a:srgbClr val="231F20"/>
                </a:solidFill>
                <a:latin typeface="HGMaruGothicMPRO" panose="020F0600000000000000" pitchFamily="34" charset="-128"/>
                <a:ea typeface="HGMaruGothicMPRO" panose="020F0600000000000000" pitchFamily="34" charset="-128"/>
                <a:cs typeface="A-OTF Shin Maru Go Pro"/>
              </a:rPr>
              <a:t>一般に</a:t>
            </a:r>
            <a:r>
              <a:rPr sz="2540" dirty="0">
                <a:solidFill>
                  <a:srgbClr val="231F20"/>
                </a:solidFill>
                <a:latin typeface="HGMaruGothicMPRO" panose="020F0600000000000000" pitchFamily="34" charset="-128"/>
                <a:ea typeface="HGMaruGothicMPRO" panose="020F0600000000000000" pitchFamily="34" charset="-128"/>
                <a:cs typeface="A-OTF Shin Maru Go Pro"/>
              </a:rPr>
              <a:t>36協定『サブロク協定』</a:t>
            </a:r>
            <a:r>
              <a:rPr sz="1814" dirty="0">
                <a:solidFill>
                  <a:srgbClr val="231F20"/>
                </a:solidFill>
                <a:latin typeface="HGMaruGothicMPRO" panose="020F0600000000000000" pitchFamily="34" charset="-128"/>
                <a:ea typeface="HGMaruGothicMPRO" panose="020F0600000000000000" pitchFamily="34" charset="-128"/>
                <a:cs typeface="A-OTF Shin Maru Go Pro"/>
              </a:rPr>
              <a:t>と称されます</a:t>
            </a:r>
            <a:endParaRPr sz="1814" dirty="0">
              <a:latin typeface="HGMaruGothicMPRO" panose="020F0600000000000000" pitchFamily="34" charset="-128"/>
              <a:ea typeface="HGMaruGothicMPRO" panose="020F0600000000000000" pitchFamily="34" charset="-128"/>
              <a:cs typeface="A-OTF Shin Maru Go Pro"/>
            </a:endParaRP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残業には、</a:t>
            </a:r>
            <a:r>
              <a:rPr kumimoji="1" lang="en-US" altLang="ja-JP" sz="2400" b="1" dirty="0">
                <a:latin typeface="HG丸ｺﾞｼｯｸM-PRO" panose="020F0600000000000000" pitchFamily="50" charset="-128"/>
                <a:ea typeface="HG丸ｺﾞｼｯｸM-PRO" panose="020F0600000000000000" pitchFamily="50" charset="-128"/>
              </a:rPr>
              <a:t>36</a:t>
            </a:r>
            <a:r>
              <a:rPr kumimoji="1" lang="ja-JP" altLang="en-US" sz="2400" b="1" dirty="0">
                <a:latin typeface="HG丸ｺﾞｼｯｸM-PRO" panose="020F0600000000000000" pitchFamily="50" charset="-128"/>
                <a:ea typeface="HG丸ｺﾞｼｯｸM-PRO" panose="020F0600000000000000" pitchFamily="50" charset="-128"/>
              </a:rPr>
              <a:t>協定</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サブロク協定</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が必要です。</a:t>
            </a:r>
          </a:p>
        </p:txBody>
      </p:sp>
      <p:sp>
        <p:nvSpPr>
          <p:cNvPr id="15" name="object 8">
            <a:extLst>
              <a:ext uri="{FF2B5EF4-FFF2-40B4-BE49-F238E27FC236}">
                <a16:creationId xmlns:a16="http://schemas.microsoft.com/office/drawing/2014/main" id="{22B39C9C-11D3-E94D-8754-E8BC7EA27F7C}"/>
              </a:ext>
            </a:extLst>
          </p:cNvPr>
          <p:cNvSpPr txBox="1"/>
          <p:nvPr/>
        </p:nvSpPr>
        <p:spPr>
          <a:xfrm>
            <a:off x="698538" y="4899222"/>
            <a:ext cx="10794924" cy="1766505"/>
          </a:xfrm>
          <a:prstGeom prst="rect">
            <a:avLst/>
          </a:prstGeom>
          <a:ln w="15748">
            <a:noFill/>
          </a:ln>
        </p:spPr>
        <p:txBody>
          <a:bodyPr vert="horz" wrap="square" lIns="0" tIns="127885" rIns="0" bIns="0" rtlCol="0">
            <a:spAutoFit/>
          </a:bodyPr>
          <a:lstStyle/>
          <a:p>
            <a:pPr marL="216000" marR="270178" indent="-216000">
              <a:lnSpc>
                <a:spcPct val="1330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a:t>
            </a: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36</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協定で定める範囲を超えて残業や休日労働をさせた場合は、労働基準法違反です。</a:t>
            </a:r>
            <a:endPar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216000" marR="270178" indent="-216000">
              <a:lnSpc>
                <a:spcPct val="1330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懲役</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6</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か月以下又は罰金</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30</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万円以下</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p>
          <a:p>
            <a:pPr marL="216000" marR="270178" indent="-216000">
              <a:lnSpc>
                <a:spcPct val="133000"/>
              </a:lnSpc>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36</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協定だけあれば残業や休日出勤する義務が発生するわけではなく、別途、労働契約や就業規則に</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時間外･休日に労働させることがある</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旨の定めが必要です。</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p:txBody>
      </p:sp>
      <p:sp>
        <p:nvSpPr>
          <p:cNvPr id="16"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76</a:t>
            </a:r>
            <a:endParaRPr lang="ja-JP" altLang="en-US" sz="1200" b="1" dirty="0"/>
          </a:p>
        </p:txBody>
      </p:sp>
    </p:spTree>
    <p:extLst>
      <p:ext uri="{BB962C8B-B14F-4D97-AF65-F5344CB8AC3E}">
        <p14:creationId xmlns:p14="http://schemas.microsoft.com/office/powerpoint/2010/main" val="330123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79376" y="5469925"/>
            <a:ext cx="2051760" cy="999041"/>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裁量労働制</a:t>
            </a:r>
          </a:p>
        </p:txBody>
      </p:sp>
      <p:sp>
        <p:nvSpPr>
          <p:cNvPr id="36" name="角丸四角形 35"/>
          <p:cNvSpPr/>
          <p:nvPr/>
        </p:nvSpPr>
        <p:spPr>
          <a:xfrm>
            <a:off x="2609524" y="5445224"/>
            <a:ext cx="9103100" cy="1008112"/>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法令で定める特定の業務に従事するなど一定の要件を満たす場合に、法令で定める手続を行うことにより、あらかじめ定める労働時間働いたとみなす制度</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ct val="120000"/>
              </a:lnSpc>
            </a:pP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専門業務型裁量労働制と企画業務型裁量労働制があります</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p:txBody>
      </p:sp>
      <p:sp>
        <p:nvSpPr>
          <p:cNvPr id="33" name="角丸四角形 32"/>
          <p:cNvSpPr/>
          <p:nvPr/>
        </p:nvSpPr>
        <p:spPr>
          <a:xfrm>
            <a:off x="479376" y="4596596"/>
            <a:ext cx="2051760" cy="787280"/>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事業場外みなし労働時間制</a:t>
            </a:r>
          </a:p>
        </p:txBody>
      </p:sp>
      <p:sp>
        <p:nvSpPr>
          <p:cNvPr id="34" name="角丸四角形 33"/>
          <p:cNvSpPr/>
          <p:nvPr/>
        </p:nvSpPr>
        <p:spPr>
          <a:xfrm>
            <a:off x="2609524" y="4571894"/>
            <a:ext cx="9103100" cy="794428"/>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事業場外で働くため使用者による労働時間の算定が困難な場合に、原則として所定労働時間働いたとみなす制度</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2609524" y="1052292"/>
            <a:ext cx="9103100" cy="612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事業場の規模が</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9</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人の以下の事業では、法定労働時間は週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44</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時間です。</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商業、映画･演劇業</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映画の製作を除く。</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err="1">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保健衛生業、接客娯楽業</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endPar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週</a:t>
            </a:r>
            <a:r>
              <a:rPr lang="en-US" altLang="ja-JP" sz="2400" b="1" dirty="0">
                <a:latin typeface="HG丸ｺﾞｼｯｸM-PRO" panose="020F0600000000000000" pitchFamily="50" charset="-128"/>
                <a:ea typeface="HG丸ｺﾞｼｯｸM-PRO" panose="020F0600000000000000" pitchFamily="50" charset="-128"/>
              </a:rPr>
              <a:t>44</a:t>
            </a:r>
            <a:r>
              <a:rPr lang="ja-JP" altLang="en-US" sz="2400" b="1" dirty="0">
                <a:latin typeface="HG丸ｺﾞｼｯｸM-PRO" panose="020F0600000000000000" pitchFamily="50" charset="-128"/>
                <a:ea typeface="HG丸ｺﾞｼｯｸM-PRO" panose="020F0600000000000000" pitchFamily="50" charset="-128"/>
              </a:rPr>
              <a:t>時間制の業種、柔軟な労働時間制度</a:t>
            </a:r>
          </a:p>
        </p:txBody>
      </p:sp>
      <p:sp>
        <p:nvSpPr>
          <p:cNvPr id="30" name="角丸四角形 29"/>
          <p:cNvSpPr/>
          <p:nvPr/>
        </p:nvSpPr>
        <p:spPr>
          <a:xfrm>
            <a:off x="479376" y="980832"/>
            <a:ext cx="2051760" cy="726896"/>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特例措置</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対象事業場</a:t>
            </a:r>
          </a:p>
        </p:txBody>
      </p:sp>
      <p:sp>
        <p:nvSpPr>
          <p:cNvPr id="31" name="角丸四角形 30"/>
          <p:cNvSpPr/>
          <p:nvPr/>
        </p:nvSpPr>
        <p:spPr>
          <a:xfrm>
            <a:off x="479376" y="1780348"/>
            <a:ext cx="2051760" cy="2720836"/>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変形労働時間制</a:t>
            </a:r>
          </a:p>
        </p:txBody>
      </p:sp>
      <p:sp>
        <p:nvSpPr>
          <p:cNvPr id="32" name="角丸四角形 31"/>
          <p:cNvSpPr/>
          <p:nvPr/>
        </p:nvSpPr>
        <p:spPr>
          <a:xfrm>
            <a:off x="2609524" y="1755645"/>
            <a:ext cx="9103100" cy="2745539"/>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一定の要件を満たす場合に、一定期間内の労働時間を平均週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40</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時間以内とすることにより、特定の週・日において法定労働時間を超えて働くことができる制度です。</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①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か月単位の変形労働時間制（特例措置対象事業場は平均週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44</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時間以内）</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②　１年単位の変形労働時間制（</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日や</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週の労働時間の上限があります</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③　フレックスタイム制</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各日の出退勤時刻を労働者自身が決められる制度です</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④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週間単位の非定型労働時間制</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事業場の規模が</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29</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人以下の小売業・旅館・料理店及び飲食店に限り、各日の労働時間をあらかじめ就業規則等で定めなくても、労使協定により、</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40</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時間の範囲で</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日</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10</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時間まで労働させることができます</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77</a:t>
            </a:r>
            <a:endParaRPr lang="ja-JP" altLang="en-US" sz="1200" b="1" dirty="0">
              <a:solidFill>
                <a:schemeClr val="tx1"/>
              </a:solidFill>
            </a:endParaRPr>
          </a:p>
        </p:txBody>
      </p:sp>
    </p:spTree>
    <p:extLst>
      <p:ext uri="{BB962C8B-B14F-4D97-AF65-F5344CB8AC3E}">
        <p14:creationId xmlns:p14="http://schemas.microsoft.com/office/powerpoint/2010/main" val="379141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15480" y="836711"/>
            <a:ext cx="9217024" cy="3568793"/>
          </a:xfrm>
          <a:prstGeom prst="roundRect">
            <a:avLst>
              <a:gd name="adj" fmla="val 3840"/>
            </a:avLst>
          </a:prstGeom>
          <a:solidFill>
            <a:srgbClr val="9C7DB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1415480" y="4474896"/>
            <a:ext cx="9361040" cy="2340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p>
            <a:pPr>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所定労働時間</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srgbClr val="FF0000"/>
                </a:solidFill>
                <a:latin typeface="HG丸ｺﾞｼｯｸM-PRO" panose="020F0600000000000000" pitchFamily="50" charset="-128"/>
                <a:ea typeface="HG丸ｺﾞｼｯｸM-PRO" panose="020F0600000000000000" pitchFamily="50" charset="-128"/>
              </a:rPr>
              <a:t>就業規則等で定められている働くべき時間</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法定労働時間</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srgbClr val="FF0000"/>
                </a:solidFill>
                <a:latin typeface="HG丸ｺﾞｼｯｸM-PRO" panose="020F0600000000000000" pitchFamily="50" charset="-128"/>
                <a:ea typeface="HG丸ｺﾞｼｯｸM-PRO" panose="020F0600000000000000" pitchFamily="50" charset="-128"/>
              </a:rPr>
              <a:t>週</a:t>
            </a:r>
            <a:r>
              <a:rPr lang="en-US" altLang="ja-JP" sz="1600" dirty="0">
                <a:solidFill>
                  <a:srgbClr val="FF0000"/>
                </a:solidFill>
                <a:latin typeface="HG丸ｺﾞｼｯｸM-PRO" panose="020F0600000000000000" pitchFamily="50" charset="-128"/>
                <a:ea typeface="HG丸ｺﾞｼｯｸM-PRO" panose="020F0600000000000000" pitchFamily="50" charset="-128"/>
              </a:rPr>
              <a:t>40</a:t>
            </a:r>
            <a:r>
              <a:rPr lang="ja-JP" altLang="en-US" sz="1600" dirty="0">
                <a:solidFill>
                  <a:srgbClr val="FF0000"/>
                </a:solidFill>
                <a:latin typeface="HG丸ｺﾞｼｯｸM-PRO" panose="020F0600000000000000" pitchFamily="50" charset="-128"/>
                <a:ea typeface="HG丸ｺﾞｼｯｸM-PRO" panose="020F0600000000000000" pitchFamily="50" charset="-128"/>
              </a:rPr>
              <a:t>時間以内、１日８時間以内</a:t>
            </a:r>
            <a:r>
              <a:rPr lang="ja-JP" altLang="en-US" sz="1600" dirty="0">
                <a:solidFill>
                  <a:prstClr val="black"/>
                </a:solidFill>
                <a:latin typeface="HG丸ｺﾞｼｯｸM-PRO" panose="020F0600000000000000" pitchFamily="50" charset="-128"/>
                <a:ea typeface="HG丸ｺﾞｼｯｸM-PRO" panose="020F0600000000000000" pitchFamily="50" charset="-128"/>
              </a:rPr>
              <a:t>。仕事の繁閑に応じて活用できる変形労働時間制がある。</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法定内残業：所定労働時間を超えているが、法定労働時間を超えてはいない時間外労働時間</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法</a:t>
            </a:r>
            <a:r>
              <a:rPr lang="ja-JP" altLang="en-US" sz="1600" dirty="0">
                <a:solidFill>
                  <a:prstClr val="black"/>
                </a:solidFill>
                <a:latin typeface="HG丸ｺﾞｼｯｸM-PRO" panose="020F0600000000000000" pitchFamily="50" charset="-128"/>
                <a:ea typeface="HG丸ｺﾞｼｯｸM-PRO" panose="020F0600000000000000" pitchFamily="50" charset="-128"/>
              </a:rPr>
              <a:t>定労働時間</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内</a:t>
            </a:r>
            <a:r>
              <a:rPr lang="ja-JP" altLang="en-US" sz="1600" dirty="0">
                <a:solidFill>
                  <a:prstClr val="black"/>
                </a:solidFill>
                <a:latin typeface="HG丸ｺﾞｼｯｸM-PRO" panose="020F0600000000000000" pitchFamily="50" charset="-128"/>
                <a:ea typeface="HG丸ｺﾞｼｯｸM-PRO" panose="020F0600000000000000" pitchFamily="50" charset="-128"/>
              </a:rPr>
              <a:t>の時間外労働時間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p>
          <a:p>
            <a:pPr>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　　早出残業：始業時間前に行う残業であり、賃金支払の実務上の呼称。</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　　法律上は時間外労働時間となり、当該時間分の割増賃金が支払われる。</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just">
              <a:lnSpc>
                <a:spcPts val="2200"/>
              </a:lnSpc>
            </a:pP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b="1" dirty="0">
                <a:solidFill>
                  <a:prstClr val="black"/>
                </a:solidFill>
                <a:latin typeface="HG丸ｺﾞｼｯｸM-PRO" panose="020F0600000000000000" pitchFamily="50" charset="-128"/>
                <a:ea typeface="HG丸ｺﾞｼｯｸM-PRO" panose="020F0600000000000000" pitchFamily="50" charset="-128"/>
              </a:rPr>
              <a:t>拘束時間</a:t>
            </a:r>
            <a:r>
              <a:rPr lang="ja-JP" altLang="en-US" sz="1600" dirty="0">
                <a:solidFill>
                  <a:prstClr val="black"/>
                </a:solidFill>
                <a:latin typeface="HG丸ｺﾞｼｯｸM-PRO" panose="020F0600000000000000" pitchFamily="50" charset="-128"/>
                <a:ea typeface="HG丸ｺﾞｼｯｸM-PRO" panose="020F0600000000000000" pitchFamily="50" charset="-128"/>
              </a:rPr>
              <a:t>：休憩時間･手待ち時間･残業時間等を含む、始業から終業までの時間。</a:t>
            </a:r>
            <a:endParaRPr lang="ja-JP"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左右矢印 57"/>
          <p:cNvSpPr/>
          <p:nvPr/>
        </p:nvSpPr>
        <p:spPr>
          <a:xfrm>
            <a:off x="2223833" y="3010637"/>
            <a:ext cx="684000" cy="535061"/>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丸ｺﾞｼｯｸM-PRO" pitchFamily="50" charset="-128"/>
                <a:ea typeface="HG丸ｺﾞｼｯｸM-PRO" pitchFamily="50" charset="-128"/>
              </a:rPr>
              <a:t>早出</a:t>
            </a:r>
          </a:p>
        </p:txBody>
      </p:sp>
      <p:sp>
        <p:nvSpPr>
          <p:cNvPr id="49" name="左右矢印 48"/>
          <p:cNvSpPr/>
          <p:nvPr/>
        </p:nvSpPr>
        <p:spPr>
          <a:xfrm>
            <a:off x="2945720" y="2492068"/>
            <a:ext cx="1921091"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所定</a:t>
            </a:r>
            <a:r>
              <a:rPr lang="ja-JP" altLang="en-US" sz="1600" dirty="0">
                <a:solidFill>
                  <a:prstClr val="black"/>
                </a:solidFill>
                <a:latin typeface="HG丸ｺﾞｼｯｸM-PRO" pitchFamily="50" charset="-128"/>
                <a:ea typeface="HG丸ｺﾞｼｯｸM-PRO" pitchFamily="50" charset="-128"/>
              </a:rPr>
              <a:t>労働時間</a:t>
            </a:r>
          </a:p>
        </p:txBody>
      </p:sp>
      <p:sp>
        <p:nvSpPr>
          <p:cNvPr id="47" name="左右矢印 46"/>
          <p:cNvSpPr/>
          <p:nvPr/>
        </p:nvSpPr>
        <p:spPr>
          <a:xfrm>
            <a:off x="5374357" y="2506228"/>
            <a:ext cx="1893840"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所定</a:t>
            </a:r>
            <a:r>
              <a:rPr lang="ja-JP" altLang="en-US" sz="1600" dirty="0">
                <a:solidFill>
                  <a:prstClr val="black"/>
                </a:solidFill>
                <a:latin typeface="HG丸ｺﾞｼｯｸM-PRO" pitchFamily="50" charset="-128"/>
                <a:ea typeface="HG丸ｺﾞｼｯｸM-PRO" pitchFamily="50" charset="-128"/>
              </a:rPr>
              <a:t>労働時間</a:t>
            </a:r>
          </a:p>
        </p:txBody>
      </p:sp>
      <p:sp>
        <p:nvSpPr>
          <p:cNvPr id="48" name="左右矢印 47"/>
          <p:cNvSpPr/>
          <p:nvPr/>
        </p:nvSpPr>
        <p:spPr>
          <a:xfrm>
            <a:off x="8392135" y="2509064"/>
            <a:ext cx="1620000" cy="466427"/>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残業</a:t>
            </a:r>
          </a:p>
        </p:txBody>
      </p:sp>
      <p:sp>
        <p:nvSpPr>
          <p:cNvPr id="56" name="左右矢印 55"/>
          <p:cNvSpPr/>
          <p:nvPr/>
        </p:nvSpPr>
        <p:spPr>
          <a:xfrm>
            <a:off x="7273866" y="2488449"/>
            <a:ext cx="555040"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b="1" dirty="0">
              <a:solidFill>
                <a:srgbClr val="FF0000"/>
              </a:solidFill>
              <a:latin typeface="HG丸ｺﾞｼｯｸM-PRO" pitchFamily="50" charset="-128"/>
              <a:ea typeface="HG丸ｺﾞｼｯｸM-PRO" pitchFamily="50" charset="-128"/>
            </a:endParaRPr>
          </a:p>
        </p:txBody>
      </p:sp>
      <p:sp>
        <p:nvSpPr>
          <p:cNvPr id="50" name="左右矢印 49"/>
          <p:cNvSpPr/>
          <p:nvPr/>
        </p:nvSpPr>
        <p:spPr>
          <a:xfrm>
            <a:off x="4870357" y="2499384"/>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51" name="左右矢印 50"/>
          <p:cNvSpPr/>
          <p:nvPr/>
        </p:nvSpPr>
        <p:spPr>
          <a:xfrm>
            <a:off x="7828906" y="2502346"/>
            <a:ext cx="553368"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52" name="左右矢印 51"/>
          <p:cNvSpPr/>
          <p:nvPr/>
        </p:nvSpPr>
        <p:spPr>
          <a:xfrm>
            <a:off x="9495682" y="2509063"/>
            <a:ext cx="504000" cy="466427"/>
          </a:xfrm>
          <a:prstGeom prst="leftRightArrow">
            <a:avLst>
              <a:gd name="adj1" fmla="val 100000"/>
              <a:gd name="adj2" fmla="val 50000"/>
            </a:avLst>
          </a:prstGeom>
          <a:solidFill>
            <a:schemeClr val="tx1">
              <a:lumMod val="85000"/>
              <a:lumOff val="1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200" b="1" dirty="0">
                <a:solidFill>
                  <a:prstClr val="white"/>
                </a:solidFill>
                <a:latin typeface="HG丸ｺﾞｼｯｸM-PRO" pitchFamily="50" charset="-128"/>
                <a:ea typeface="HG丸ｺﾞｼｯｸM-PRO" pitchFamily="50" charset="-128"/>
              </a:rPr>
              <a:t>深夜</a:t>
            </a:r>
          </a:p>
        </p:txBody>
      </p:sp>
      <p:grpSp>
        <p:nvGrpSpPr>
          <p:cNvPr id="44" name="グループ化 43"/>
          <p:cNvGrpSpPr/>
          <p:nvPr/>
        </p:nvGrpSpPr>
        <p:grpSpPr>
          <a:xfrm>
            <a:off x="1838354" y="1541960"/>
            <a:ext cx="8591993" cy="426794"/>
            <a:chOff x="323528" y="2215998"/>
            <a:chExt cx="8591993" cy="326116"/>
          </a:xfrm>
        </p:grpSpPr>
        <p:grpSp>
          <p:nvGrpSpPr>
            <p:cNvPr id="14" name="グループ化 13"/>
            <p:cNvGrpSpPr/>
            <p:nvPr/>
          </p:nvGrpSpPr>
          <p:grpSpPr>
            <a:xfrm>
              <a:off x="323528" y="2218219"/>
              <a:ext cx="914400" cy="303080"/>
              <a:chOff x="1030729" y="2218219"/>
              <a:chExt cx="914400" cy="303080"/>
            </a:xfrm>
          </p:grpSpPr>
          <p:sp>
            <p:nvSpPr>
              <p:cNvPr id="12" name="二等辺三角形 11"/>
              <p:cNvSpPr/>
              <p:nvPr/>
            </p:nvSpPr>
            <p:spPr>
              <a:xfrm rot="10800000">
                <a:off x="1331641" y="2301236"/>
                <a:ext cx="288031" cy="220063"/>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3" name="正方形/長方形 12"/>
              <p:cNvSpPr/>
              <p:nvPr/>
            </p:nvSpPr>
            <p:spPr>
              <a:xfrm>
                <a:off x="1030729" y="2218219"/>
                <a:ext cx="914400" cy="13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07</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15" name="グループ化 14"/>
            <p:cNvGrpSpPr/>
            <p:nvPr/>
          </p:nvGrpSpPr>
          <p:grpSpPr>
            <a:xfrm>
              <a:off x="1100390" y="2218219"/>
              <a:ext cx="756000" cy="320924"/>
              <a:chOff x="1174745" y="2200376"/>
              <a:chExt cx="756000" cy="320924"/>
            </a:xfrm>
          </p:grpSpPr>
          <p:sp>
            <p:nvSpPr>
              <p:cNvPr id="16" name="二等辺三角形 15"/>
              <p:cNvSpPr/>
              <p:nvPr/>
            </p:nvSpPr>
            <p:spPr>
              <a:xfrm rot="10800000">
                <a:off x="1331641" y="2301238"/>
                <a:ext cx="288031" cy="220062"/>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17" name="正方形/長方形 16"/>
              <p:cNvSpPr/>
              <p:nvPr/>
            </p:nvSpPr>
            <p:spPr>
              <a:xfrm>
                <a:off x="1174745" y="2200376"/>
                <a:ext cx="756000" cy="13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09</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18" name="グループ化 17"/>
            <p:cNvGrpSpPr/>
            <p:nvPr/>
          </p:nvGrpSpPr>
          <p:grpSpPr>
            <a:xfrm>
              <a:off x="2843808" y="2217743"/>
              <a:ext cx="756000" cy="324371"/>
              <a:chOff x="1021976" y="2196932"/>
              <a:chExt cx="756000" cy="324371"/>
            </a:xfrm>
          </p:grpSpPr>
          <p:sp>
            <p:nvSpPr>
              <p:cNvPr id="19" name="二等辺三角形 18"/>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20" name="正方形/長方形 19"/>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12</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21" name="グループ化 20"/>
            <p:cNvGrpSpPr/>
            <p:nvPr/>
          </p:nvGrpSpPr>
          <p:grpSpPr>
            <a:xfrm>
              <a:off x="6537920" y="2215998"/>
              <a:ext cx="914400" cy="324371"/>
              <a:chOff x="1163078" y="2196932"/>
              <a:chExt cx="914400" cy="324371"/>
            </a:xfrm>
          </p:grpSpPr>
          <p:sp>
            <p:nvSpPr>
              <p:cNvPr id="22" name="二等辺三角形 21"/>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23" name="正方形/長方形 22"/>
              <p:cNvSpPr/>
              <p:nvPr/>
            </p:nvSpPr>
            <p:spPr>
              <a:xfrm>
                <a:off x="1163078" y="2196932"/>
                <a:ext cx="9144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19</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27" name="グループ化 26"/>
            <p:cNvGrpSpPr/>
            <p:nvPr/>
          </p:nvGrpSpPr>
          <p:grpSpPr>
            <a:xfrm>
              <a:off x="3551009" y="2217743"/>
              <a:ext cx="756000" cy="324371"/>
              <a:chOff x="1165992" y="2196932"/>
              <a:chExt cx="756000" cy="324371"/>
            </a:xfrm>
          </p:grpSpPr>
          <p:sp>
            <p:nvSpPr>
              <p:cNvPr id="28" name="二等辺三角形 27"/>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29" name="正方形/長方形 28"/>
              <p:cNvSpPr/>
              <p:nvPr/>
            </p:nvSpPr>
            <p:spPr>
              <a:xfrm>
                <a:off x="1165992"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13</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30" name="グループ化 29"/>
            <p:cNvGrpSpPr/>
            <p:nvPr/>
          </p:nvGrpSpPr>
          <p:grpSpPr>
            <a:xfrm>
              <a:off x="5292080" y="2217743"/>
              <a:ext cx="756000" cy="324371"/>
              <a:chOff x="1021976" y="2196932"/>
              <a:chExt cx="756000" cy="324371"/>
            </a:xfrm>
          </p:grpSpPr>
          <p:sp>
            <p:nvSpPr>
              <p:cNvPr id="31" name="二等辺三角形 30"/>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32" name="正方形/長方形 31"/>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17</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33" name="グループ化 32"/>
            <p:cNvGrpSpPr/>
            <p:nvPr/>
          </p:nvGrpSpPr>
          <p:grpSpPr>
            <a:xfrm>
              <a:off x="5976240" y="2217743"/>
              <a:ext cx="756000" cy="324371"/>
              <a:chOff x="1142951" y="2196932"/>
              <a:chExt cx="756000" cy="324371"/>
            </a:xfrm>
          </p:grpSpPr>
          <p:sp>
            <p:nvSpPr>
              <p:cNvPr id="34" name="二等辺三角形 33"/>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35" name="正方形/長方形 34"/>
              <p:cNvSpPr/>
              <p:nvPr/>
            </p:nvSpPr>
            <p:spPr>
              <a:xfrm>
                <a:off x="1142951"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18</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36" name="グループ化 35"/>
            <p:cNvGrpSpPr/>
            <p:nvPr/>
          </p:nvGrpSpPr>
          <p:grpSpPr>
            <a:xfrm>
              <a:off x="7452320" y="2217743"/>
              <a:ext cx="756000" cy="324371"/>
              <a:chOff x="1021976" y="2196932"/>
              <a:chExt cx="756000" cy="324371"/>
            </a:xfrm>
          </p:grpSpPr>
          <p:sp>
            <p:nvSpPr>
              <p:cNvPr id="37" name="二等辺三角形 36"/>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38" name="正方形/長方形 37"/>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22</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nvGrpSpPr>
            <p:cNvPr id="39" name="グループ化 38"/>
            <p:cNvGrpSpPr/>
            <p:nvPr/>
          </p:nvGrpSpPr>
          <p:grpSpPr>
            <a:xfrm>
              <a:off x="8159521" y="2217743"/>
              <a:ext cx="756000" cy="324371"/>
              <a:chOff x="1165992" y="2196932"/>
              <a:chExt cx="756000" cy="324371"/>
            </a:xfrm>
          </p:grpSpPr>
          <p:sp>
            <p:nvSpPr>
              <p:cNvPr id="40" name="二等辺三角形 39"/>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Trebuchet MS"/>
                  <a:ea typeface="HGｺﾞｼｯｸM" panose="020B0609000000000000" pitchFamily="49" charset="-128"/>
                </a:endParaRPr>
              </a:p>
            </p:txBody>
          </p:sp>
          <p:sp>
            <p:nvSpPr>
              <p:cNvPr id="41" name="正方形/長方形 40"/>
              <p:cNvSpPr/>
              <p:nvPr/>
            </p:nvSpPr>
            <p:spPr>
              <a:xfrm>
                <a:off x="1165992"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Trebuchet MS"/>
                    <a:ea typeface="HGｺﾞｼｯｸM" panose="020B0609000000000000" pitchFamily="49" charset="-128"/>
                  </a:rPr>
                  <a:t>23</a:t>
                </a:r>
                <a:r>
                  <a:rPr lang="ja-JP" altLang="en-US" sz="1400" dirty="0">
                    <a:solidFill>
                      <a:prstClr val="black"/>
                    </a:solidFill>
                    <a:latin typeface="Trebuchet MS"/>
                    <a:ea typeface="HGｺﾞｼｯｸM" panose="020B0609000000000000" pitchFamily="49" charset="-128"/>
                  </a:rPr>
                  <a:t>：</a:t>
                </a:r>
                <a:r>
                  <a:rPr lang="en-US" altLang="ja-JP" sz="1400" dirty="0">
                    <a:solidFill>
                      <a:prstClr val="black"/>
                    </a:solidFill>
                    <a:latin typeface="Trebuchet MS"/>
                    <a:ea typeface="HGｺﾞｼｯｸM" panose="020B0609000000000000" pitchFamily="49" charset="-128"/>
                  </a:rPr>
                  <a:t>00</a:t>
                </a:r>
                <a:endParaRPr lang="ja-JP" altLang="en-US" sz="1400" dirty="0">
                  <a:solidFill>
                    <a:prstClr val="black"/>
                  </a:solidFill>
                  <a:latin typeface="Trebuchet MS"/>
                  <a:ea typeface="HGｺﾞｼｯｸM" panose="020B0609000000000000" pitchFamily="49" charset="-128"/>
                </a:endParaRPr>
              </a:p>
            </p:txBody>
          </p:sp>
        </p:grpSp>
      </p:grpSp>
      <p:sp>
        <p:nvSpPr>
          <p:cNvPr id="9" name="左右矢印 8"/>
          <p:cNvSpPr/>
          <p:nvPr/>
        </p:nvSpPr>
        <p:spPr>
          <a:xfrm>
            <a:off x="5364308" y="1978984"/>
            <a:ext cx="2484000"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労働時間</a:t>
            </a:r>
          </a:p>
        </p:txBody>
      </p:sp>
      <p:sp>
        <p:nvSpPr>
          <p:cNvPr id="10" name="左右矢印 9"/>
          <p:cNvSpPr/>
          <p:nvPr/>
        </p:nvSpPr>
        <p:spPr>
          <a:xfrm>
            <a:off x="8392135" y="1971588"/>
            <a:ext cx="1620000" cy="466427"/>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労働時間</a:t>
            </a:r>
          </a:p>
        </p:txBody>
      </p:sp>
      <p:sp>
        <p:nvSpPr>
          <p:cNvPr id="11" name="左右矢印 10"/>
          <p:cNvSpPr/>
          <p:nvPr/>
        </p:nvSpPr>
        <p:spPr>
          <a:xfrm>
            <a:off x="2254952" y="1979906"/>
            <a:ext cx="2592288"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労働時間</a:t>
            </a:r>
          </a:p>
        </p:txBody>
      </p:sp>
      <p:sp>
        <p:nvSpPr>
          <p:cNvPr id="42" name="左右矢印 41"/>
          <p:cNvSpPr/>
          <p:nvPr/>
        </p:nvSpPr>
        <p:spPr>
          <a:xfrm>
            <a:off x="4853774" y="1972590"/>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43" name="左右矢印 42"/>
          <p:cNvSpPr/>
          <p:nvPr/>
        </p:nvSpPr>
        <p:spPr>
          <a:xfrm>
            <a:off x="7854841" y="1965295"/>
            <a:ext cx="537293"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59" name="左右矢印 58"/>
          <p:cNvSpPr/>
          <p:nvPr/>
        </p:nvSpPr>
        <p:spPr>
          <a:xfrm>
            <a:off x="2275484" y="3565722"/>
            <a:ext cx="7717735" cy="489386"/>
          </a:xfrm>
          <a:prstGeom prst="leftRightArrow">
            <a:avLst>
              <a:gd name="adj1" fmla="val 51789"/>
              <a:gd name="adj2" fmla="val 153349"/>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拘束時間</a:t>
            </a:r>
          </a:p>
        </p:txBody>
      </p:sp>
      <p:sp>
        <p:nvSpPr>
          <p:cNvPr id="63" name="正方形/長方形 62"/>
          <p:cNvSpPr/>
          <p:nvPr/>
        </p:nvSpPr>
        <p:spPr>
          <a:xfrm>
            <a:off x="1775520" y="836712"/>
            <a:ext cx="5184576" cy="484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itchFamily="50" charset="-128"/>
                <a:ea typeface="HG丸ｺﾞｼｯｸM-PRO" pitchFamily="50" charset="-128"/>
              </a:rPr>
              <a:t>◆労働時間を典型的な例で図解してみると</a:t>
            </a:r>
          </a:p>
        </p:txBody>
      </p:sp>
      <p:sp>
        <p:nvSpPr>
          <p:cNvPr id="53" name="左右矢印 52"/>
          <p:cNvSpPr/>
          <p:nvPr/>
        </p:nvSpPr>
        <p:spPr>
          <a:xfrm>
            <a:off x="2923276" y="3043255"/>
            <a:ext cx="1958095"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法定</a:t>
            </a:r>
            <a:r>
              <a:rPr lang="ja-JP" altLang="en-US" sz="1600" dirty="0">
                <a:solidFill>
                  <a:prstClr val="black"/>
                </a:solidFill>
                <a:latin typeface="HG丸ｺﾞｼｯｸM-PRO" pitchFamily="50" charset="-128"/>
                <a:ea typeface="HG丸ｺﾞｼｯｸM-PRO" pitchFamily="50" charset="-128"/>
              </a:rPr>
              <a:t>労働時間</a:t>
            </a:r>
          </a:p>
        </p:txBody>
      </p:sp>
      <p:sp>
        <p:nvSpPr>
          <p:cNvPr id="54" name="左右矢印 53"/>
          <p:cNvSpPr/>
          <p:nvPr/>
        </p:nvSpPr>
        <p:spPr>
          <a:xfrm>
            <a:off x="4896814" y="3043255"/>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55" name="左右矢印 54"/>
          <p:cNvSpPr/>
          <p:nvPr/>
        </p:nvSpPr>
        <p:spPr>
          <a:xfrm>
            <a:off x="5416257" y="3039397"/>
            <a:ext cx="2438584"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HG丸ｺﾞｼｯｸM-PRO" pitchFamily="50" charset="-128"/>
                <a:ea typeface="HG丸ｺﾞｼｯｸM-PRO" pitchFamily="50" charset="-128"/>
              </a:rPr>
              <a:t>法定</a:t>
            </a:r>
            <a:r>
              <a:rPr lang="ja-JP" altLang="en-US" sz="1600" dirty="0">
                <a:solidFill>
                  <a:prstClr val="black"/>
                </a:solidFill>
                <a:latin typeface="HG丸ｺﾞｼｯｸM-PRO" pitchFamily="50" charset="-128"/>
                <a:ea typeface="HG丸ｺﾞｼｯｸM-PRO" pitchFamily="50" charset="-128"/>
              </a:rPr>
              <a:t>労働時間</a:t>
            </a:r>
          </a:p>
        </p:txBody>
      </p:sp>
      <p:sp>
        <p:nvSpPr>
          <p:cNvPr id="57" name="左右矢印 56"/>
          <p:cNvSpPr/>
          <p:nvPr/>
        </p:nvSpPr>
        <p:spPr>
          <a:xfrm>
            <a:off x="7848308" y="3010637"/>
            <a:ext cx="551920"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2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1920000" y="3553258"/>
            <a:ext cx="288000" cy="471138"/>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４</a:t>
            </a:r>
          </a:p>
        </p:txBody>
      </p:sp>
      <p:sp>
        <p:nvSpPr>
          <p:cNvPr id="65" name="正方形/長方形 64"/>
          <p:cNvSpPr/>
          <p:nvPr/>
        </p:nvSpPr>
        <p:spPr>
          <a:xfrm>
            <a:off x="1912616" y="2986695"/>
            <a:ext cx="295384" cy="514313"/>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３</a:t>
            </a:r>
          </a:p>
        </p:txBody>
      </p:sp>
      <p:sp>
        <p:nvSpPr>
          <p:cNvPr id="66" name="正方形/長方形 65"/>
          <p:cNvSpPr/>
          <p:nvPr/>
        </p:nvSpPr>
        <p:spPr>
          <a:xfrm>
            <a:off x="1920000" y="2462243"/>
            <a:ext cx="288000" cy="471138"/>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２</a:t>
            </a:r>
            <a:endParaRPr lang="en-US" altLang="ja-JP" sz="1600" dirty="0">
              <a:solidFill>
                <a:prstClr val="black"/>
              </a:solidFill>
              <a:latin typeface="HG丸ｺﾞｼｯｸM-PRO" pitchFamily="50" charset="-128"/>
              <a:ea typeface="HG丸ｺﾞｼｯｸM-PRO" pitchFamily="50" charset="-128"/>
            </a:endParaRPr>
          </a:p>
        </p:txBody>
      </p:sp>
      <p:sp>
        <p:nvSpPr>
          <p:cNvPr id="67" name="正方形/長方形 66"/>
          <p:cNvSpPr/>
          <p:nvPr/>
        </p:nvSpPr>
        <p:spPr>
          <a:xfrm>
            <a:off x="1920000" y="1964865"/>
            <a:ext cx="288000" cy="442301"/>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丸ｺﾞｼｯｸM-PRO" pitchFamily="50" charset="-128"/>
                <a:ea typeface="HG丸ｺﾞｼｯｸM-PRO" pitchFamily="50" charset="-128"/>
              </a:rPr>
              <a:t>１</a:t>
            </a:r>
          </a:p>
        </p:txBody>
      </p:sp>
      <p:sp>
        <p:nvSpPr>
          <p:cNvPr id="60" name="角丸四角形 59"/>
          <p:cNvSpPr/>
          <p:nvPr/>
        </p:nvSpPr>
        <p:spPr>
          <a:xfrm>
            <a:off x="4952017" y="2016010"/>
            <a:ext cx="360040" cy="1437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prstClr val="black"/>
                </a:solidFill>
                <a:latin typeface="Trebuchet MS"/>
                <a:ea typeface="HGｺﾞｼｯｸM" panose="020B0609000000000000" pitchFamily="49" charset="-128"/>
              </a:rPr>
              <a:t>休憩時間</a:t>
            </a:r>
          </a:p>
        </p:txBody>
      </p:sp>
      <p:sp>
        <p:nvSpPr>
          <p:cNvPr id="61" name="角丸四角形 60"/>
          <p:cNvSpPr/>
          <p:nvPr/>
        </p:nvSpPr>
        <p:spPr>
          <a:xfrm>
            <a:off x="7951297" y="1982480"/>
            <a:ext cx="360040" cy="1437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prstClr val="black"/>
                </a:solidFill>
                <a:latin typeface="Trebuchet MS"/>
                <a:ea typeface="HGｺﾞｼｯｸM" panose="020B0609000000000000" pitchFamily="49" charset="-128"/>
              </a:rPr>
              <a:t>休憩時間</a:t>
            </a:r>
          </a:p>
        </p:txBody>
      </p:sp>
      <p:sp>
        <p:nvSpPr>
          <p:cNvPr id="75" name="正方形/長方形 74">
            <a:extLst>
              <a:ext uri="{FF2B5EF4-FFF2-40B4-BE49-F238E27FC236}">
                <a16:creationId xmlns:a16="http://schemas.microsoft.com/office/drawing/2014/main" id="{1E9131D6-67B5-4074-A051-12F48EA6A9B3}"/>
              </a:ext>
            </a:extLst>
          </p:cNvPr>
          <p:cNvSpPr/>
          <p:nvPr/>
        </p:nvSpPr>
        <p:spPr>
          <a:xfrm>
            <a:off x="7331556" y="2503869"/>
            <a:ext cx="497350" cy="3780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latin typeface="HG丸ｺﾞｼｯｸM-PRO" pitchFamily="50" charset="-128"/>
                <a:ea typeface="HG丸ｺﾞｼｯｸM-PRO" pitchFamily="50" charset="-128"/>
              </a:rPr>
              <a:t>*</a:t>
            </a:r>
            <a:r>
              <a:rPr lang="en-US" altLang="ja-JP" sz="1400" dirty="0">
                <a:solidFill>
                  <a:srgbClr val="FF0000"/>
                </a:solidFill>
                <a:latin typeface="HG丸ｺﾞｼｯｸM-PRO" pitchFamily="50" charset="-128"/>
                <a:ea typeface="HG丸ｺﾞｼｯｸM-PRO" pitchFamily="50" charset="-128"/>
              </a:rPr>
              <a:t>¹</a:t>
            </a:r>
            <a:endParaRPr lang="ja-JP" altLang="en-US" sz="1400" dirty="0">
              <a:solidFill>
                <a:srgbClr val="FF0000"/>
              </a:solidFill>
              <a:latin typeface="HG丸ｺﾞｼｯｸM-PRO" pitchFamily="50" charset="-128"/>
              <a:ea typeface="HG丸ｺﾞｼｯｸM-PRO" pitchFamily="50" charset="-128"/>
            </a:endParaRPr>
          </a:p>
        </p:txBody>
      </p:sp>
      <p:sp>
        <p:nvSpPr>
          <p:cNvPr id="76" name="正方形/長方形 75">
            <a:extLst>
              <a:ext uri="{FF2B5EF4-FFF2-40B4-BE49-F238E27FC236}">
                <a16:creationId xmlns:a16="http://schemas.microsoft.com/office/drawing/2014/main" id="{BC0B474D-B099-4FDA-9749-440F64B23D73}"/>
              </a:ext>
            </a:extLst>
          </p:cNvPr>
          <p:cNvSpPr/>
          <p:nvPr/>
        </p:nvSpPr>
        <p:spPr>
          <a:xfrm>
            <a:off x="2529743" y="3099022"/>
            <a:ext cx="448151" cy="3780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HG丸ｺﾞｼｯｸM-PRO" pitchFamily="50" charset="-128"/>
                <a:ea typeface="HG丸ｺﾞｼｯｸM-PRO" pitchFamily="50" charset="-128"/>
              </a:rPr>
              <a:t>*</a:t>
            </a:r>
            <a:r>
              <a:rPr lang="en-US" altLang="ja-JP" sz="1200" dirty="0">
                <a:solidFill>
                  <a:srgbClr val="FF0000"/>
                </a:solidFill>
                <a:latin typeface="HG丸ｺﾞｼｯｸM-PRO" pitchFamily="50" charset="-128"/>
                <a:ea typeface="HG丸ｺﾞｼｯｸM-PRO" pitchFamily="50" charset="-128"/>
              </a:rPr>
              <a:t>²</a:t>
            </a:r>
            <a:endParaRPr lang="ja-JP" altLang="en-US" sz="1200" dirty="0">
              <a:solidFill>
                <a:srgbClr val="FF0000"/>
              </a:solidFill>
              <a:latin typeface="HG丸ｺﾞｼｯｸM-PRO" pitchFamily="50" charset="-128"/>
              <a:ea typeface="HG丸ｺﾞｼｯｸM-PRO" pitchFamily="50" charset="-128"/>
            </a:endParaRPr>
          </a:p>
        </p:txBody>
      </p:sp>
      <p:grpSp>
        <p:nvGrpSpPr>
          <p:cNvPr id="2" name="グループ化 1">
            <a:extLst>
              <a:ext uri="{FF2B5EF4-FFF2-40B4-BE49-F238E27FC236}">
                <a16:creationId xmlns:a16="http://schemas.microsoft.com/office/drawing/2014/main" id="{989E25E0-104F-4F03-8908-7480C15C1A02}"/>
              </a:ext>
            </a:extLst>
          </p:cNvPr>
          <p:cNvGrpSpPr/>
          <p:nvPr/>
        </p:nvGrpSpPr>
        <p:grpSpPr>
          <a:xfrm>
            <a:off x="1409188" y="5354578"/>
            <a:ext cx="510811" cy="498007"/>
            <a:chOff x="466844" y="5307257"/>
            <a:chExt cx="445628" cy="498007"/>
          </a:xfrm>
        </p:grpSpPr>
        <p:sp>
          <p:nvSpPr>
            <p:cNvPr id="71" name="左右矢印 70"/>
            <p:cNvSpPr/>
            <p:nvPr/>
          </p:nvSpPr>
          <p:spPr>
            <a:xfrm>
              <a:off x="486000" y="5417606"/>
              <a:ext cx="396000" cy="356030"/>
            </a:xfrm>
            <a:prstGeom prst="leftRightArrow">
              <a:avLst>
                <a:gd name="adj1" fmla="val 100000"/>
                <a:gd name="adj2" fmla="val 5616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050" b="1" dirty="0">
                <a:solidFill>
                  <a:srgbClr val="FF0000"/>
                </a:solidFill>
                <a:latin typeface="HG丸ｺﾞｼｯｸM-PRO" pitchFamily="50" charset="-128"/>
                <a:ea typeface="HG丸ｺﾞｼｯｸM-PRO" pitchFamily="50" charset="-128"/>
              </a:endParaRPr>
            </a:p>
          </p:txBody>
        </p:sp>
        <p:sp>
          <p:nvSpPr>
            <p:cNvPr id="77" name="正方形/長方形 76">
              <a:extLst>
                <a:ext uri="{FF2B5EF4-FFF2-40B4-BE49-F238E27FC236}">
                  <a16:creationId xmlns:a16="http://schemas.microsoft.com/office/drawing/2014/main" id="{796D47B3-FBE2-4103-BC06-9D7F6303EE84}"/>
                </a:ext>
              </a:extLst>
            </p:cNvPr>
            <p:cNvSpPr/>
            <p:nvPr/>
          </p:nvSpPr>
          <p:spPr>
            <a:xfrm>
              <a:off x="466844" y="5307257"/>
              <a:ext cx="445628" cy="4980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latin typeface="HG丸ｺﾞｼｯｸM-PRO" pitchFamily="50" charset="-128"/>
                  <a:ea typeface="HG丸ｺﾞｼｯｸM-PRO" pitchFamily="50" charset="-128"/>
                </a:rPr>
                <a:t>*</a:t>
              </a:r>
              <a:r>
                <a:rPr lang="en-US" altLang="ja-JP" sz="1400" dirty="0">
                  <a:solidFill>
                    <a:srgbClr val="FF0000"/>
                  </a:solidFill>
                  <a:latin typeface="HG丸ｺﾞｼｯｸM-PRO" pitchFamily="50" charset="-128"/>
                  <a:ea typeface="HG丸ｺﾞｼｯｸM-PRO" pitchFamily="50" charset="-128"/>
                </a:rPr>
                <a:t>¹</a:t>
              </a:r>
              <a:endParaRPr lang="ja-JP" altLang="en-US" sz="1400" dirty="0">
                <a:solidFill>
                  <a:srgbClr val="FF0000"/>
                </a:solidFill>
                <a:latin typeface="HG丸ｺﾞｼｯｸM-PRO" pitchFamily="50" charset="-128"/>
                <a:ea typeface="HG丸ｺﾞｼｯｸM-PRO" pitchFamily="50" charset="-128"/>
              </a:endParaRPr>
            </a:p>
          </p:txBody>
        </p:sp>
      </p:grpSp>
      <p:grpSp>
        <p:nvGrpSpPr>
          <p:cNvPr id="3" name="グループ化 2">
            <a:extLst>
              <a:ext uri="{FF2B5EF4-FFF2-40B4-BE49-F238E27FC236}">
                <a16:creationId xmlns:a16="http://schemas.microsoft.com/office/drawing/2014/main" id="{6101115D-C763-4418-85E3-28BF61D2B055}"/>
              </a:ext>
            </a:extLst>
          </p:cNvPr>
          <p:cNvGrpSpPr/>
          <p:nvPr/>
        </p:nvGrpSpPr>
        <p:grpSpPr>
          <a:xfrm>
            <a:off x="1434315" y="5921976"/>
            <a:ext cx="625993" cy="549819"/>
            <a:chOff x="486700" y="5780565"/>
            <a:chExt cx="531018" cy="396888"/>
          </a:xfrm>
        </p:grpSpPr>
        <p:sp>
          <p:nvSpPr>
            <p:cNvPr id="78" name="左右矢印 70">
              <a:extLst>
                <a:ext uri="{FF2B5EF4-FFF2-40B4-BE49-F238E27FC236}">
                  <a16:creationId xmlns:a16="http://schemas.microsoft.com/office/drawing/2014/main" id="{BF5BFA5E-D529-4B3F-B28D-724651018751}"/>
                </a:ext>
              </a:extLst>
            </p:cNvPr>
            <p:cNvSpPr/>
            <p:nvPr/>
          </p:nvSpPr>
          <p:spPr>
            <a:xfrm>
              <a:off x="486700" y="5827341"/>
              <a:ext cx="396000" cy="277191"/>
            </a:xfrm>
            <a:prstGeom prst="leftRightArrow">
              <a:avLst>
                <a:gd name="adj1" fmla="val 100000"/>
                <a:gd name="adj2" fmla="val 4975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800" b="1" dirty="0">
                  <a:solidFill>
                    <a:prstClr val="black"/>
                  </a:solidFill>
                  <a:latin typeface="HG丸ｺﾞｼｯｸM-PRO" pitchFamily="50" charset="-128"/>
                  <a:ea typeface="HG丸ｺﾞｼｯｸM-PRO" pitchFamily="50" charset="-128"/>
                </a:rPr>
                <a:t>早出</a:t>
              </a:r>
            </a:p>
          </p:txBody>
        </p:sp>
        <p:sp>
          <p:nvSpPr>
            <p:cNvPr id="79" name="正方形/長方形 78">
              <a:extLst>
                <a:ext uri="{FF2B5EF4-FFF2-40B4-BE49-F238E27FC236}">
                  <a16:creationId xmlns:a16="http://schemas.microsoft.com/office/drawing/2014/main" id="{168D4D3B-0380-487E-8FB9-54D7848AECE7}"/>
                </a:ext>
              </a:extLst>
            </p:cNvPr>
            <p:cNvSpPr/>
            <p:nvPr/>
          </p:nvSpPr>
          <p:spPr>
            <a:xfrm>
              <a:off x="569567" y="5780565"/>
              <a:ext cx="448151" cy="3968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rgbClr val="FF0000"/>
                  </a:solidFill>
                  <a:latin typeface="HG丸ｺﾞｼｯｸM-PRO" pitchFamily="50" charset="-128"/>
                  <a:ea typeface="HG丸ｺﾞｼｯｸM-PRO" pitchFamily="50" charset="-128"/>
                </a:rPr>
                <a:t>*</a:t>
              </a:r>
              <a:r>
                <a:rPr lang="en-US" altLang="ja-JP" sz="1000" dirty="0">
                  <a:solidFill>
                    <a:srgbClr val="FF0000"/>
                  </a:solidFill>
                  <a:latin typeface="HG丸ｺﾞｼｯｸM-PRO" pitchFamily="50" charset="-128"/>
                  <a:ea typeface="HG丸ｺﾞｼｯｸM-PRO" pitchFamily="50" charset="-128"/>
                </a:rPr>
                <a:t>²</a:t>
              </a:r>
              <a:endParaRPr lang="ja-JP" altLang="en-US" sz="1000" dirty="0">
                <a:solidFill>
                  <a:srgbClr val="FF0000"/>
                </a:solidFill>
                <a:latin typeface="HG丸ｺﾞｼｯｸM-PRO" pitchFamily="50" charset="-128"/>
                <a:ea typeface="HG丸ｺﾞｼｯｸM-PRO" pitchFamily="50" charset="-128"/>
              </a:endParaRPr>
            </a:p>
          </p:txBody>
        </p:sp>
      </p:grpSp>
      <p:sp>
        <p:nvSpPr>
          <p:cNvPr id="70" name="正方形/長方形 69"/>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「所定労働時間」と「法定労働時間」</a:t>
            </a:r>
          </a:p>
        </p:txBody>
      </p:sp>
      <p:sp>
        <p:nvSpPr>
          <p:cNvPr id="5" name="テキスト ボックス 4"/>
          <p:cNvSpPr txBox="1"/>
          <p:nvPr/>
        </p:nvSpPr>
        <p:spPr>
          <a:xfrm>
            <a:off x="2532758" y="4164052"/>
            <a:ext cx="1102403" cy="253916"/>
          </a:xfrm>
          <a:prstGeom prst="rect">
            <a:avLst/>
          </a:prstGeom>
          <a:noFill/>
        </p:spPr>
        <p:txBody>
          <a:bodyPr wrap="square" rtlCol="0">
            <a:spAutoFit/>
          </a:bodyPr>
          <a:lstStyle/>
          <a:p>
            <a:r>
              <a:rPr kumimoji="1" lang="ja-JP" altLang="en-US" sz="1050" dirty="0"/>
              <a:t>始業時刻</a:t>
            </a:r>
          </a:p>
        </p:txBody>
      </p:sp>
      <p:sp>
        <p:nvSpPr>
          <p:cNvPr id="69" name="テキスト ボックス 68"/>
          <p:cNvSpPr txBox="1"/>
          <p:nvPr/>
        </p:nvSpPr>
        <p:spPr>
          <a:xfrm>
            <a:off x="1783367" y="1715262"/>
            <a:ext cx="1102403" cy="253916"/>
          </a:xfrm>
          <a:prstGeom prst="rect">
            <a:avLst/>
          </a:prstGeom>
          <a:noFill/>
        </p:spPr>
        <p:txBody>
          <a:bodyPr wrap="square" rtlCol="0">
            <a:spAutoFit/>
          </a:bodyPr>
          <a:lstStyle/>
          <a:p>
            <a:r>
              <a:rPr kumimoji="1" lang="ja-JP" altLang="en-US" sz="1050" dirty="0"/>
              <a:t>出社</a:t>
            </a:r>
          </a:p>
        </p:txBody>
      </p:sp>
      <p:sp>
        <p:nvSpPr>
          <p:cNvPr id="73" name="テキスト ボックス 72"/>
          <p:cNvSpPr txBox="1"/>
          <p:nvPr/>
        </p:nvSpPr>
        <p:spPr>
          <a:xfrm>
            <a:off x="10012135" y="1773581"/>
            <a:ext cx="1102403" cy="253916"/>
          </a:xfrm>
          <a:prstGeom prst="rect">
            <a:avLst/>
          </a:prstGeom>
          <a:noFill/>
        </p:spPr>
        <p:txBody>
          <a:bodyPr wrap="square" rtlCol="0">
            <a:spAutoFit/>
          </a:bodyPr>
          <a:lstStyle/>
          <a:p>
            <a:r>
              <a:rPr kumimoji="1" lang="ja-JP" altLang="en-US" sz="1050" dirty="0"/>
              <a:t>退社</a:t>
            </a:r>
          </a:p>
        </p:txBody>
      </p:sp>
      <p:sp>
        <p:nvSpPr>
          <p:cNvPr id="80" name="テキスト ボックス 79"/>
          <p:cNvSpPr txBox="1"/>
          <p:nvPr/>
        </p:nvSpPr>
        <p:spPr>
          <a:xfrm>
            <a:off x="7486948" y="4174947"/>
            <a:ext cx="1102403" cy="253916"/>
          </a:xfrm>
          <a:prstGeom prst="rect">
            <a:avLst/>
          </a:prstGeom>
          <a:noFill/>
        </p:spPr>
        <p:txBody>
          <a:bodyPr wrap="square" rtlCol="0">
            <a:spAutoFit/>
          </a:bodyPr>
          <a:lstStyle/>
          <a:p>
            <a:r>
              <a:rPr kumimoji="1" lang="ja-JP" altLang="en-US" sz="1050" dirty="0"/>
              <a:t>終業時刻</a:t>
            </a:r>
          </a:p>
        </p:txBody>
      </p:sp>
      <p:cxnSp>
        <p:nvCxnSpPr>
          <p:cNvPr id="7" name="直線コネクタ 6"/>
          <p:cNvCxnSpPr/>
          <p:nvPr/>
        </p:nvCxnSpPr>
        <p:spPr>
          <a:xfrm>
            <a:off x="2916127" y="1978984"/>
            <a:ext cx="0" cy="2177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831720" y="1981755"/>
            <a:ext cx="0" cy="2177518"/>
          </a:xfrm>
          <a:prstGeom prst="line">
            <a:avLst/>
          </a:prstGeom>
        </p:spPr>
        <p:style>
          <a:lnRef idx="1">
            <a:schemeClr val="accent1"/>
          </a:lnRef>
          <a:fillRef idx="0">
            <a:schemeClr val="accent1"/>
          </a:fillRef>
          <a:effectRef idx="0">
            <a:schemeClr val="accent1"/>
          </a:effectRef>
          <a:fontRef idx="minor">
            <a:schemeClr val="tx1"/>
          </a:fontRef>
        </p:style>
      </p:cxnSp>
      <p:sp>
        <p:nvSpPr>
          <p:cNvPr id="74"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78</a:t>
            </a:r>
            <a:endParaRPr lang="ja-JP" altLang="en-US" sz="1200" b="1" dirty="0">
              <a:solidFill>
                <a:schemeClr val="tx1"/>
              </a:solidFill>
            </a:endParaRPr>
          </a:p>
        </p:txBody>
      </p:sp>
    </p:spTree>
    <p:extLst>
      <p:ext uri="{BB962C8B-B14F-4D97-AF65-F5344CB8AC3E}">
        <p14:creationId xmlns:p14="http://schemas.microsoft.com/office/powerpoint/2010/main" val="244335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11423" y="6278176"/>
            <a:ext cx="6661241" cy="376147"/>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ts val="1800"/>
              </a:lnSpc>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内の数値は、３か月を超え</a:t>
            </a:r>
            <a:r>
              <a:rPr lang="en-US" altLang="ja-JP" sz="1400" dirty="0">
                <a:solidFill>
                  <a:prstClr val="black"/>
                </a:solidFill>
                <a:latin typeface="HG丸ｺﾞｼｯｸM-PRO" pitchFamily="50" charset="-128"/>
                <a:ea typeface="HG丸ｺﾞｼｯｸM-PRO" pitchFamily="50" charset="-128"/>
              </a:rPr>
              <a:t>1</a:t>
            </a:r>
            <a:r>
              <a:rPr lang="ja-JP" altLang="en-US" sz="1400" dirty="0">
                <a:solidFill>
                  <a:prstClr val="black"/>
                </a:solidFill>
                <a:latin typeface="HG丸ｺﾞｼｯｸM-PRO" pitchFamily="50" charset="-128"/>
                <a:ea typeface="HG丸ｺﾞｼｯｸM-PRO" pitchFamily="50" charset="-128"/>
              </a:rPr>
              <a:t>年以内の変形労働時間制の場合</a:t>
            </a:r>
            <a:endPar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36321964"/>
              </p:ext>
            </p:extLst>
          </p:nvPr>
        </p:nvGraphicFramePr>
        <p:xfrm>
          <a:off x="911424" y="2907524"/>
          <a:ext cx="6661241" cy="3017520"/>
        </p:xfrm>
        <a:graphic>
          <a:graphicData uri="http://schemas.openxmlformats.org/drawingml/2006/table">
            <a:tbl>
              <a:tblPr firstRow="1" bandRow="1">
                <a:tableStyleId>{5940675A-B579-460E-94D1-54222C63F5DA}</a:tableStyleId>
              </a:tblPr>
              <a:tblGrid>
                <a:gridCol w="2007495">
                  <a:extLst>
                    <a:ext uri="{9D8B030D-6E8A-4147-A177-3AD203B41FA5}">
                      <a16:colId xmlns:a16="http://schemas.microsoft.com/office/drawing/2014/main" val="20000"/>
                    </a:ext>
                  </a:extLst>
                </a:gridCol>
                <a:gridCol w="1368746">
                  <a:extLst>
                    <a:ext uri="{9D8B030D-6E8A-4147-A177-3AD203B41FA5}">
                      <a16:colId xmlns:a16="http://schemas.microsoft.com/office/drawing/2014/main" val="20001"/>
                    </a:ext>
                  </a:extLst>
                </a:gridCol>
                <a:gridCol w="3285000">
                  <a:extLst>
                    <a:ext uri="{9D8B030D-6E8A-4147-A177-3AD203B41FA5}">
                      <a16:colId xmlns:a16="http://schemas.microsoft.com/office/drawing/2014/main" val="20002"/>
                    </a:ext>
                  </a:extLst>
                </a:gridCol>
              </a:tblGrid>
              <a:tr h="614459">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下記事情</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がない</a:t>
                      </a:r>
                    </a:p>
                  </a:txBody>
                  <a:tcPr/>
                </a:tc>
                <a:tc rowSpan="2">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時間外</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労働</a:t>
                      </a:r>
                    </a:p>
                  </a:txBody>
                  <a:tcPr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45(42)</a:t>
                      </a:r>
                      <a:r>
                        <a:rPr kumimoji="1" lang="ja-JP" altLang="en-US" sz="2000" dirty="0">
                          <a:latin typeface="HG丸ｺﾞｼｯｸM-PRO" panose="020F0600000000000000" pitchFamily="50" charset="-128"/>
                          <a:ea typeface="HG丸ｺﾞｼｯｸM-PRO" panose="020F0600000000000000" pitchFamily="50" charset="-128"/>
                        </a:rPr>
                        <a:t>時間、</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年間</a:t>
                      </a:r>
                      <a:r>
                        <a:rPr kumimoji="1" lang="en-US" altLang="ja-JP" sz="2000" dirty="0">
                          <a:latin typeface="HG丸ｺﾞｼｯｸM-PRO" panose="020F0600000000000000" pitchFamily="50" charset="-128"/>
                          <a:ea typeface="HG丸ｺﾞｼｯｸM-PRO" panose="020F0600000000000000" pitchFamily="50" charset="-128"/>
                        </a:rPr>
                        <a:t>360(320)</a:t>
                      </a:r>
                      <a:r>
                        <a:rPr kumimoji="1" lang="ja-JP" altLang="en-US" sz="2000" dirty="0">
                          <a:latin typeface="HG丸ｺﾞｼｯｸM-PRO" panose="020F0600000000000000" pitchFamily="50" charset="-128"/>
                          <a:ea typeface="HG丸ｺﾞｼｯｸM-PRO" panose="020F0600000000000000" pitchFamily="50" charset="-128"/>
                        </a:rPr>
                        <a:t>時間</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0001"/>
                  </a:ext>
                </a:extLst>
              </a:tr>
              <a:tr h="881615">
                <a:tc rowSpan="2">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臨時的</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で</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特別の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事情</a:t>
                      </a:r>
                      <a:r>
                        <a:rPr kumimoji="1" lang="en-US" altLang="ja-JP" sz="2000" dirty="0">
                          <a:latin typeface="HG丸ｺﾞｼｯｸM-PRO" panose="020F0600000000000000" pitchFamily="50" charset="-128"/>
                          <a:ea typeface="HG丸ｺﾞｼｯｸM-PRO" panose="020F0600000000000000" pitchFamily="50" charset="-128"/>
                        </a:rPr>
                        <a:t>｣</a:t>
                      </a:r>
                    </a:p>
                    <a:p>
                      <a:pPr algn="ctr"/>
                      <a:r>
                        <a:rPr kumimoji="1" lang="ja-JP" altLang="en-US" sz="2000" dirty="0">
                          <a:latin typeface="HG丸ｺﾞｼｯｸM-PRO" panose="020F0600000000000000" pitchFamily="50" charset="-128"/>
                          <a:ea typeface="HG丸ｺﾞｼｯｸM-PRO" panose="020F0600000000000000" pitchFamily="50" charset="-128"/>
                        </a:rPr>
                        <a:t>がある</a:t>
                      </a:r>
                    </a:p>
                  </a:txBody>
                  <a:tcPr anchor="ctr"/>
                </a:tc>
                <a:tc vMerge="1">
                  <a:txBody>
                    <a:bodyPr/>
                    <a:lstStyle/>
                    <a:p>
                      <a:pPr algn="ctr"/>
                      <a:endParaRPr kumimoji="1" lang="ja-JP" altLang="en-US" dirty="0"/>
                    </a:p>
                  </a:txBody>
                  <a:tcPr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①年</a:t>
                      </a:r>
                      <a:r>
                        <a:rPr kumimoji="1" lang="en-US" altLang="ja-JP" sz="2000" dirty="0">
                          <a:latin typeface="HG丸ｺﾞｼｯｸM-PRO" panose="020F0600000000000000" pitchFamily="50" charset="-128"/>
                          <a:ea typeface="HG丸ｺﾞｼｯｸM-PRO" panose="020F0600000000000000" pitchFamily="50" charset="-128"/>
                        </a:rPr>
                        <a:t>720</a:t>
                      </a:r>
                      <a:r>
                        <a:rPr kumimoji="1" lang="ja-JP" altLang="en-US" sz="2000" dirty="0">
                          <a:latin typeface="HG丸ｺﾞｼｯｸM-PRO" panose="020F0600000000000000" pitchFamily="50" charset="-128"/>
                          <a:ea typeface="HG丸ｺﾞｼｯｸM-PRO" panose="020F0600000000000000" pitchFamily="50" charset="-128"/>
                        </a:rPr>
                        <a:t>時間以内</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②月</a:t>
                      </a:r>
                      <a:r>
                        <a:rPr kumimoji="1" lang="en-US" altLang="ja-JP" sz="2000" dirty="0">
                          <a:latin typeface="HG丸ｺﾞｼｯｸM-PRO" panose="020F0600000000000000" pitchFamily="50" charset="-128"/>
                          <a:ea typeface="HG丸ｺﾞｼｯｸM-PRO" panose="020F0600000000000000" pitchFamily="50" charset="-128"/>
                        </a:rPr>
                        <a:t>45</a:t>
                      </a:r>
                      <a:r>
                        <a:rPr kumimoji="1" lang="ja-JP" altLang="en-US" sz="2000" dirty="0">
                          <a:latin typeface="HG丸ｺﾞｼｯｸM-PRO" panose="020F0600000000000000" pitchFamily="50" charset="-128"/>
                          <a:ea typeface="HG丸ｺﾞｼｯｸM-PRO" panose="020F0600000000000000" pitchFamily="50" charset="-128"/>
                        </a:rPr>
                        <a:t>時間超は</a:t>
                      </a:r>
                      <a:endParaRPr kumimoji="1" lang="en-US" altLang="ja-JP" sz="2000" dirty="0">
                        <a:latin typeface="HG丸ｺﾞｼｯｸM-PRO" panose="020F0600000000000000" pitchFamily="50" charset="-128"/>
                        <a:ea typeface="HG丸ｺﾞｼｯｸM-PRO" panose="020F0600000000000000" pitchFamily="50" charset="-128"/>
                      </a:endParaRPr>
                    </a:p>
                    <a:p>
                      <a:pPr algn="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か月まで</a:t>
                      </a:r>
                    </a:p>
                  </a:txBody>
                  <a:tcPr anchor="ctr"/>
                </a:tc>
                <a:extLst>
                  <a:ext uri="{0D108BD9-81ED-4DB2-BD59-A6C34878D82A}">
                    <a16:rowId xmlns:a16="http://schemas.microsoft.com/office/drawing/2014/main" val="10002"/>
                  </a:ext>
                </a:extLst>
              </a:tr>
              <a:tr h="1148771">
                <a:tc vMerge="1">
                  <a:txBody>
                    <a:bodyPr/>
                    <a:lstStyle/>
                    <a:p>
                      <a:pPr algn="ctr"/>
                      <a:endParaRPr kumimoji="1" lang="ja-JP" altLang="en-US" dirty="0"/>
                    </a:p>
                  </a:txBody>
                  <a:tcPr anchor="ct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時間外</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労働</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＋休日</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労働</a:t>
                      </a:r>
                    </a:p>
                  </a:txBody>
                  <a:tcPr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①</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ヶ月</a:t>
                      </a:r>
                      <a:r>
                        <a:rPr kumimoji="1" lang="en-US" altLang="ja-JP" sz="2000" dirty="0">
                          <a:latin typeface="HG丸ｺﾞｼｯｸM-PRO" panose="020F0600000000000000" pitchFamily="50" charset="-128"/>
                          <a:ea typeface="HG丸ｺﾞｼｯｸM-PRO" panose="020F0600000000000000" pitchFamily="50" charset="-128"/>
                        </a:rPr>
                        <a:t>100</a:t>
                      </a:r>
                      <a:r>
                        <a:rPr kumimoji="1" lang="ja-JP" altLang="en-US" sz="2000" dirty="0">
                          <a:latin typeface="HG丸ｺﾞｼｯｸM-PRO" panose="020F0600000000000000" pitchFamily="50" charset="-128"/>
                          <a:ea typeface="HG丸ｺﾞｼｯｸM-PRO" panose="020F0600000000000000" pitchFamily="50" charset="-128"/>
                        </a:rPr>
                        <a:t>時間未満　</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②</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か月平均で</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80</a:t>
                      </a:r>
                      <a:r>
                        <a:rPr kumimoji="1" lang="ja-JP" altLang="en-US" sz="2000" dirty="0">
                          <a:latin typeface="HG丸ｺﾞｼｯｸM-PRO" panose="020F0600000000000000" pitchFamily="50" charset="-128"/>
                          <a:ea typeface="HG丸ｺﾞｼｯｸM-PRO" panose="020F0600000000000000" pitchFamily="50" charset="-128"/>
                        </a:rPr>
                        <a:t>時間以内</a:t>
                      </a:r>
                    </a:p>
                  </a:txBody>
                  <a:tcPr anchor="ct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161253737"/>
              </p:ext>
            </p:extLst>
          </p:nvPr>
        </p:nvGraphicFramePr>
        <p:xfrm>
          <a:off x="7896200" y="2907524"/>
          <a:ext cx="2664867" cy="3440312"/>
        </p:xfrm>
        <a:graphic>
          <a:graphicData uri="http://schemas.openxmlformats.org/drawingml/2006/table">
            <a:tbl>
              <a:tblPr firstRow="1" bandRow="1">
                <a:tableStyleId>{5940675A-B579-460E-94D1-54222C63F5DA}</a:tableStyleId>
              </a:tblPr>
              <a:tblGrid>
                <a:gridCol w="792659">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367402">
                <a:tc gridSpan="2">
                  <a:txBody>
                    <a:bodyPr/>
                    <a:lstStyle/>
                    <a:p>
                      <a:pPr algn="l">
                        <a:lnSpc>
                          <a:spcPts val="2600"/>
                        </a:lnSpc>
                      </a:pPr>
                      <a:r>
                        <a:rPr kumimoji="1" lang="ja-JP" altLang="en-US" sz="2000" b="1" dirty="0">
                          <a:latin typeface="HG丸ｺﾞｼｯｸM-PRO" panose="020F0600000000000000" pitchFamily="50" charset="-128"/>
                          <a:ea typeface="HG丸ｺﾞｼｯｸM-PRO" panose="020F0600000000000000" pitchFamily="50" charset="-128"/>
                        </a:rPr>
                        <a:t>中小企業の場合</a:t>
                      </a:r>
                    </a:p>
                  </a:txBody>
                  <a:tcPr marL="36000" marR="36000" marT="36000" marB="36000" anchor="ctr">
                    <a:noFill/>
                  </a:tcPr>
                </a:tc>
                <a:tc hMerge="1">
                  <a:txBody>
                    <a:bodyPr/>
                    <a:lstStyle/>
                    <a:p>
                      <a:pPr algn="ctr">
                        <a:lnSpc>
                          <a:spcPts val="1800"/>
                        </a:lnSpc>
                      </a:pPr>
                      <a:endParaRPr kumimoji="1" lang="ja-JP" altLang="en-US" sz="1600" dirty="0">
                        <a:latin typeface="HG丸ｺﾞｼｯｸM-PRO" panose="020F0600000000000000" pitchFamily="50" charset="-128"/>
                        <a:ea typeface="HG丸ｺﾞｼｯｸM-PRO" panose="020F0600000000000000" pitchFamily="50" charset="-128"/>
                      </a:endParaRPr>
                    </a:p>
                  </a:txBody>
                  <a:tcPr marL="36000" marR="36000" marT="36000" marB="36000">
                    <a:solidFill>
                      <a:schemeClr val="accent2">
                        <a:lumMod val="40000"/>
                        <a:lumOff val="60000"/>
                      </a:schemeClr>
                    </a:solidFill>
                  </a:tcPr>
                </a:tc>
                <a:extLst>
                  <a:ext uri="{0D108BD9-81ED-4DB2-BD59-A6C34878D82A}">
                    <a16:rowId xmlns:a16="http://schemas.microsoft.com/office/drawing/2014/main" val="10009"/>
                  </a:ext>
                </a:extLst>
              </a:tr>
              <a:tr h="511417">
                <a:tc>
                  <a:txBody>
                    <a:bodyPr/>
                    <a:lstStyle/>
                    <a:p>
                      <a:pPr algn="ctr">
                        <a:lnSpc>
                          <a:spcPts val="2600"/>
                        </a:lnSpc>
                      </a:pPr>
                      <a:r>
                        <a:rPr kumimoji="1" lang="ja-JP" altLang="en-US" sz="1800" dirty="0">
                          <a:latin typeface="HG丸ｺﾞｼｯｸM-PRO" panose="020F0600000000000000" pitchFamily="50" charset="-128"/>
                          <a:ea typeface="HG丸ｺﾞｼｯｸM-PRO" panose="020F0600000000000000" pitchFamily="50" charset="-128"/>
                        </a:rPr>
                        <a:t>期間</a:t>
                      </a:r>
                    </a:p>
                  </a:txBody>
                  <a:tcPr marL="36000" marR="36000" marT="36000" marB="36000" anchor="ctr">
                    <a:solidFill>
                      <a:schemeClr val="accent2">
                        <a:lumMod val="40000"/>
                        <a:lumOff val="60000"/>
                      </a:schemeClr>
                    </a:solidFill>
                  </a:tcPr>
                </a:tc>
                <a:tc>
                  <a:txBody>
                    <a:bodyPr/>
                    <a:lstStyle/>
                    <a:p>
                      <a:pPr algn="ctr">
                        <a:lnSpc>
                          <a:spcPts val="1800"/>
                        </a:lnSpc>
                      </a:pPr>
                      <a:r>
                        <a:rPr kumimoji="1" lang="ja-JP" altLang="en-US" sz="1400" dirty="0">
                          <a:latin typeface="HG丸ｺﾞｼｯｸM-PRO" panose="020F0600000000000000" pitchFamily="50" charset="-128"/>
                          <a:ea typeface="HG丸ｺﾞｼｯｸM-PRO" panose="020F0600000000000000" pitchFamily="50" charset="-128"/>
                        </a:rPr>
                        <a:t>延長できる限度時間</a:t>
                      </a:r>
                      <a:endParaRPr kumimoji="1" lang="en-US" altLang="ja-JP" sz="1400" dirty="0">
                        <a:latin typeface="HG丸ｺﾞｼｯｸM-PRO" panose="020F0600000000000000" pitchFamily="50" charset="-128"/>
                        <a:ea typeface="HG丸ｺﾞｼｯｸM-PRO" panose="020F0600000000000000" pitchFamily="50" charset="-128"/>
                      </a:endParaRPr>
                    </a:p>
                    <a:p>
                      <a:pPr algn="ctr">
                        <a:lnSpc>
                          <a:spcPts val="1800"/>
                        </a:lnSpc>
                      </a:pPr>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a:t>
                      </a:r>
                      <a:r>
                        <a:rPr kumimoji="1" lang="en-US" altLang="ja-JP" sz="1600" b="1" dirty="0">
                          <a:latin typeface="HG丸ｺﾞｼｯｸM-PRO" panose="020F0600000000000000" pitchFamily="50" charset="-128"/>
                          <a:ea typeface="HG丸ｺﾞｼｯｸM-PRO" panose="020F0600000000000000" pitchFamily="50" charset="-128"/>
                        </a:rPr>
                        <a:t>2020.03.31</a:t>
                      </a:r>
                      <a:r>
                        <a:rPr kumimoji="1" lang="en-US" altLang="ja-JP" sz="1600" dirty="0">
                          <a:latin typeface="HG丸ｺﾞｼｯｸM-PRO" panose="020F0600000000000000" pitchFamily="50" charset="-128"/>
                          <a:ea typeface="HG丸ｺﾞｼｯｸM-PRO" panose="020F0600000000000000" pitchFamily="50" charset="-128"/>
                        </a:rPr>
                        <a:t>)</a:t>
                      </a:r>
                      <a:endParaRPr kumimoji="1" lang="ja-JP" altLang="en-US" sz="1600" dirty="0">
                        <a:latin typeface="HG丸ｺﾞｼｯｸM-PRO" panose="020F0600000000000000" pitchFamily="50" charset="-128"/>
                        <a:ea typeface="HG丸ｺﾞｼｯｸM-PRO" panose="020F0600000000000000" pitchFamily="50" charset="-128"/>
                      </a:endParaRPr>
                    </a:p>
                  </a:txBody>
                  <a:tcPr marL="36000" marR="36000" marT="36000" marB="36000">
                    <a:solidFill>
                      <a:schemeClr val="accent2">
                        <a:lumMod val="40000"/>
                        <a:lumOff val="60000"/>
                      </a:schemeClr>
                    </a:solidFill>
                  </a:tcPr>
                </a:tc>
                <a:extLst>
                  <a:ext uri="{0D108BD9-81ED-4DB2-BD59-A6C34878D82A}">
                    <a16:rowId xmlns:a16="http://schemas.microsoft.com/office/drawing/2014/main" val="10000"/>
                  </a:ext>
                </a:extLst>
              </a:tr>
              <a:tr h="349434">
                <a:tc>
                  <a:txBody>
                    <a:bodyPr/>
                    <a:lstStyle/>
                    <a:p>
                      <a:pPr algn="ctr">
                        <a:lnSpc>
                          <a:spcPts val="2600"/>
                        </a:lnSpc>
                      </a:pPr>
                      <a:r>
                        <a:rPr kumimoji="1" lang="en-US" altLang="ja-JP" sz="1800" dirty="0">
                          <a:latin typeface="HG丸ｺﾞｼｯｸM-PRO" panose="020F0600000000000000" pitchFamily="50" charset="-128"/>
                          <a:ea typeface="HG丸ｺﾞｼｯｸM-PRO" panose="020F0600000000000000" pitchFamily="50" charset="-128"/>
                        </a:rPr>
                        <a:t>1</a:t>
                      </a:r>
                      <a:r>
                        <a:rPr kumimoji="1" lang="ja-JP" altLang="en-US" sz="1800" dirty="0">
                          <a:latin typeface="HG丸ｺﾞｼｯｸM-PRO" panose="020F0600000000000000" pitchFamily="50" charset="-128"/>
                          <a:ea typeface="HG丸ｺﾞｼｯｸM-PRO" panose="020F0600000000000000" pitchFamily="50" charset="-128"/>
                        </a:rPr>
                        <a:t>週間</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15(14)</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1"/>
                  </a:ext>
                </a:extLst>
              </a:tr>
              <a:tr h="287780">
                <a:tc>
                  <a:txBody>
                    <a:bodyPr/>
                    <a:lstStyle/>
                    <a:p>
                      <a:pPr algn="ctr">
                        <a:lnSpc>
                          <a:spcPts val="2600"/>
                        </a:lnSpc>
                      </a:pPr>
                      <a:r>
                        <a:rPr kumimoji="1" lang="en-US" altLang="ja-JP" sz="1800" dirty="0">
                          <a:latin typeface="HG丸ｺﾞｼｯｸM-PRO" panose="020F0600000000000000" pitchFamily="50" charset="-128"/>
                          <a:ea typeface="HG丸ｺﾞｼｯｸM-PRO" panose="020F0600000000000000" pitchFamily="50" charset="-128"/>
                        </a:rPr>
                        <a:t>2</a:t>
                      </a:r>
                      <a:r>
                        <a:rPr kumimoji="1" lang="ja-JP" altLang="en-US" sz="1800" dirty="0">
                          <a:latin typeface="HG丸ｺﾞｼｯｸM-PRO" panose="020F0600000000000000" pitchFamily="50" charset="-128"/>
                          <a:ea typeface="HG丸ｺﾞｼｯｸM-PRO" panose="020F0600000000000000" pitchFamily="50" charset="-128"/>
                        </a:rPr>
                        <a:t>週間</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27(25)</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2"/>
                  </a:ext>
                </a:extLst>
              </a:tr>
              <a:tr h="370142">
                <a:tc>
                  <a:txBody>
                    <a:bodyPr/>
                    <a:lstStyle/>
                    <a:p>
                      <a:pPr algn="ctr">
                        <a:lnSpc>
                          <a:spcPts val="2600"/>
                        </a:lnSpc>
                      </a:pPr>
                      <a:r>
                        <a:rPr kumimoji="1" lang="en-US" altLang="ja-JP" sz="1800" dirty="0">
                          <a:latin typeface="HG丸ｺﾞｼｯｸM-PRO" panose="020F0600000000000000" pitchFamily="50" charset="-128"/>
                          <a:ea typeface="HG丸ｺﾞｼｯｸM-PRO" panose="020F0600000000000000" pitchFamily="50" charset="-128"/>
                        </a:rPr>
                        <a:t>4</a:t>
                      </a:r>
                      <a:r>
                        <a:rPr kumimoji="1" lang="ja-JP" altLang="en-US" sz="1800" dirty="0">
                          <a:latin typeface="HG丸ｺﾞｼｯｸM-PRO" panose="020F0600000000000000" pitchFamily="50" charset="-128"/>
                          <a:ea typeface="HG丸ｺﾞｼｯｸM-PRO" panose="020F0600000000000000" pitchFamily="50" charset="-128"/>
                        </a:rPr>
                        <a:t>週間</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43(40)</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3"/>
                  </a:ext>
                </a:extLst>
              </a:tr>
              <a:tr h="288032">
                <a:tc>
                  <a:txBody>
                    <a:bodyPr/>
                    <a:lstStyle/>
                    <a:p>
                      <a:pPr algn="ctr">
                        <a:lnSpc>
                          <a:spcPts val="2600"/>
                        </a:lnSpc>
                      </a:pPr>
                      <a:r>
                        <a:rPr kumimoji="1" lang="ja-JP" altLang="en-US" sz="1800" dirty="0">
                          <a:latin typeface="HG丸ｺﾞｼｯｸM-PRO" panose="020F0600000000000000" pitchFamily="50" charset="-128"/>
                          <a:ea typeface="HG丸ｺﾞｼｯｸM-PRO" panose="020F0600000000000000" pitchFamily="50" charset="-128"/>
                        </a:rPr>
                        <a:t>１か月</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45(42)</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4"/>
                  </a:ext>
                </a:extLst>
              </a:tr>
              <a:tr h="298386">
                <a:tc>
                  <a:txBody>
                    <a:bodyPr/>
                    <a:lstStyle/>
                    <a:p>
                      <a:pPr algn="ctr">
                        <a:lnSpc>
                          <a:spcPts val="2600"/>
                        </a:lnSpc>
                      </a:pPr>
                      <a:r>
                        <a:rPr kumimoji="1" lang="ja-JP" altLang="en-US" sz="1800" dirty="0">
                          <a:latin typeface="HG丸ｺﾞｼｯｸM-PRO" panose="020F0600000000000000" pitchFamily="50" charset="-128"/>
                          <a:ea typeface="HG丸ｺﾞｼｯｸM-PRO" panose="020F0600000000000000" pitchFamily="50" charset="-128"/>
                        </a:rPr>
                        <a:t>２か月</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81(74)</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5"/>
                  </a:ext>
                </a:extLst>
              </a:tr>
              <a:tr h="380748">
                <a:tc>
                  <a:txBody>
                    <a:bodyPr/>
                    <a:lstStyle/>
                    <a:p>
                      <a:pPr algn="ctr">
                        <a:lnSpc>
                          <a:spcPts val="2600"/>
                        </a:lnSpc>
                      </a:pPr>
                      <a:r>
                        <a:rPr kumimoji="1" lang="ja-JP" altLang="en-US" sz="1800" dirty="0">
                          <a:latin typeface="HG丸ｺﾞｼｯｸM-PRO" panose="020F0600000000000000" pitchFamily="50" charset="-128"/>
                          <a:ea typeface="HG丸ｺﾞｼｯｸM-PRO" panose="020F0600000000000000" pitchFamily="50" charset="-128"/>
                        </a:rPr>
                        <a:t>３か月</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120(110)</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6"/>
                  </a:ext>
                </a:extLst>
              </a:tr>
              <a:tr h="360040">
                <a:tc>
                  <a:txBody>
                    <a:bodyPr/>
                    <a:lstStyle/>
                    <a:p>
                      <a:pPr algn="ctr">
                        <a:lnSpc>
                          <a:spcPts val="2600"/>
                        </a:lnSpc>
                      </a:pPr>
                      <a:r>
                        <a:rPr kumimoji="1" lang="ja-JP" altLang="en-US" sz="1800" dirty="0">
                          <a:latin typeface="HG丸ｺﾞｼｯｸM-PRO" panose="020F0600000000000000" pitchFamily="50" charset="-128"/>
                          <a:ea typeface="HG丸ｺﾞｼｯｸM-PRO" panose="020F0600000000000000" pitchFamily="50" charset="-128"/>
                        </a:rPr>
                        <a:t>１年間</a:t>
                      </a:r>
                    </a:p>
                  </a:txBody>
                  <a:tcPr marL="36000" marR="36000" marT="36000" marB="36000">
                    <a:solidFill>
                      <a:schemeClr val="accent2">
                        <a:lumMod val="40000"/>
                        <a:lumOff val="60000"/>
                      </a:schemeClr>
                    </a:solidFill>
                  </a:tcPr>
                </a:tc>
                <a:tc>
                  <a:txBody>
                    <a:bodyPr/>
                    <a:lstStyle/>
                    <a:p>
                      <a:pPr algn="ctr">
                        <a:lnSpc>
                          <a:spcPts val="2600"/>
                        </a:lnSpc>
                      </a:pPr>
                      <a:r>
                        <a:rPr kumimoji="1" lang="en-US" altLang="ja-JP" sz="1600" dirty="0">
                          <a:latin typeface="HG丸ｺﾞｼｯｸM-PRO" panose="020F0600000000000000" pitchFamily="50" charset="-128"/>
                          <a:ea typeface="HG丸ｺﾞｼｯｸM-PRO" panose="020F0600000000000000" pitchFamily="50" charset="-128"/>
                        </a:rPr>
                        <a:t>360(320)</a:t>
                      </a:r>
                      <a:r>
                        <a:rPr kumimoji="1" lang="ja-JP" altLang="en-US" sz="1600" dirty="0">
                          <a:latin typeface="HG丸ｺﾞｼｯｸM-PRO" panose="020F0600000000000000" pitchFamily="50" charset="-128"/>
                          <a:ea typeface="HG丸ｺﾞｼｯｸM-PRO" panose="020F0600000000000000" pitchFamily="50" charset="-128"/>
                        </a:rPr>
                        <a:t>時間</a:t>
                      </a:r>
                    </a:p>
                  </a:txBody>
                  <a:tcPr marL="36000" marR="36000" marT="36000" marB="36000">
                    <a:solidFill>
                      <a:schemeClr val="bg1"/>
                    </a:solidFill>
                  </a:tcPr>
                </a:tc>
                <a:extLst>
                  <a:ext uri="{0D108BD9-81ED-4DB2-BD59-A6C34878D82A}">
                    <a16:rowId xmlns:a16="http://schemas.microsoft.com/office/drawing/2014/main" val="10007"/>
                  </a:ext>
                </a:extLst>
              </a:tr>
            </a:tbl>
          </a:graphicData>
        </a:graphic>
      </p:graphicFrame>
      <p:sp>
        <p:nvSpPr>
          <p:cNvPr id="11" name="角丸四角形 10"/>
          <p:cNvSpPr/>
          <p:nvPr/>
        </p:nvSpPr>
        <p:spPr>
          <a:xfrm>
            <a:off x="1148484" y="-1733438"/>
            <a:ext cx="8742904" cy="1080000"/>
          </a:xfrm>
          <a:prstGeom prst="roundRect">
            <a:avLst>
              <a:gd name="adj" fmla="val 0"/>
            </a:avLst>
          </a:prstGeom>
          <a:solidFill>
            <a:schemeClr val="accent1">
              <a:lumMod val="75000"/>
            </a:schemeClr>
          </a:solidFill>
          <a:ln w="6350">
            <a:solidFill>
              <a:schemeClr val="accent1">
                <a:lumMod val="50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3600"/>
              </a:lnSpc>
            </a:pPr>
            <a:r>
              <a:rPr lang="ja-JP" altLang="en-US" sz="3200" dirty="0">
                <a:solidFill>
                  <a:prstClr val="white"/>
                </a:solidFill>
                <a:latin typeface="HG丸ｺﾞｼｯｸM-PRO" panose="020F0600000000000000" pitchFamily="50" charset="-128"/>
                <a:ea typeface="HG丸ｺﾞｼｯｸM-PRO" panose="020F0600000000000000" pitchFamily="50" charset="-128"/>
              </a:rPr>
              <a:t> 通常は年</a:t>
            </a:r>
            <a:r>
              <a:rPr lang="en-US" altLang="ja-JP" sz="3200" dirty="0">
                <a:solidFill>
                  <a:prstClr val="white"/>
                </a:solidFill>
                <a:latin typeface="HG丸ｺﾞｼｯｸM-PRO" panose="020F0600000000000000" pitchFamily="50" charset="-128"/>
                <a:ea typeface="HG丸ｺﾞｼｯｸM-PRO" panose="020F0600000000000000" pitchFamily="50" charset="-128"/>
              </a:rPr>
              <a:t>360</a:t>
            </a:r>
            <a:r>
              <a:rPr lang="ja-JP" altLang="en-US" sz="3200" dirty="0" err="1">
                <a:solidFill>
                  <a:prstClr val="white"/>
                </a:solidFill>
                <a:latin typeface="HG丸ｺﾞｼｯｸM-PRO" panose="020F0600000000000000" pitchFamily="50" charset="-128"/>
                <a:ea typeface="HG丸ｺﾞｼｯｸM-PRO" panose="020F0600000000000000" pitchFamily="50" charset="-128"/>
              </a:rPr>
              <a:t>、</a:t>
            </a:r>
            <a:r>
              <a:rPr lang="ja-JP" altLang="en-US" sz="3200" dirty="0">
                <a:solidFill>
                  <a:prstClr val="white"/>
                </a:solidFill>
                <a:latin typeface="HG丸ｺﾞｼｯｸM-PRO" panose="020F0600000000000000" pitchFamily="50" charset="-128"/>
                <a:ea typeface="HG丸ｺﾞｼｯｸM-PRO" panose="020F0600000000000000" pitchFamily="50" charset="-128"/>
              </a:rPr>
              <a:t>特別の事情あれば年</a:t>
            </a:r>
            <a:r>
              <a:rPr lang="en-US" altLang="ja-JP" sz="3200" dirty="0">
                <a:solidFill>
                  <a:prstClr val="white"/>
                </a:solidFill>
                <a:latin typeface="HG丸ｺﾞｼｯｸM-PRO" panose="020F0600000000000000" pitchFamily="50" charset="-128"/>
                <a:ea typeface="HG丸ｺﾞｼｯｸM-PRO" panose="020F0600000000000000" pitchFamily="50" charset="-128"/>
              </a:rPr>
              <a:t>720</a:t>
            </a:r>
            <a:r>
              <a:rPr lang="ja-JP" altLang="en-US" sz="3200" dirty="0" err="1">
                <a:solidFill>
                  <a:prstClr val="white"/>
                </a:solidFill>
                <a:latin typeface="HG丸ｺﾞｼｯｸM-PRO" panose="020F0600000000000000" pitchFamily="50" charset="-128"/>
                <a:ea typeface="HG丸ｺﾞｼｯｸM-PRO" panose="020F0600000000000000" pitchFamily="50" charset="-128"/>
              </a:rPr>
              <a:t>、</a:t>
            </a:r>
            <a:endParaRPr lang="en-US" altLang="ja-JP" sz="3200" dirty="0">
              <a:solidFill>
                <a:prstClr val="white"/>
              </a:solidFill>
              <a:latin typeface="HG丸ｺﾞｼｯｸM-PRO" panose="020F0600000000000000" pitchFamily="50" charset="-128"/>
              <a:ea typeface="HG丸ｺﾞｼｯｸM-PRO" panose="020F0600000000000000" pitchFamily="50" charset="-128"/>
            </a:endParaRPr>
          </a:p>
          <a:p>
            <a:pPr algn="r">
              <a:lnSpc>
                <a:spcPts val="3600"/>
              </a:lnSpc>
            </a:pPr>
            <a:r>
              <a:rPr lang="ja-JP" altLang="en-US" sz="3200" dirty="0">
                <a:solidFill>
                  <a:prstClr val="white"/>
                </a:solidFill>
                <a:latin typeface="HG丸ｺﾞｼｯｸM-PRO" panose="020F0600000000000000" pitchFamily="50" charset="-128"/>
                <a:ea typeface="HG丸ｺﾞｼｯｸM-PRO" panose="020F0600000000000000" pitchFamily="50" charset="-128"/>
              </a:rPr>
              <a:t>時間外労働＋休日労働＜月</a:t>
            </a:r>
            <a:r>
              <a:rPr lang="en-US" altLang="ja-JP" sz="3200" dirty="0">
                <a:solidFill>
                  <a:prstClr val="white"/>
                </a:solidFill>
                <a:latin typeface="HG丸ｺﾞｼｯｸM-PRO" panose="020F0600000000000000" pitchFamily="50" charset="-128"/>
                <a:ea typeface="HG丸ｺﾞｼｯｸM-PRO" panose="020F0600000000000000" pitchFamily="50" charset="-128"/>
              </a:rPr>
              <a:t>100</a:t>
            </a:r>
            <a:r>
              <a:rPr lang="ja-JP" altLang="en-US" sz="3200" dirty="0">
                <a:solidFill>
                  <a:prstClr val="white"/>
                </a:solidFill>
                <a:latin typeface="HG丸ｺﾞｼｯｸM-PRO" panose="020F0600000000000000" pitchFamily="50" charset="-128"/>
                <a:ea typeface="HG丸ｺﾞｼｯｸM-PRO" panose="020F0600000000000000" pitchFamily="50" charset="-128"/>
              </a:rPr>
              <a:t>時間</a:t>
            </a:r>
            <a:endParaRPr lang="ja-JP" altLang="en-US" sz="2400" dirty="0">
              <a:solidFill>
                <a:prstClr val="white"/>
              </a:solidFill>
              <a:latin typeface="Trebuchet MS"/>
              <a:ea typeface="HGｺﾞｼｯｸM" panose="020B0609000000000000" pitchFamily="49" charset="-128"/>
            </a:endParaRP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336" y="116632"/>
            <a:ext cx="10801200" cy="461665"/>
          </a:xfrm>
          <a:prstGeom prst="rect">
            <a:avLst/>
          </a:prstGeom>
          <a:noFill/>
        </p:spPr>
        <p:txBody>
          <a:bodyPr wrap="square" rtlCol="0">
            <a:spAutoFit/>
          </a:bodyPr>
          <a:lstStyle/>
          <a:p>
            <a:r>
              <a:rPr kumimoji="1" lang="en-US" altLang="ja-JP" sz="2400" b="1" dirty="0">
                <a:latin typeface="HG丸ｺﾞｼｯｸM-PRO" panose="020F0600000000000000" pitchFamily="50" charset="-128"/>
                <a:ea typeface="HG丸ｺﾞｼｯｸM-PRO" panose="020F0600000000000000" pitchFamily="50" charset="-128"/>
              </a:rPr>
              <a:t>36</a:t>
            </a:r>
            <a:r>
              <a:rPr kumimoji="1" lang="ja-JP" altLang="en-US" sz="2400" b="1" dirty="0">
                <a:latin typeface="HG丸ｺﾞｼｯｸM-PRO" panose="020F0600000000000000" pitchFamily="50" charset="-128"/>
                <a:ea typeface="HG丸ｺﾞｼｯｸM-PRO" panose="020F0600000000000000" pitchFamily="50" charset="-128"/>
              </a:rPr>
              <a:t>協定</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サブロク協定</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を結んでも、無制限に残業させられるわけではない。</a:t>
            </a:r>
          </a:p>
        </p:txBody>
      </p:sp>
      <p:sp>
        <p:nvSpPr>
          <p:cNvPr id="3" name="テキスト ボックス 2"/>
          <p:cNvSpPr txBox="1"/>
          <p:nvPr/>
        </p:nvSpPr>
        <p:spPr>
          <a:xfrm>
            <a:off x="371364" y="903551"/>
            <a:ext cx="11449272" cy="1865126"/>
          </a:xfrm>
          <a:prstGeom prst="rect">
            <a:avLst/>
          </a:prstGeom>
          <a:noFill/>
        </p:spPr>
        <p:txBody>
          <a:bodyPr wrap="square" rtlCol="0">
            <a:spAutoFit/>
          </a:bodyPr>
          <a:lstStyle/>
          <a:p>
            <a:pPr marL="216000" indent="-216000">
              <a:lnSpc>
                <a:spcPct val="120000"/>
              </a:lnSpc>
            </a:pPr>
            <a:r>
              <a:rPr kumimoji="1" lang="ja-JP" altLang="en-US" sz="2400" b="1" dirty="0">
                <a:latin typeface="HG丸ｺﾞｼｯｸM-PRO" panose="020F0600000000000000" pitchFamily="50" charset="-128"/>
                <a:ea typeface="HG丸ｺﾞｼｯｸM-PRO" panose="020F0600000000000000" pitchFamily="50" charset="-128"/>
              </a:rPr>
              <a:t>・</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2400" b="1" dirty="0">
                <a:solidFill>
                  <a:srgbClr val="FF0000"/>
                </a:solidFill>
                <a:latin typeface="HG丸ｺﾞｼｯｸM-PRO" panose="020F0600000000000000" pitchFamily="50" charset="-128"/>
                <a:ea typeface="HG丸ｺﾞｼｯｸM-PRO" panose="020F0600000000000000" pitchFamily="50" charset="-128"/>
              </a:rPr>
              <a:t>2019</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2400" b="1" dirty="0">
                <a:solidFill>
                  <a:srgbClr val="FF0000"/>
                </a:solidFill>
                <a:latin typeface="HG丸ｺﾞｼｯｸM-PRO" panose="020F0600000000000000" pitchFamily="50" charset="-128"/>
                <a:ea typeface="HG丸ｺﾞｼｯｸM-PRO" panose="020F0600000000000000" pitchFamily="50" charset="-128"/>
              </a:rPr>
              <a:t>4</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月から、時間外労働の上限規制が施行される</a:t>
            </a:r>
            <a:r>
              <a:rPr kumimoji="1" lang="ja-JP" altLang="en-US"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a:p>
            <a:pPr marL="216000" indent="-216000">
              <a:lnSpc>
                <a:spcPct val="120000"/>
              </a:lnSpc>
            </a:pPr>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中小企業は</a:t>
            </a:r>
            <a:r>
              <a:rPr kumimoji="1" lang="en-US" altLang="ja-JP" sz="2400" dirty="0">
                <a:latin typeface="HG丸ｺﾞｼｯｸM-PRO" panose="020F0600000000000000" pitchFamily="50" charset="-128"/>
                <a:ea typeface="HG丸ｺﾞｼｯｸM-PRO" panose="020F0600000000000000" pitchFamily="50" charset="-128"/>
              </a:rPr>
              <a:t>2020</a:t>
            </a:r>
            <a:r>
              <a:rPr kumimoji="1" lang="ja-JP" altLang="en-US" sz="2400" dirty="0">
                <a:latin typeface="HG丸ｺﾞｼｯｸM-PRO" panose="020F0600000000000000" pitchFamily="50" charset="-128"/>
                <a:ea typeface="HG丸ｺﾞｼｯｸM-PRO" panose="020F0600000000000000" pitchFamily="50" charset="-128"/>
              </a:rPr>
              <a:t>年</a:t>
            </a: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a:latin typeface="HG丸ｺﾞｼｯｸM-PRO" panose="020F0600000000000000" pitchFamily="50" charset="-128"/>
                <a:ea typeface="HG丸ｺﾞｼｯｸM-PRO" panose="020F0600000000000000" pitchFamily="50" charset="-128"/>
              </a:rPr>
              <a:t>月から適用。</a:t>
            </a:r>
            <a:endParaRPr kumimoji="1" lang="en-US" altLang="ja-JP" sz="2400" dirty="0">
              <a:latin typeface="HG丸ｺﾞｼｯｸM-PRO" panose="020F0600000000000000" pitchFamily="50" charset="-128"/>
              <a:ea typeface="HG丸ｺﾞｼｯｸM-PRO" panose="020F0600000000000000" pitchFamily="50" charset="-128"/>
            </a:endParaRPr>
          </a:p>
          <a:p>
            <a:pPr marL="216000" indent="-216000">
              <a:lnSpc>
                <a:spcPct val="120000"/>
              </a:lnSpc>
            </a:pPr>
            <a:r>
              <a:rPr kumimoji="1" lang="ja-JP" altLang="en-US" sz="2400" dirty="0">
                <a:latin typeface="HG丸ｺﾞｼｯｸM-PRO" panose="020F0600000000000000" pitchFamily="50" charset="-128"/>
                <a:ea typeface="HG丸ｺﾞｼｯｸM-PRO" panose="020F0600000000000000" pitchFamily="50" charset="-128"/>
              </a:rPr>
              <a:t>・</a:t>
            </a:r>
            <a:r>
              <a:rPr kumimoji="1" lang="en-US" altLang="ja-JP" sz="2400" dirty="0">
                <a:latin typeface="HG丸ｺﾞｼｯｸM-PRO" panose="020F0600000000000000" pitchFamily="50" charset="-128"/>
                <a:ea typeface="HG丸ｺﾞｼｯｸM-PRO" panose="020F0600000000000000" pitchFamily="50" charset="-128"/>
              </a:rPr>
              <a:t>36</a:t>
            </a:r>
            <a:r>
              <a:rPr kumimoji="1" lang="ja-JP" altLang="en-US" sz="2400" dirty="0">
                <a:latin typeface="HG丸ｺﾞｼｯｸM-PRO" panose="020F0600000000000000" pitchFamily="50" charset="-128"/>
                <a:ea typeface="HG丸ｺﾞｼｯｸM-PRO" panose="020F0600000000000000" pitchFamily="50" charset="-128"/>
              </a:rPr>
              <a:t>協定を締結しても、</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時間外労働は月</a:t>
            </a:r>
            <a:r>
              <a:rPr kumimoji="1" lang="en-US" altLang="ja-JP" sz="2400" b="1" dirty="0">
                <a:solidFill>
                  <a:srgbClr val="FF0000"/>
                </a:solidFill>
                <a:latin typeface="HG丸ｺﾞｼｯｸM-PRO" panose="020F0600000000000000" pitchFamily="50" charset="-128"/>
                <a:ea typeface="HG丸ｺﾞｼｯｸM-PRO" panose="020F0600000000000000" pitchFamily="50" charset="-128"/>
              </a:rPr>
              <a:t>45</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時間、年間</a:t>
            </a:r>
            <a:r>
              <a:rPr kumimoji="1" lang="en-US" altLang="ja-JP" sz="2400" b="1" dirty="0">
                <a:solidFill>
                  <a:srgbClr val="FF0000"/>
                </a:solidFill>
                <a:latin typeface="HG丸ｺﾞｼｯｸM-PRO" panose="020F0600000000000000" pitchFamily="50" charset="-128"/>
                <a:ea typeface="HG丸ｺﾞｼｯｸM-PRO" panose="020F0600000000000000" pitchFamily="50" charset="-128"/>
              </a:rPr>
              <a:t>360</a:t>
            </a: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時間までしか認められない（臨時的で特別の事情がある場合についても下の左表の時間数が限度</a:t>
            </a:r>
            <a:r>
              <a:rPr kumimoji="1" lang="en-US" altLang="ja-JP" sz="24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1" dirty="0" err="1">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
          <p:cNvSpPr>
            <a:spLocks noGrp="1"/>
          </p:cNvSpPr>
          <p:nvPr>
            <p:ph type="sldNum" sz="quarter" idx="12"/>
          </p:nvPr>
        </p:nvSpPr>
        <p:spPr>
          <a:xfrm>
            <a:off x="9347200" y="6492875"/>
            <a:ext cx="2844800" cy="365125"/>
          </a:xfrm>
        </p:spPr>
        <p:txBody>
          <a:bodyPr/>
          <a:lstStyle/>
          <a:p>
            <a:pPr algn="r"/>
            <a:r>
              <a:rPr lang="en-US" altLang="ja-JP" sz="1200" b="1" dirty="0">
                <a:solidFill>
                  <a:schemeClr val="tx1"/>
                </a:solidFill>
              </a:rPr>
              <a:t>79</a:t>
            </a:r>
            <a:endParaRPr lang="ja-JP" altLang="en-US" sz="1200" b="1" dirty="0">
              <a:solidFill>
                <a:schemeClr val="tx1"/>
              </a:solidFill>
            </a:endParaRPr>
          </a:p>
        </p:txBody>
      </p:sp>
    </p:spTree>
    <p:extLst>
      <p:ext uri="{BB962C8B-B14F-4D97-AF65-F5344CB8AC3E}">
        <p14:creationId xmlns:p14="http://schemas.microsoft.com/office/powerpoint/2010/main" val="22033763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ワイド画面</PresentationFormat>
  <Paragraphs>455</Paragraphs>
  <Slides>18</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18</vt:i4>
      </vt:variant>
    </vt:vector>
  </HeadingPairs>
  <TitlesOfParts>
    <vt:vector size="34" baseType="lpstr">
      <vt:lpstr>A-OTF Shin Maru Go Pro</vt:lpstr>
      <vt:lpstr>HGS創英角ﾎﾟｯﾌﾟ体</vt:lpstr>
      <vt:lpstr>HGｺﾞｼｯｸM</vt:lpstr>
      <vt:lpstr>HGMaruGothicMPRO</vt:lpstr>
      <vt:lpstr>HGMaruGothicMPRO</vt:lpstr>
      <vt:lpstr>HG明朝E</vt:lpstr>
      <vt:lpstr>Meiryo UI</vt:lpstr>
      <vt:lpstr>ＭＳ Ｐゴシック</vt:lpstr>
      <vt:lpstr>ShinMGoPro-DeBold</vt:lpstr>
      <vt:lpstr>ShinMGoPro-Medium</vt:lpstr>
      <vt:lpstr>メイリオ</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2019-08-20T01:06:48Z</dcterms:modified>
</cp:coreProperties>
</file>