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6"/>
  </p:notesMasterIdLst>
  <p:sldIdLst>
    <p:sldId id="650" r:id="rId2"/>
    <p:sldId id="669" r:id="rId3"/>
    <p:sldId id="677" r:id="rId4"/>
    <p:sldId id="670" r:id="rId5"/>
    <p:sldId id="676" r:id="rId6"/>
    <p:sldId id="671" r:id="rId7"/>
    <p:sldId id="678" r:id="rId8"/>
    <p:sldId id="679" r:id="rId9"/>
    <p:sldId id="680" r:id="rId10"/>
    <p:sldId id="681" r:id="rId11"/>
    <p:sldId id="682" r:id="rId12"/>
    <p:sldId id="683" r:id="rId13"/>
    <p:sldId id="684" r:id="rId14"/>
    <p:sldId id="673"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44"/>
    <a:srgbClr val="E60012"/>
    <a:srgbClr val="9C7DB6"/>
    <a:srgbClr val="B6007A"/>
    <a:srgbClr val="FF9700"/>
    <a:srgbClr val="6CB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7" autoAdjust="0"/>
    <p:restoredTop sz="94694" autoAdjust="0"/>
  </p:normalViewPr>
  <p:slideViewPr>
    <p:cSldViewPr>
      <p:cViewPr varScale="1">
        <p:scale>
          <a:sx n="111" d="100"/>
          <a:sy n="111" d="100"/>
        </p:scale>
        <p:origin x="126"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EAF795-4E5A-4591-AB61-3F927A5355FE}" type="slidenum">
              <a:rPr kumimoji="1" lang="ja-JP" altLang="en-US" smtClean="0"/>
              <a:t>3</a:t>
            </a:fld>
            <a:endParaRPr kumimoji="1" lang="ja-JP" altLang="en-US"/>
          </a:p>
        </p:txBody>
      </p:sp>
    </p:spTree>
    <p:extLst>
      <p:ext uri="{BB962C8B-B14F-4D97-AF65-F5344CB8AC3E}">
        <p14:creationId xmlns:p14="http://schemas.microsoft.com/office/powerpoint/2010/main" val="403498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EAF795-4E5A-4591-AB61-3F927A5355FE}" type="slidenum">
              <a:rPr kumimoji="1" lang="ja-JP" altLang="en-US" smtClean="0"/>
              <a:t>4</a:t>
            </a:fld>
            <a:endParaRPr kumimoji="1" lang="ja-JP" altLang="en-US"/>
          </a:p>
        </p:txBody>
      </p:sp>
    </p:spTree>
    <p:extLst>
      <p:ext uri="{BB962C8B-B14F-4D97-AF65-F5344CB8AC3E}">
        <p14:creationId xmlns:p14="http://schemas.microsoft.com/office/powerpoint/2010/main" val="127534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81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4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テーマ⑦　</a:t>
            </a:r>
            <a:r>
              <a:rPr lang="ja-JP" altLang="en-US" sz="3200" b="1" dirty="0">
                <a:latin typeface="Meiryo UI" panose="020B0604030504040204" pitchFamily="50" charset="-128"/>
                <a:ea typeface="Meiryo UI" panose="020B0604030504040204" pitchFamily="50" charset="-128"/>
              </a:rPr>
              <a:t>会社を辞める時、辞めさせられる時のルール</a:t>
            </a:r>
            <a:endParaRPr kumimoji="1" lang="ja-JP" altLang="en-US" sz="3200" b="1"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101</a:t>
            </a:r>
            <a:endParaRPr lang="ja-JP" altLang="en-US" sz="1200" b="1" dirty="0">
              <a:solidFill>
                <a:schemeClr val="tx1"/>
              </a:solidFill>
            </a:endParaRPr>
          </a:p>
        </p:txBody>
      </p:sp>
    </p:spTree>
    <p:extLst>
      <p:ext uri="{BB962C8B-B14F-4D97-AF65-F5344CB8AC3E}">
        <p14:creationId xmlns:p14="http://schemas.microsoft.com/office/powerpoint/2010/main" val="241996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6B7741E-524F-7E44-9FE6-2E6FDC097E1F}"/>
              </a:ext>
            </a:extLst>
          </p:cNvPr>
          <p:cNvSpPr/>
          <p:nvPr/>
        </p:nvSpPr>
        <p:spPr>
          <a:xfrm>
            <a:off x="2131120" y="1761755"/>
            <a:ext cx="7129901" cy="3872279"/>
          </a:xfrm>
          <a:custGeom>
            <a:avLst/>
            <a:gdLst/>
            <a:ahLst/>
            <a:cxnLst/>
            <a:rect l="l" t="t" r="r" b="b"/>
            <a:pathLst>
              <a:path w="7859395" h="4268470">
                <a:moveTo>
                  <a:pt x="0" y="4268254"/>
                </a:moveTo>
                <a:lnTo>
                  <a:pt x="7859255" y="4268254"/>
                </a:lnTo>
                <a:lnTo>
                  <a:pt x="7859255" y="0"/>
                </a:lnTo>
                <a:lnTo>
                  <a:pt x="0" y="0"/>
                </a:lnTo>
                <a:lnTo>
                  <a:pt x="0" y="4268254"/>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E0CC509-C87C-ED40-B229-C5B4E8992941}"/>
              </a:ext>
            </a:extLst>
          </p:cNvPr>
          <p:cNvSpPr/>
          <p:nvPr/>
        </p:nvSpPr>
        <p:spPr>
          <a:xfrm>
            <a:off x="2131120" y="1761755"/>
            <a:ext cx="7129901" cy="3872279"/>
          </a:xfrm>
          <a:custGeom>
            <a:avLst/>
            <a:gdLst/>
            <a:ahLst/>
            <a:cxnLst/>
            <a:rect l="l" t="t" r="r" b="b"/>
            <a:pathLst>
              <a:path w="7859395" h="4268470">
                <a:moveTo>
                  <a:pt x="0" y="4268254"/>
                </a:moveTo>
                <a:lnTo>
                  <a:pt x="7859255" y="4268254"/>
                </a:lnTo>
                <a:lnTo>
                  <a:pt x="7859255" y="0"/>
                </a:lnTo>
                <a:lnTo>
                  <a:pt x="0" y="0"/>
                </a:lnTo>
                <a:lnTo>
                  <a:pt x="0" y="4268254"/>
                </a:lnTo>
                <a:close/>
              </a:path>
            </a:pathLst>
          </a:custGeom>
          <a:ln w="15875">
            <a:solidFill>
              <a:srgbClr val="6D6E71"/>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463AEE5-D9B1-2C4D-AAE1-522A91A7B549}"/>
              </a:ext>
            </a:extLst>
          </p:cNvPr>
          <p:cNvSpPr/>
          <p:nvPr/>
        </p:nvSpPr>
        <p:spPr>
          <a:xfrm>
            <a:off x="9125492" y="3296069"/>
            <a:ext cx="1420007" cy="2365179"/>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6">
            <a:extLst>
              <a:ext uri="{FF2B5EF4-FFF2-40B4-BE49-F238E27FC236}">
                <a16:creationId xmlns:a16="http://schemas.microsoft.com/office/drawing/2014/main" id="{BAF498EB-4706-054A-A0F7-C0DA897FA965}"/>
              </a:ext>
            </a:extLst>
          </p:cNvPr>
          <p:cNvSpPr txBox="1"/>
          <p:nvPr/>
        </p:nvSpPr>
        <p:spPr>
          <a:xfrm>
            <a:off x="2398821" y="1885390"/>
            <a:ext cx="8053019" cy="3618675"/>
          </a:xfrm>
          <a:prstGeom prst="rect">
            <a:avLst/>
          </a:prstGeom>
        </p:spPr>
        <p:txBody>
          <a:bodyPr vert="horz" wrap="square" lIns="0" tIns="14978" rIns="0" bIns="0" rtlCol="0">
            <a:spAutoFit/>
          </a:bodyPr>
          <a:lstStyle/>
          <a:p>
            <a:pPr marR="1349737">
              <a:lnSpc>
                <a:spcPts val="2812"/>
              </a:lnSpc>
              <a:spcBef>
                <a:spcPts val="2717"/>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解雇は、</a:t>
            </a:r>
            <a:r>
              <a:rPr sz="2223" b="1" dirty="0">
                <a:solidFill>
                  <a:srgbClr val="E60012"/>
                </a:solidFill>
                <a:latin typeface="HGMaruGothicMPRO" panose="020F0600000000000000" pitchFamily="34" charset="-128"/>
                <a:ea typeface="HGMaruGothicMPRO" panose="020F0600000000000000" pitchFamily="34" charset="-128"/>
                <a:cs typeface="ShinMGoPro-Medium"/>
              </a:rPr>
              <a:t>客観的に合理的な理由を欠き、社会通念上相当であると認められない場合</a:t>
            </a:r>
            <a:r>
              <a:rPr sz="2223" dirty="0">
                <a:solidFill>
                  <a:srgbClr val="231F20"/>
                </a:solidFill>
                <a:latin typeface="HGMaruGothicMPRO" panose="020F0600000000000000" pitchFamily="34" charset="-128"/>
                <a:ea typeface="HGMaruGothicMPRO" panose="020F0600000000000000" pitchFamily="34" charset="-128"/>
                <a:cs typeface="A-OTF Shin Maru Go Pro"/>
              </a:rPr>
              <a:t>は、その権利を濫用したものとして、</a:t>
            </a:r>
            <a:r>
              <a:rPr sz="2223" b="1" dirty="0">
                <a:solidFill>
                  <a:srgbClr val="E60012"/>
                </a:solidFill>
                <a:latin typeface="HGMaruGothicMPRO" panose="020F0600000000000000" pitchFamily="34" charset="-128"/>
                <a:ea typeface="HGMaruGothicMPRO" panose="020F0600000000000000" pitchFamily="34" charset="-128"/>
                <a:cs typeface="ShinMGoPro-Medium"/>
              </a:rPr>
              <a:t>無効</a:t>
            </a:r>
            <a:r>
              <a:rPr sz="2223" dirty="0">
                <a:solidFill>
                  <a:srgbClr val="231F20"/>
                </a:solidFill>
                <a:latin typeface="HGMaruGothicMPRO" panose="020F0600000000000000" pitchFamily="34" charset="-128"/>
                <a:ea typeface="HGMaruGothicMPRO" panose="020F0600000000000000" pitchFamily="34" charset="-128"/>
                <a:cs typeface="A-OTF Shin Maru Go Pro"/>
              </a:rPr>
              <a:t>とする。</a:t>
            </a:r>
            <a:endParaRPr sz="2223" dirty="0">
              <a:latin typeface="HGMaruGothicMPRO" panose="020F0600000000000000" pitchFamily="34" charset="-128"/>
              <a:ea typeface="HGMaruGothicMPRO" panose="020F0600000000000000" pitchFamily="34" charset="-128"/>
              <a:cs typeface="A-OTF Shin Maru Go Pro"/>
            </a:endParaRPr>
          </a:p>
          <a:p>
            <a:pPr>
              <a:lnSpc>
                <a:spcPts val="2812"/>
              </a:lnSpc>
            </a:pPr>
            <a:r>
              <a:rPr sz="2223" dirty="0">
                <a:solidFill>
                  <a:srgbClr val="231F20"/>
                </a:solidFill>
                <a:latin typeface="HGMaruGothicMPRO" panose="020F0600000000000000" pitchFamily="34" charset="-128"/>
                <a:ea typeface="HGMaruGothicMPRO" panose="020F0600000000000000" pitchFamily="34" charset="-128"/>
                <a:cs typeface="A-OTF Shin Maru Go Pro"/>
              </a:rPr>
              <a:t>（労働契約法第16条）</a:t>
            </a:r>
            <a:endParaRPr sz="2223" dirty="0">
              <a:latin typeface="HGMaruGothicMPRO" panose="020F0600000000000000" pitchFamily="34" charset="-128"/>
              <a:ea typeface="HGMaruGothicMPRO" panose="020F0600000000000000" pitchFamily="34" charset="-128"/>
              <a:cs typeface="A-OTF Shin Maru Go Pro"/>
            </a:endParaRPr>
          </a:p>
          <a:p>
            <a:pPr marR="1341096">
              <a:lnSpc>
                <a:spcPts val="2812"/>
              </a:lnSpc>
              <a:spcBef>
                <a:spcPts val="118"/>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使用者は、期間の定めのある労働契約（以下この章において「有期労働契約」という</a:t>
            </a:r>
            <a:r>
              <a:rPr sz="2223" spc="-816" dirty="0">
                <a:solidFill>
                  <a:srgbClr val="231F20"/>
                </a:solidFill>
                <a:latin typeface="HGMaruGothicMPRO" panose="020F0600000000000000" pitchFamily="34" charset="-128"/>
                <a:ea typeface="HGMaruGothicMPRO" panose="020F0600000000000000" pitchFamily="34" charset="-128"/>
                <a:cs typeface="A-OTF Shin Maru Go Pro"/>
              </a:rPr>
              <a:t>。）</a:t>
            </a:r>
            <a:r>
              <a:rPr sz="2223" dirty="0">
                <a:solidFill>
                  <a:srgbClr val="231F20"/>
                </a:solidFill>
                <a:latin typeface="HGMaruGothicMPRO" panose="020F0600000000000000" pitchFamily="34" charset="-128"/>
                <a:ea typeface="HGMaruGothicMPRO" panose="020F0600000000000000" pitchFamily="34" charset="-128"/>
                <a:cs typeface="A-OTF Shin Maru Go Pro"/>
              </a:rPr>
              <a:t>について、やむを得ない事由がある場合でなければ、</a:t>
            </a:r>
            <a:r>
              <a:rPr sz="2223" b="1" dirty="0">
                <a:solidFill>
                  <a:srgbClr val="E60012"/>
                </a:solidFill>
                <a:latin typeface="HGMaruGothicMPRO" panose="020F0600000000000000" pitchFamily="34" charset="-128"/>
                <a:ea typeface="HGMaruGothicMPRO" panose="020F0600000000000000" pitchFamily="34" charset="-128"/>
                <a:cs typeface="ShinMGoPro-Medium"/>
              </a:rPr>
              <a:t>その契約期間が満了するまでの間において</a:t>
            </a:r>
            <a:r>
              <a:rPr sz="2223" dirty="0">
                <a:solidFill>
                  <a:srgbClr val="231F20"/>
                </a:solidFill>
                <a:latin typeface="HGMaruGothicMPRO" panose="020F0600000000000000" pitchFamily="34" charset="-128"/>
                <a:ea typeface="HGMaruGothicMPRO" panose="020F0600000000000000" pitchFamily="34" charset="-128"/>
                <a:cs typeface="A-OTF Shin Maru Go Pro"/>
              </a:rPr>
              <a:t>、労働者を解雇することができない。</a:t>
            </a:r>
            <a:endParaRPr sz="2223" dirty="0">
              <a:latin typeface="HGMaruGothicMPRO" panose="020F0600000000000000" pitchFamily="34" charset="-128"/>
              <a:ea typeface="HGMaruGothicMPRO" panose="020F0600000000000000" pitchFamily="34" charset="-128"/>
              <a:cs typeface="A-OTF Shin Maru Go Pro"/>
            </a:endParaRPr>
          </a:p>
          <a:p>
            <a:pPr>
              <a:lnSpc>
                <a:spcPts val="2812"/>
              </a:lnSpc>
            </a:pPr>
            <a:r>
              <a:rPr sz="2223" dirty="0">
                <a:solidFill>
                  <a:srgbClr val="231F20"/>
                </a:solidFill>
                <a:latin typeface="HGMaruGothicMPRO" panose="020F0600000000000000" pitchFamily="34" charset="-128"/>
                <a:ea typeface="HGMaruGothicMPRO" panose="020F0600000000000000" pitchFamily="34" charset="-128"/>
                <a:cs typeface="A-OTF Shin Maru Go Pro"/>
              </a:rPr>
              <a:t>（労働契約法第17条）</a:t>
            </a:r>
            <a:endParaRPr sz="2223" dirty="0">
              <a:latin typeface="HGMaruGothicMPRO" panose="020F0600000000000000" pitchFamily="34" charset="-128"/>
              <a:ea typeface="HGMaruGothicMPRO" panose="020F0600000000000000" pitchFamily="34" charset="-128"/>
              <a:cs typeface="A-OTF Shin Maru Go Pro"/>
            </a:endParaRPr>
          </a:p>
        </p:txBody>
      </p:sp>
      <p:sp>
        <p:nvSpPr>
          <p:cNvPr id="11" name="正方形/長方形 1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解雇</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クビ</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には、客観的合理性と社会通念上の相当性が必要とされています</a:t>
            </a:r>
          </a:p>
        </p:txBody>
      </p:sp>
      <p:sp>
        <p:nvSpPr>
          <p:cNvPr id="8"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110</a:t>
            </a:r>
            <a:endParaRPr lang="ja-JP" altLang="en-US" sz="1200" b="1" dirty="0"/>
          </a:p>
        </p:txBody>
      </p:sp>
    </p:spTree>
    <p:extLst>
      <p:ext uri="{BB962C8B-B14F-4D97-AF65-F5344CB8AC3E}">
        <p14:creationId xmlns:p14="http://schemas.microsoft.com/office/powerpoint/2010/main" val="102883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AC103652-D550-1948-BCA2-70BE69016BF2}"/>
              </a:ext>
            </a:extLst>
          </p:cNvPr>
          <p:cNvSpPr/>
          <p:nvPr/>
        </p:nvSpPr>
        <p:spPr>
          <a:xfrm>
            <a:off x="2131120" y="1428871"/>
            <a:ext cx="7129901" cy="3186767"/>
          </a:xfrm>
          <a:custGeom>
            <a:avLst/>
            <a:gdLst/>
            <a:ahLst/>
            <a:cxnLst/>
            <a:rect l="l" t="t" r="r" b="b"/>
            <a:pathLst>
              <a:path w="7859395" h="3512820">
                <a:moveTo>
                  <a:pt x="0" y="3512248"/>
                </a:moveTo>
                <a:lnTo>
                  <a:pt x="7859255" y="3512248"/>
                </a:lnTo>
                <a:lnTo>
                  <a:pt x="7859255" y="0"/>
                </a:lnTo>
                <a:lnTo>
                  <a:pt x="0" y="0"/>
                </a:lnTo>
                <a:lnTo>
                  <a:pt x="0" y="3512248"/>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7284A17-4C1D-BB45-8DC9-BADAF8C4B216}"/>
              </a:ext>
            </a:extLst>
          </p:cNvPr>
          <p:cNvSpPr txBox="1"/>
          <p:nvPr/>
        </p:nvSpPr>
        <p:spPr>
          <a:xfrm>
            <a:off x="2123977" y="4806591"/>
            <a:ext cx="7144302" cy="566625"/>
          </a:xfrm>
          <a:prstGeom prst="rect">
            <a:avLst/>
          </a:prstGeom>
          <a:solidFill>
            <a:srgbClr val="ABE1FA"/>
          </a:solidFill>
        </p:spPr>
        <p:txBody>
          <a:bodyPr vert="horz" wrap="square" lIns="0" tIns="32659" rIns="0" bIns="65317" rtlCol="0">
            <a:spAutoFit/>
          </a:bodyPr>
          <a:lstStyle/>
          <a:p>
            <a:pPr marL="612941">
              <a:spcBef>
                <a:spcPts val="508"/>
              </a:spcBef>
            </a:pPr>
            <a:r>
              <a:rPr sz="3039" dirty="0">
                <a:solidFill>
                  <a:srgbClr val="231F20"/>
                </a:solidFill>
                <a:latin typeface="HGMaruGothicMPRO" panose="020F0600000000000000" pitchFamily="34" charset="-128"/>
                <a:ea typeface="HGMaruGothicMPRO" panose="020F0600000000000000" pitchFamily="34" charset="-128"/>
                <a:cs typeface="A-OTF Shin Maru Go Pro"/>
              </a:rPr>
              <a:t>予告もしくは手当（お金）が必要！</a:t>
            </a:r>
            <a:endParaRPr sz="3039" dirty="0">
              <a:latin typeface="HGMaruGothicMPRO" panose="020F0600000000000000" pitchFamily="34" charset="-128"/>
              <a:ea typeface="HGMaruGothicMPRO" panose="020F0600000000000000" pitchFamily="34" charset="-128"/>
              <a:cs typeface="A-OTF Shin Maru Go Pro"/>
            </a:endParaRPr>
          </a:p>
        </p:txBody>
      </p:sp>
      <p:sp>
        <p:nvSpPr>
          <p:cNvPr id="10" name="object 6">
            <a:extLst>
              <a:ext uri="{FF2B5EF4-FFF2-40B4-BE49-F238E27FC236}">
                <a16:creationId xmlns:a16="http://schemas.microsoft.com/office/drawing/2014/main" id="{E490A6DF-92BB-BE4B-8F8A-8206B017D6A9}"/>
              </a:ext>
            </a:extLst>
          </p:cNvPr>
          <p:cNvSpPr txBox="1"/>
          <p:nvPr/>
        </p:nvSpPr>
        <p:spPr>
          <a:xfrm>
            <a:off x="1685190" y="1581156"/>
            <a:ext cx="8708882" cy="2887706"/>
          </a:xfrm>
          <a:prstGeom prst="rect">
            <a:avLst/>
          </a:prstGeom>
        </p:spPr>
        <p:txBody>
          <a:bodyPr vert="horz" wrap="square" lIns="0" tIns="14978" rIns="0" bIns="0" rtlCol="0">
            <a:spAutoFit/>
          </a:bodyPr>
          <a:lstStyle/>
          <a:p>
            <a:pPr marL="724123" marR="1333607">
              <a:lnSpc>
                <a:spcPts val="2812"/>
              </a:lnSpc>
            </a:pPr>
            <a:r>
              <a:rPr sz="2223" dirty="0">
                <a:solidFill>
                  <a:srgbClr val="231F20"/>
                </a:solidFill>
                <a:latin typeface="HGMaruGothicMPRO" panose="020F0600000000000000" pitchFamily="34" charset="-128"/>
                <a:ea typeface="HGMaruGothicMPRO" panose="020F0600000000000000" pitchFamily="34" charset="-128"/>
                <a:cs typeface="A-OTF Shin Maru Go Pro"/>
              </a:rPr>
              <a:t>　使用者は、労働者を解雇しようとする場合においては、</a:t>
            </a:r>
            <a:r>
              <a:rPr sz="2223" b="1" dirty="0">
                <a:solidFill>
                  <a:srgbClr val="E60012"/>
                </a:solidFill>
                <a:latin typeface="HGMaruGothicMPRO" panose="020F0600000000000000" pitchFamily="34" charset="-128"/>
                <a:ea typeface="HGMaruGothicMPRO" panose="020F0600000000000000" pitchFamily="34" charset="-128"/>
                <a:cs typeface="ShinMGoPro-Medium"/>
              </a:rPr>
              <a:t>少くとも30日前にその予告</a:t>
            </a:r>
            <a:r>
              <a:rPr sz="2223" dirty="0">
                <a:solidFill>
                  <a:srgbClr val="231F20"/>
                </a:solidFill>
                <a:latin typeface="HGMaruGothicMPRO" panose="020F0600000000000000" pitchFamily="34" charset="-128"/>
                <a:ea typeface="HGMaruGothicMPRO" panose="020F0600000000000000" pitchFamily="34" charset="-128"/>
                <a:cs typeface="A-OTF Shin Maru Go Pro"/>
              </a:rPr>
              <a:t>をしなければならない。</a:t>
            </a:r>
            <a:r>
              <a:rPr sz="2223" b="1" dirty="0">
                <a:solidFill>
                  <a:srgbClr val="E60012"/>
                </a:solidFill>
                <a:latin typeface="HGMaruGothicMPRO" panose="020F0600000000000000" pitchFamily="34" charset="-128"/>
                <a:ea typeface="HGMaruGothicMPRO" panose="020F0600000000000000" pitchFamily="34" charset="-128"/>
                <a:cs typeface="ShinMGoPro-Medium"/>
              </a:rPr>
              <a:t>30日前に予告をしない使用者は</a:t>
            </a:r>
            <a:r>
              <a:rPr sz="2223" dirty="0">
                <a:solidFill>
                  <a:srgbClr val="E60012"/>
                </a:solidFill>
                <a:latin typeface="HGMaruGothicMPRO" panose="020F0600000000000000" pitchFamily="34" charset="-128"/>
                <a:ea typeface="HGMaruGothicMPRO" panose="020F0600000000000000" pitchFamily="34" charset="-128"/>
                <a:cs typeface="A-OTF Shin Maru Go Pro"/>
              </a:rPr>
              <a:t>、</a:t>
            </a:r>
            <a:r>
              <a:rPr sz="2223" b="1" dirty="0">
                <a:solidFill>
                  <a:srgbClr val="E60012"/>
                </a:solidFill>
                <a:latin typeface="HGMaruGothicMPRO" panose="020F0600000000000000" pitchFamily="34" charset="-128"/>
                <a:ea typeface="HGMaruGothicMPRO" panose="020F0600000000000000" pitchFamily="34" charset="-128"/>
                <a:cs typeface="ShinMGoPro-Medium"/>
              </a:rPr>
              <a:t>30日分以上の平均賃金</a:t>
            </a:r>
            <a:r>
              <a:rPr sz="2223" dirty="0">
                <a:solidFill>
                  <a:srgbClr val="231F20"/>
                </a:solidFill>
                <a:latin typeface="HGMaruGothicMPRO" panose="020F0600000000000000" pitchFamily="34" charset="-128"/>
                <a:ea typeface="HGMaruGothicMPRO" panose="020F0600000000000000" pitchFamily="34" charset="-128"/>
                <a:cs typeface="A-OTF Shin Maru Go Pro"/>
              </a:rPr>
              <a:t>を支払わなければならない。</a:t>
            </a:r>
            <a:r>
              <a:rPr lang="en-US" sz="2223" dirty="0">
                <a:latin typeface="HGMaruGothicMPRO" panose="020F0600000000000000" pitchFamily="34" charset="-128"/>
                <a:ea typeface="HGMaruGothicMPRO" panose="020F0600000000000000" pitchFamily="34" charset="-128"/>
                <a:cs typeface="A-OTF Shin Maru Go Pro"/>
              </a:rPr>
              <a:t/>
            </a:r>
            <a:br>
              <a:rPr lang="en-US" sz="2223" dirty="0">
                <a:latin typeface="HGMaruGothicMPRO" panose="020F0600000000000000" pitchFamily="34" charset="-128"/>
                <a:ea typeface="HGMaruGothicMPRO" panose="020F0600000000000000" pitchFamily="34" charset="-128"/>
                <a:cs typeface="A-OTF Shin Maru Go Pro"/>
              </a:rPr>
            </a:br>
            <a:r>
              <a:rPr sz="2223" dirty="0">
                <a:solidFill>
                  <a:srgbClr val="231F20"/>
                </a:solidFill>
                <a:latin typeface="HGMaruGothicMPRO" panose="020F0600000000000000" pitchFamily="34" charset="-128"/>
                <a:ea typeface="HGMaruGothicMPRO" panose="020F0600000000000000" pitchFamily="34" charset="-128"/>
                <a:cs typeface="A-OTF Shin Maru Go Pro"/>
              </a:rPr>
              <a:t>（労働基準法第20条（抜粋</a:t>
            </a:r>
            <a:r>
              <a:rPr sz="2223" spc="-816"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2223" spc="-816" dirty="0">
                <a:latin typeface="HGMaruGothicMPRO" panose="020F0600000000000000" pitchFamily="34" charset="-128"/>
                <a:ea typeface="HGMaruGothicMPRO" panose="020F0600000000000000" pitchFamily="34" charset="-128"/>
                <a:cs typeface="A-OTF Shin Maru Go Pro"/>
              </a:rPr>
              <a:t/>
            </a:r>
            <a:br>
              <a:rPr lang="en-US" sz="2223" spc="-816" dirty="0">
                <a:latin typeface="HGMaruGothicMPRO" panose="020F0600000000000000" pitchFamily="34" charset="-128"/>
                <a:ea typeface="HGMaruGothicMPRO" panose="020F0600000000000000" pitchFamily="34" charset="-128"/>
                <a:cs typeface="A-OTF Shin Maru Go Pro"/>
              </a:rPr>
            </a:br>
            <a:r>
              <a:rPr sz="2223" dirty="0">
                <a:solidFill>
                  <a:srgbClr val="231F20"/>
                </a:solidFill>
                <a:latin typeface="HGMaruGothicMPRO" panose="020F0600000000000000" pitchFamily="34" charset="-128"/>
                <a:ea typeface="HGMaruGothicMPRO" panose="020F0600000000000000" pitchFamily="34" charset="-128"/>
                <a:cs typeface="A-OTF Shin Maru Go Pro"/>
              </a:rPr>
              <a:t>　前項の予告の日数は、</a:t>
            </a:r>
            <a:r>
              <a:rPr sz="2223" b="1" dirty="0">
                <a:solidFill>
                  <a:srgbClr val="E60012"/>
                </a:solidFill>
                <a:latin typeface="HGMaruGothicMPRO" panose="020F0600000000000000" pitchFamily="34" charset="-128"/>
                <a:ea typeface="HGMaruGothicMPRO" panose="020F0600000000000000" pitchFamily="34" charset="-128"/>
                <a:cs typeface="ShinMGoPro-Medium"/>
              </a:rPr>
              <a:t>1日について平均賃金を支払った場合においては、その日数を短縮</a:t>
            </a:r>
            <a:r>
              <a:rPr sz="2223" dirty="0">
                <a:solidFill>
                  <a:srgbClr val="231F20"/>
                </a:solidFill>
                <a:latin typeface="HGMaruGothicMPRO" panose="020F0600000000000000" pitchFamily="34" charset="-128"/>
                <a:ea typeface="HGMaruGothicMPRO" panose="020F0600000000000000" pitchFamily="34" charset="-128"/>
                <a:cs typeface="A-OTF Shin Maru Go Pro"/>
              </a:rPr>
              <a:t>することができる。（労働基準法第20条第2項）</a:t>
            </a:r>
            <a:endParaRPr sz="2223" dirty="0">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2FC380B5-E117-3345-980B-079660A95C89}"/>
              </a:ext>
            </a:extLst>
          </p:cNvPr>
          <p:cNvSpPr/>
          <p:nvPr/>
        </p:nvSpPr>
        <p:spPr>
          <a:xfrm>
            <a:off x="2131120" y="1428871"/>
            <a:ext cx="7129901" cy="3186767"/>
          </a:xfrm>
          <a:custGeom>
            <a:avLst/>
            <a:gdLst/>
            <a:ahLst/>
            <a:cxnLst/>
            <a:rect l="l" t="t" r="r" b="b"/>
            <a:pathLst>
              <a:path w="7859395" h="3512820">
                <a:moveTo>
                  <a:pt x="0" y="3512248"/>
                </a:moveTo>
                <a:lnTo>
                  <a:pt x="7859255" y="3512248"/>
                </a:lnTo>
                <a:lnTo>
                  <a:pt x="7859255" y="0"/>
                </a:lnTo>
                <a:lnTo>
                  <a:pt x="0" y="0"/>
                </a:lnTo>
                <a:lnTo>
                  <a:pt x="0" y="3512248"/>
                </a:lnTo>
                <a:close/>
              </a:path>
            </a:pathLst>
          </a:custGeom>
          <a:ln w="15875">
            <a:solidFill>
              <a:srgbClr val="6D6E71"/>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B44A1A7-A3A4-AE4C-B40B-E2877FC0B347}"/>
              </a:ext>
            </a:extLst>
          </p:cNvPr>
          <p:cNvSpPr/>
          <p:nvPr/>
        </p:nvSpPr>
        <p:spPr>
          <a:xfrm>
            <a:off x="9125492" y="2998912"/>
            <a:ext cx="1420007" cy="2365179"/>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解雇が有効な場合でも、手続き上のルールがあります。</a:t>
            </a:r>
          </a:p>
        </p:txBody>
      </p:sp>
      <p:sp>
        <p:nvSpPr>
          <p:cNvPr id="9"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111</a:t>
            </a:r>
            <a:endParaRPr lang="ja-JP" altLang="en-US" sz="1200" b="1" dirty="0"/>
          </a:p>
        </p:txBody>
      </p:sp>
    </p:spTree>
    <p:extLst>
      <p:ext uri="{BB962C8B-B14F-4D97-AF65-F5344CB8AC3E}">
        <p14:creationId xmlns:p14="http://schemas.microsoft.com/office/powerpoint/2010/main" val="329115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A334EB49-C216-BE45-B48E-ADCCC1A44349}"/>
              </a:ext>
            </a:extLst>
          </p:cNvPr>
          <p:cNvSpPr/>
          <p:nvPr/>
        </p:nvSpPr>
        <p:spPr>
          <a:xfrm>
            <a:off x="1263486" y="1322397"/>
            <a:ext cx="7129901" cy="3529523"/>
          </a:xfrm>
          <a:custGeom>
            <a:avLst/>
            <a:gdLst/>
            <a:ahLst/>
            <a:cxnLst/>
            <a:rect l="l" t="t" r="r" b="b"/>
            <a:pathLst>
              <a:path w="7859395" h="3890645">
                <a:moveTo>
                  <a:pt x="0" y="3890251"/>
                </a:moveTo>
                <a:lnTo>
                  <a:pt x="7859255" y="3890251"/>
                </a:lnTo>
                <a:lnTo>
                  <a:pt x="7859255" y="0"/>
                </a:lnTo>
                <a:lnTo>
                  <a:pt x="0" y="0"/>
                </a:lnTo>
                <a:lnTo>
                  <a:pt x="0" y="3890251"/>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993523B4-E9AD-7F45-81B0-487C102815C1}"/>
              </a:ext>
            </a:extLst>
          </p:cNvPr>
          <p:cNvSpPr/>
          <p:nvPr/>
        </p:nvSpPr>
        <p:spPr>
          <a:xfrm>
            <a:off x="1280439" y="1345915"/>
            <a:ext cx="7129901" cy="3529523"/>
          </a:xfrm>
          <a:custGeom>
            <a:avLst/>
            <a:gdLst/>
            <a:ahLst/>
            <a:cxnLst/>
            <a:rect l="l" t="t" r="r" b="b"/>
            <a:pathLst>
              <a:path w="7859395" h="3890645">
                <a:moveTo>
                  <a:pt x="0" y="3890251"/>
                </a:moveTo>
                <a:lnTo>
                  <a:pt x="7859255" y="3890251"/>
                </a:lnTo>
                <a:lnTo>
                  <a:pt x="7859255" y="0"/>
                </a:lnTo>
                <a:lnTo>
                  <a:pt x="0" y="0"/>
                </a:lnTo>
                <a:lnTo>
                  <a:pt x="0" y="3890251"/>
                </a:lnTo>
                <a:close/>
              </a:path>
            </a:pathLst>
          </a:custGeom>
          <a:ln w="15748">
            <a:solidFill>
              <a:srgbClr val="6D6E71"/>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543CCE0-C439-A64E-916D-E7E96726440C}"/>
              </a:ext>
            </a:extLst>
          </p:cNvPr>
          <p:cNvSpPr txBox="1"/>
          <p:nvPr/>
        </p:nvSpPr>
        <p:spPr>
          <a:xfrm>
            <a:off x="1387422" y="1469475"/>
            <a:ext cx="6821204" cy="3226296"/>
          </a:xfrm>
          <a:prstGeom prst="rect">
            <a:avLst/>
          </a:prstGeom>
        </p:spPr>
        <p:txBody>
          <a:bodyPr vert="horz" wrap="square" lIns="0" tIns="11521" rIns="0" bIns="0" rtlCol="0">
            <a:spAutoFit/>
          </a:bodyPr>
          <a:lstStyle/>
          <a:p>
            <a:pPr marL="154387" marR="4609">
              <a:lnSpc>
                <a:spcPts val="2812"/>
              </a:lnSpc>
              <a:spcBef>
                <a:spcPts val="91"/>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使用者は、</a:t>
            </a:r>
            <a:r>
              <a:rPr sz="2223" b="1" dirty="0">
                <a:solidFill>
                  <a:srgbClr val="E60012"/>
                </a:solidFill>
                <a:latin typeface="HGMaruGothicMPRO" panose="020F0600000000000000" pitchFamily="34" charset="-128"/>
                <a:ea typeface="HGMaruGothicMPRO" panose="020F0600000000000000" pitchFamily="34" charset="-128"/>
                <a:cs typeface="ShinMGoPro-Medium"/>
              </a:rPr>
              <a:t>労働者が業務上負傷し、又は疾病にかかり療養のために休業する期間及びその後30日間</a:t>
            </a:r>
            <a:r>
              <a:rPr sz="2223" dirty="0">
                <a:solidFill>
                  <a:srgbClr val="231F20"/>
                </a:solidFill>
                <a:latin typeface="HGMaruGothicMPRO" panose="020F0600000000000000" pitchFamily="34" charset="-128"/>
                <a:ea typeface="HGMaruGothicMPRO" panose="020F0600000000000000" pitchFamily="34" charset="-128"/>
                <a:cs typeface="A-OTF Shin Maru Go Pro"/>
              </a:rPr>
              <a:t>並びに</a:t>
            </a:r>
            <a:r>
              <a:rPr sz="2223" b="1" dirty="0">
                <a:solidFill>
                  <a:srgbClr val="E60012"/>
                </a:solidFill>
                <a:latin typeface="HGMaruGothicMPRO" panose="020F0600000000000000" pitchFamily="34" charset="-128"/>
                <a:ea typeface="HGMaruGothicMPRO" panose="020F0600000000000000" pitchFamily="34" charset="-128"/>
                <a:cs typeface="ShinMGoPro-Medium"/>
              </a:rPr>
              <a:t>産前産後の女性</a:t>
            </a:r>
            <a:r>
              <a:rPr sz="2223" dirty="0">
                <a:solidFill>
                  <a:srgbClr val="231F20"/>
                </a:solidFill>
                <a:latin typeface="HGMaruGothicMPRO" panose="020F0600000000000000" pitchFamily="34" charset="-128"/>
                <a:ea typeface="HGMaruGothicMPRO" panose="020F0600000000000000" pitchFamily="34" charset="-128"/>
                <a:cs typeface="A-OTF Shin Maru Go Pro"/>
              </a:rPr>
              <a:t>が第65</a:t>
            </a:r>
            <a:r>
              <a:rPr sz="2223" dirty="0">
                <a:solidFill>
                  <a:srgbClr val="E60012"/>
                </a:solidFill>
                <a:latin typeface="HGMaruGothicMPRO" panose="020F0600000000000000" pitchFamily="34" charset="-128"/>
                <a:ea typeface="HGMaruGothicMPRO" panose="020F0600000000000000" pitchFamily="34" charset="-128"/>
                <a:cs typeface="A-OTF Shin Maru Go Pro"/>
              </a:rPr>
              <a:t>条の規定によって</a:t>
            </a:r>
            <a:r>
              <a:rPr sz="2223" b="1" dirty="0">
                <a:solidFill>
                  <a:srgbClr val="E60012"/>
                </a:solidFill>
                <a:latin typeface="HGMaruGothicMPRO" panose="020F0600000000000000" pitchFamily="34" charset="-128"/>
                <a:ea typeface="HGMaruGothicMPRO" panose="020F0600000000000000" pitchFamily="34" charset="-128"/>
                <a:cs typeface="ShinMGoPro-Medium"/>
              </a:rPr>
              <a:t>休業する期間及びその後30日間</a:t>
            </a:r>
            <a:r>
              <a:rPr sz="2223" dirty="0">
                <a:solidFill>
                  <a:srgbClr val="231F20"/>
                </a:solidFill>
                <a:latin typeface="HGMaruGothicMPRO" panose="020F0600000000000000" pitchFamily="34" charset="-128"/>
                <a:ea typeface="HGMaruGothicMPRO" panose="020F0600000000000000" pitchFamily="34" charset="-128"/>
                <a:cs typeface="A-OTF Shin Maru Go Pro"/>
              </a:rPr>
              <a:t>は、</a:t>
            </a:r>
            <a:r>
              <a:rPr sz="2223" b="1" dirty="0">
                <a:solidFill>
                  <a:srgbClr val="E60012"/>
                </a:solidFill>
                <a:latin typeface="HGMaruGothicMPRO" panose="020F0600000000000000" pitchFamily="34" charset="-128"/>
                <a:ea typeface="HGMaruGothicMPRO" panose="020F0600000000000000" pitchFamily="34" charset="-128"/>
                <a:cs typeface="ShinMGoPro-Medium"/>
              </a:rPr>
              <a:t>解雇してはならない</a:t>
            </a:r>
            <a:r>
              <a:rPr sz="2223" dirty="0">
                <a:solidFill>
                  <a:srgbClr val="231F20"/>
                </a:solidFill>
                <a:latin typeface="HGMaruGothicMPRO" panose="020F0600000000000000" pitchFamily="34" charset="-128"/>
                <a:ea typeface="HGMaruGothicMPRO" panose="020F0600000000000000" pitchFamily="34" charset="-128"/>
                <a:cs typeface="A-OTF Shin Maru Go Pro"/>
              </a:rPr>
              <a:t>。ただし、使用者が、第81条の規定によって打切補償を支払う場合又は天災事変その他やむを得ない事由のために事業の継続が不可能となった場合においては、この限りでない。</a:t>
            </a:r>
            <a:endParaRPr sz="2223" dirty="0">
              <a:latin typeface="HGMaruGothicMPRO" panose="020F0600000000000000" pitchFamily="34" charset="-128"/>
              <a:ea typeface="HGMaruGothicMPRO" panose="020F0600000000000000" pitchFamily="34" charset="-128"/>
              <a:cs typeface="A-OTF Shin Maru Go Pro"/>
            </a:endParaRPr>
          </a:p>
          <a:p>
            <a:pPr marL="11521">
              <a:spcBef>
                <a:spcPts val="27"/>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（労働基準法第19条）</a:t>
            </a:r>
            <a:endParaRPr sz="2223" dirty="0">
              <a:latin typeface="HGMaruGothicMPRO" panose="020F0600000000000000" pitchFamily="34" charset="-128"/>
              <a:ea typeface="HGMaruGothicMPRO" panose="020F0600000000000000" pitchFamily="34" charset="-128"/>
              <a:cs typeface="A-OTF Shin Maru Go Pro"/>
            </a:endParaRPr>
          </a:p>
        </p:txBody>
      </p:sp>
      <p:grpSp>
        <p:nvGrpSpPr>
          <p:cNvPr id="51" name="グループ化 50">
            <a:extLst>
              <a:ext uri="{FF2B5EF4-FFF2-40B4-BE49-F238E27FC236}">
                <a16:creationId xmlns:a16="http://schemas.microsoft.com/office/drawing/2014/main" id="{144228B0-085D-304A-8A66-3912552F5FDC}"/>
              </a:ext>
            </a:extLst>
          </p:cNvPr>
          <p:cNvGrpSpPr/>
          <p:nvPr/>
        </p:nvGrpSpPr>
        <p:grpSpPr>
          <a:xfrm>
            <a:off x="9861333" y="2492896"/>
            <a:ext cx="1440160" cy="2202875"/>
            <a:chOff x="8967999" y="1483621"/>
            <a:chExt cx="902679" cy="1516279"/>
          </a:xfrm>
        </p:grpSpPr>
        <p:sp>
          <p:nvSpPr>
            <p:cNvPr id="11" name="object 11">
              <a:extLst>
                <a:ext uri="{FF2B5EF4-FFF2-40B4-BE49-F238E27FC236}">
                  <a16:creationId xmlns:a16="http://schemas.microsoft.com/office/drawing/2014/main" id="{56820A0C-1759-BA4A-AB3D-61503DEC41AD}"/>
                </a:ext>
              </a:extLst>
            </p:cNvPr>
            <p:cNvSpPr/>
            <p:nvPr/>
          </p:nvSpPr>
          <p:spPr>
            <a:xfrm>
              <a:off x="9570077" y="2197490"/>
              <a:ext cx="204063" cy="117526"/>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801E4F2C-0B8D-EE4E-B6E3-CB442D40D077}"/>
                </a:ext>
              </a:extLst>
            </p:cNvPr>
            <p:cNvSpPr/>
            <p:nvPr/>
          </p:nvSpPr>
          <p:spPr>
            <a:xfrm>
              <a:off x="9110443" y="2241710"/>
              <a:ext cx="678180" cy="758190"/>
            </a:xfrm>
            <a:custGeom>
              <a:avLst/>
              <a:gdLst/>
              <a:ahLst/>
              <a:cxnLst/>
              <a:rect l="l" t="t" r="r" b="b"/>
              <a:pathLst>
                <a:path w="678179" h="758189">
                  <a:moveTo>
                    <a:pt x="249377" y="0"/>
                  </a:moveTo>
                  <a:lnTo>
                    <a:pt x="193957" y="30121"/>
                  </a:lnTo>
                  <a:lnTo>
                    <a:pt x="140109" y="91586"/>
                  </a:lnTo>
                  <a:lnTo>
                    <a:pt x="82550" y="205155"/>
                  </a:lnTo>
                  <a:lnTo>
                    <a:pt x="34268" y="335423"/>
                  </a:lnTo>
                  <a:lnTo>
                    <a:pt x="9575" y="436389"/>
                  </a:lnTo>
                  <a:lnTo>
                    <a:pt x="732" y="559841"/>
                  </a:lnTo>
                  <a:lnTo>
                    <a:pt x="0" y="757567"/>
                  </a:lnTo>
                  <a:lnTo>
                    <a:pt x="646988" y="757567"/>
                  </a:lnTo>
                  <a:lnTo>
                    <a:pt x="646988" y="548284"/>
                  </a:lnTo>
                  <a:lnTo>
                    <a:pt x="650966" y="544746"/>
                  </a:lnTo>
                  <a:lnTo>
                    <a:pt x="660093" y="534369"/>
                  </a:lnTo>
                  <a:lnTo>
                    <a:pt x="670161" y="517514"/>
                  </a:lnTo>
                  <a:lnTo>
                    <a:pt x="676960" y="494537"/>
                  </a:lnTo>
                  <a:lnTo>
                    <a:pt x="677550" y="457895"/>
                  </a:lnTo>
                  <a:lnTo>
                    <a:pt x="671329" y="408982"/>
                  </a:lnTo>
                  <a:lnTo>
                    <a:pt x="660138" y="352925"/>
                  </a:lnTo>
                  <a:lnTo>
                    <a:pt x="645819" y="294850"/>
                  </a:lnTo>
                  <a:lnTo>
                    <a:pt x="630216" y="239883"/>
                  </a:lnTo>
                  <a:lnTo>
                    <a:pt x="615171" y="193150"/>
                  </a:lnTo>
                  <a:lnTo>
                    <a:pt x="567946" y="107618"/>
                  </a:lnTo>
                  <a:lnTo>
                    <a:pt x="528210" y="65119"/>
                  </a:lnTo>
                  <a:lnTo>
                    <a:pt x="487938" y="33259"/>
                  </a:lnTo>
                  <a:lnTo>
                    <a:pt x="451751" y="13017"/>
                  </a:lnTo>
                  <a:lnTo>
                    <a:pt x="249377" y="0"/>
                  </a:lnTo>
                  <a:close/>
                </a:path>
              </a:pathLst>
            </a:custGeom>
            <a:solidFill>
              <a:srgbClr val="3777B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68FEC048-5AB0-4240-BAF7-B224FF624476}"/>
                </a:ext>
              </a:extLst>
            </p:cNvPr>
            <p:cNvSpPr/>
            <p:nvPr/>
          </p:nvSpPr>
          <p:spPr>
            <a:xfrm>
              <a:off x="9110443" y="2241710"/>
              <a:ext cx="678180" cy="758190"/>
            </a:xfrm>
            <a:custGeom>
              <a:avLst/>
              <a:gdLst/>
              <a:ahLst/>
              <a:cxnLst/>
              <a:rect l="l" t="t" r="r" b="b"/>
              <a:pathLst>
                <a:path w="678179" h="758189">
                  <a:moveTo>
                    <a:pt x="451751" y="13017"/>
                  </a:moveTo>
                  <a:lnTo>
                    <a:pt x="487938" y="33259"/>
                  </a:lnTo>
                  <a:lnTo>
                    <a:pt x="528210" y="65119"/>
                  </a:lnTo>
                  <a:lnTo>
                    <a:pt x="567946" y="107618"/>
                  </a:lnTo>
                  <a:lnTo>
                    <a:pt x="602526" y="159778"/>
                  </a:lnTo>
                  <a:lnTo>
                    <a:pt x="630216" y="239883"/>
                  </a:lnTo>
                  <a:lnTo>
                    <a:pt x="645819" y="294850"/>
                  </a:lnTo>
                  <a:lnTo>
                    <a:pt x="660138" y="352925"/>
                  </a:lnTo>
                  <a:lnTo>
                    <a:pt x="671329" y="408982"/>
                  </a:lnTo>
                  <a:lnTo>
                    <a:pt x="677550" y="457895"/>
                  </a:lnTo>
                  <a:lnTo>
                    <a:pt x="676960" y="494537"/>
                  </a:lnTo>
                  <a:lnTo>
                    <a:pt x="670161" y="517514"/>
                  </a:lnTo>
                  <a:lnTo>
                    <a:pt x="660093" y="534369"/>
                  </a:lnTo>
                  <a:lnTo>
                    <a:pt x="650966" y="544746"/>
                  </a:lnTo>
                  <a:lnTo>
                    <a:pt x="646988" y="548284"/>
                  </a:lnTo>
                  <a:lnTo>
                    <a:pt x="646988" y="757567"/>
                  </a:lnTo>
                  <a:lnTo>
                    <a:pt x="0" y="757567"/>
                  </a:lnTo>
                  <a:lnTo>
                    <a:pt x="732" y="559841"/>
                  </a:lnTo>
                  <a:lnTo>
                    <a:pt x="9575" y="436389"/>
                  </a:lnTo>
                  <a:lnTo>
                    <a:pt x="34268" y="335423"/>
                  </a:lnTo>
                  <a:lnTo>
                    <a:pt x="82550" y="205155"/>
                  </a:lnTo>
                  <a:lnTo>
                    <a:pt x="140109" y="91586"/>
                  </a:lnTo>
                  <a:lnTo>
                    <a:pt x="193957" y="30121"/>
                  </a:lnTo>
                  <a:lnTo>
                    <a:pt x="233808" y="4884"/>
                  </a:lnTo>
                  <a:lnTo>
                    <a:pt x="249377" y="0"/>
                  </a:lnTo>
                  <a:lnTo>
                    <a:pt x="451751" y="13017"/>
                  </a:lnTo>
                  <a:close/>
                </a:path>
              </a:pathLst>
            </a:custGeom>
            <a:ln w="12407">
              <a:solidFill>
                <a:srgbClr val="3777BC"/>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91C9B488-FF3A-5649-975A-243A8916020B}"/>
                </a:ext>
              </a:extLst>
            </p:cNvPr>
            <p:cNvSpPr/>
            <p:nvPr/>
          </p:nvSpPr>
          <p:spPr>
            <a:xfrm>
              <a:off x="9617280" y="2401490"/>
              <a:ext cx="63500" cy="234315"/>
            </a:xfrm>
            <a:custGeom>
              <a:avLst/>
              <a:gdLst/>
              <a:ahLst/>
              <a:cxnLst/>
              <a:rect l="l" t="t" r="r" b="b"/>
              <a:pathLst>
                <a:path w="63500" h="234314">
                  <a:moveTo>
                    <a:pt x="63360" y="0"/>
                  </a:moveTo>
                  <a:lnTo>
                    <a:pt x="40774" y="61668"/>
                  </a:lnTo>
                  <a:lnTo>
                    <a:pt x="26646" y="106630"/>
                  </a:lnTo>
                  <a:lnTo>
                    <a:pt x="15034" y="156853"/>
                  </a:lnTo>
                  <a:lnTo>
                    <a:pt x="0" y="234302"/>
                  </a:lnTo>
                </a:path>
              </a:pathLst>
            </a:custGeom>
            <a:ln w="18618">
              <a:solidFill>
                <a:srgbClr val="2C3B6E"/>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4F89BF5F-9AC2-804C-A12B-5859B269D7BB}"/>
                </a:ext>
              </a:extLst>
            </p:cNvPr>
            <p:cNvSpPr/>
            <p:nvPr/>
          </p:nvSpPr>
          <p:spPr>
            <a:xfrm>
              <a:off x="9617283" y="2811889"/>
              <a:ext cx="132715" cy="45720"/>
            </a:xfrm>
            <a:custGeom>
              <a:avLst/>
              <a:gdLst/>
              <a:ahLst/>
              <a:cxnLst/>
              <a:rect l="l" t="t" r="r" b="b"/>
              <a:pathLst>
                <a:path w="132715" h="45719">
                  <a:moveTo>
                    <a:pt x="0" y="45402"/>
                  </a:moveTo>
                  <a:lnTo>
                    <a:pt x="46354" y="42914"/>
                  </a:lnTo>
                  <a:lnTo>
                    <a:pt x="75604" y="37355"/>
                  </a:lnTo>
                  <a:lnTo>
                    <a:pt x="100171" y="24469"/>
                  </a:lnTo>
                  <a:lnTo>
                    <a:pt x="132473" y="0"/>
                  </a:lnTo>
                </a:path>
              </a:pathLst>
            </a:custGeom>
            <a:ln w="18618">
              <a:solidFill>
                <a:srgbClr val="2C3B6E"/>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5577710B-4C9E-E844-B12E-241D7DBBBD3B}"/>
                </a:ext>
              </a:extLst>
            </p:cNvPr>
            <p:cNvSpPr/>
            <p:nvPr/>
          </p:nvSpPr>
          <p:spPr>
            <a:xfrm>
              <a:off x="9183391" y="2480214"/>
              <a:ext cx="42545" cy="507365"/>
            </a:xfrm>
            <a:custGeom>
              <a:avLst/>
              <a:gdLst/>
              <a:ahLst/>
              <a:cxnLst/>
              <a:rect l="l" t="t" r="r" b="b"/>
              <a:pathLst>
                <a:path w="42545" h="507364">
                  <a:moveTo>
                    <a:pt x="42240" y="0"/>
                  </a:moveTo>
                  <a:lnTo>
                    <a:pt x="18898" y="192648"/>
                  </a:lnTo>
                  <a:lnTo>
                    <a:pt x="6718" y="309702"/>
                  </a:lnTo>
                  <a:lnTo>
                    <a:pt x="1738" y="398714"/>
                  </a:lnTo>
                  <a:lnTo>
                    <a:pt x="0" y="507238"/>
                  </a:lnTo>
                </a:path>
              </a:pathLst>
            </a:custGeom>
            <a:ln w="18618">
              <a:solidFill>
                <a:srgbClr val="2C3B6E"/>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57C3D9B1-42D6-D844-A0D5-3BA42A310C61}"/>
                </a:ext>
              </a:extLst>
            </p:cNvPr>
            <p:cNvSpPr/>
            <p:nvPr/>
          </p:nvSpPr>
          <p:spPr>
            <a:xfrm>
              <a:off x="9386834" y="2325066"/>
              <a:ext cx="125730" cy="76835"/>
            </a:xfrm>
            <a:custGeom>
              <a:avLst/>
              <a:gdLst/>
              <a:ahLst/>
              <a:cxnLst/>
              <a:rect l="l" t="t" r="r" b="b"/>
              <a:pathLst>
                <a:path w="125729" h="76835">
                  <a:moveTo>
                    <a:pt x="0" y="50380"/>
                  </a:moveTo>
                  <a:lnTo>
                    <a:pt x="55613" y="0"/>
                  </a:lnTo>
                  <a:lnTo>
                    <a:pt x="125691" y="76428"/>
                  </a:lnTo>
                </a:path>
              </a:pathLst>
            </a:custGeom>
            <a:ln w="18618">
              <a:solidFill>
                <a:srgbClr val="2C3B6E"/>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BB6943E8-07D9-BE40-88E2-254C7DD6EA4E}"/>
                </a:ext>
              </a:extLst>
            </p:cNvPr>
            <p:cNvSpPr/>
            <p:nvPr/>
          </p:nvSpPr>
          <p:spPr>
            <a:xfrm>
              <a:off x="9634563" y="2640966"/>
              <a:ext cx="69850" cy="10795"/>
            </a:xfrm>
            <a:custGeom>
              <a:avLst/>
              <a:gdLst/>
              <a:ahLst/>
              <a:cxnLst/>
              <a:rect l="l" t="t" r="r" b="b"/>
              <a:pathLst>
                <a:path w="69850" h="10794">
                  <a:moveTo>
                    <a:pt x="0" y="568"/>
                  </a:moveTo>
                  <a:lnTo>
                    <a:pt x="30957" y="0"/>
                  </a:lnTo>
                  <a:lnTo>
                    <a:pt x="48542" y="875"/>
                  </a:lnTo>
                  <a:lnTo>
                    <a:pt x="59293" y="4153"/>
                  </a:lnTo>
                  <a:lnTo>
                    <a:pt x="69748" y="10792"/>
                  </a:lnTo>
                </a:path>
              </a:pathLst>
            </a:custGeom>
            <a:ln w="18618">
              <a:solidFill>
                <a:srgbClr val="2C3B6E"/>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FA2B6EDF-8BB4-164F-A5EA-CBCF7DD72FBF}"/>
                </a:ext>
              </a:extLst>
            </p:cNvPr>
            <p:cNvSpPr/>
            <p:nvPr/>
          </p:nvSpPr>
          <p:spPr>
            <a:xfrm>
              <a:off x="9267644" y="2243063"/>
              <a:ext cx="349885" cy="640080"/>
            </a:xfrm>
            <a:custGeom>
              <a:avLst/>
              <a:gdLst/>
              <a:ahLst/>
              <a:cxnLst/>
              <a:rect l="l" t="t" r="r" b="b"/>
              <a:pathLst>
                <a:path w="349884" h="640080">
                  <a:moveTo>
                    <a:pt x="83432" y="0"/>
                  </a:moveTo>
                  <a:lnTo>
                    <a:pt x="44234" y="22791"/>
                  </a:lnTo>
                  <a:lnTo>
                    <a:pt x="26176" y="107839"/>
                  </a:lnTo>
                  <a:lnTo>
                    <a:pt x="15549" y="199209"/>
                  </a:lnTo>
                  <a:lnTo>
                    <a:pt x="8206" y="353617"/>
                  </a:lnTo>
                  <a:lnTo>
                    <a:pt x="0" y="627781"/>
                  </a:lnTo>
                  <a:lnTo>
                    <a:pt x="44234" y="639821"/>
                  </a:lnTo>
                  <a:lnTo>
                    <a:pt x="349643" y="601340"/>
                  </a:lnTo>
                  <a:lnTo>
                    <a:pt x="108115" y="13203"/>
                  </a:lnTo>
                  <a:lnTo>
                    <a:pt x="100855" y="7952"/>
                  </a:lnTo>
                  <a:lnTo>
                    <a:pt x="83432" y="0"/>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58EADB94-6935-2D4F-9EBB-9F752D031130}"/>
                </a:ext>
              </a:extLst>
            </p:cNvPr>
            <p:cNvSpPr/>
            <p:nvPr/>
          </p:nvSpPr>
          <p:spPr>
            <a:xfrm>
              <a:off x="9267644" y="2243063"/>
              <a:ext cx="349885" cy="640080"/>
            </a:xfrm>
            <a:custGeom>
              <a:avLst/>
              <a:gdLst/>
              <a:ahLst/>
              <a:cxnLst/>
              <a:rect l="l" t="t" r="r" b="b"/>
              <a:pathLst>
                <a:path w="349884" h="640080">
                  <a:moveTo>
                    <a:pt x="44234" y="639821"/>
                  </a:moveTo>
                  <a:lnTo>
                    <a:pt x="0" y="627781"/>
                  </a:lnTo>
                  <a:lnTo>
                    <a:pt x="8206" y="353617"/>
                  </a:lnTo>
                  <a:lnTo>
                    <a:pt x="15549" y="199209"/>
                  </a:lnTo>
                  <a:lnTo>
                    <a:pt x="26176" y="107839"/>
                  </a:lnTo>
                  <a:lnTo>
                    <a:pt x="44234" y="22791"/>
                  </a:lnTo>
                  <a:lnTo>
                    <a:pt x="62380" y="1046"/>
                  </a:lnTo>
                  <a:lnTo>
                    <a:pt x="83432" y="0"/>
                  </a:lnTo>
                  <a:lnTo>
                    <a:pt x="100855" y="7952"/>
                  </a:lnTo>
                  <a:lnTo>
                    <a:pt x="108115" y="13203"/>
                  </a:lnTo>
                  <a:lnTo>
                    <a:pt x="349643" y="601340"/>
                  </a:lnTo>
                  <a:lnTo>
                    <a:pt x="44234" y="639821"/>
                  </a:lnTo>
                  <a:close/>
                </a:path>
              </a:pathLst>
            </a:custGeom>
            <a:ln w="17284">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EAEA254C-E6CB-8948-A867-E89A707AD5AD}"/>
                </a:ext>
              </a:extLst>
            </p:cNvPr>
            <p:cNvSpPr/>
            <p:nvPr/>
          </p:nvSpPr>
          <p:spPr>
            <a:xfrm>
              <a:off x="9201584" y="2669415"/>
              <a:ext cx="94360" cy="201129"/>
            </a:xfrm>
            <a:prstGeom prst="rect">
              <a:avLst/>
            </a:prstGeom>
            <a:blipFill>
              <a:blip r:embed="rId3"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78305B9-1449-D847-9713-E3AA46E26EF6}"/>
                </a:ext>
              </a:extLst>
            </p:cNvPr>
            <p:cNvSpPr/>
            <p:nvPr/>
          </p:nvSpPr>
          <p:spPr>
            <a:xfrm>
              <a:off x="9299920" y="2248320"/>
              <a:ext cx="372745" cy="641350"/>
            </a:xfrm>
            <a:custGeom>
              <a:avLst/>
              <a:gdLst/>
              <a:ahLst/>
              <a:cxnLst/>
              <a:rect l="l" t="t" r="r" b="b"/>
              <a:pathLst>
                <a:path w="372745" h="641350">
                  <a:moveTo>
                    <a:pt x="212605" y="0"/>
                  </a:moveTo>
                  <a:lnTo>
                    <a:pt x="212605" y="27139"/>
                  </a:lnTo>
                  <a:lnTo>
                    <a:pt x="86306" y="367029"/>
                  </a:lnTo>
                  <a:lnTo>
                    <a:pt x="22076" y="543123"/>
                  </a:lnTo>
                  <a:lnTo>
                    <a:pt x="0" y="611939"/>
                  </a:lnTo>
                  <a:lnTo>
                    <a:pt x="159" y="629996"/>
                  </a:lnTo>
                  <a:lnTo>
                    <a:pt x="17724" y="635636"/>
                  </a:lnTo>
                  <a:lnTo>
                    <a:pt x="57269" y="639396"/>
                  </a:lnTo>
                  <a:lnTo>
                    <a:pt x="111973" y="641276"/>
                  </a:lnTo>
                  <a:lnTo>
                    <a:pt x="175012" y="641276"/>
                  </a:lnTo>
                  <a:lnTo>
                    <a:pt x="239564" y="639396"/>
                  </a:lnTo>
                  <a:lnTo>
                    <a:pt x="298807" y="635636"/>
                  </a:lnTo>
                  <a:lnTo>
                    <a:pt x="345917" y="629996"/>
                  </a:lnTo>
                  <a:lnTo>
                    <a:pt x="370267" y="566313"/>
                  </a:lnTo>
                  <a:lnTo>
                    <a:pt x="372582" y="526931"/>
                  </a:lnTo>
                  <a:lnTo>
                    <a:pt x="370453" y="497154"/>
                  </a:lnTo>
                  <a:lnTo>
                    <a:pt x="357908" y="406075"/>
                  </a:lnTo>
                  <a:lnTo>
                    <a:pt x="335276" y="240919"/>
                  </a:lnTo>
                  <a:lnTo>
                    <a:pt x="303918" y="11772"/>
                  </a:lnTo>
                  <a:lnTo>
                    <a:pt x="212605" y="0"/>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C12DCF82-C982-D943-8C01-A24205B95031}"/>
                </a:ext>
              </a:extLst>
            </p:cNvPr>
            <p:cNvSpPr/>
            <p:nvPr/>
          </p:nvSpPr>
          <p:spPr>
            <a:xfrm>
              <a:off x="9299920" y="2248320"/>
              <a:ext cx="372745" cy="641350"/>
            </a:xfrm>
            <a:custGeom>
              <a:avLst/>
              <a:gdLst/>
              <a:ahLst/>
              <a:cxnLst/>
              <a:rect l="l" t="t" r="r" b="b"/>
              <a:pathLst>
                <a:path w="372745" h="641350">
                  <a:moveTo>
                    <a:pt x="212605" y="27139"/>
                  </a:moveTo>
                  <a:lnTo>
                    <a:pt x="86306" y="367029"/>
                  </a:lnTo>
                  <a:lnTo>
                    <a:pt x="22076" y="543123"/>
                  </a:lnTo>
                  <a:lnTo>
                    <a:pt x="0" y="611939"/>
                  </a:lnTo>
                  <a:lnTo>
                    <a:pt x="159" y="629996"/>
                  </a:lnTo>
                  <a:lnTo>
                    <a:pt x="17724" y="635636"/>
                  </a:lnTo>
                  <a:lnTo>
                    <a:pt x="57269" y="639396"/>
                  </a:lnTo>
                  <a:lnTo>
                    <a:pt x="111973" y="641276"/>
                  </a:lnTo>
                  <a:lnTo>
                    <a:pt x="175012" y="641276"/>
                  </a:lnTo>
                  <a:lnTo>
                    <a:pt x="239564" y="639396"/>
                  </a:lnTo>
                  <a:lnTo>
                    <a:pt x="298807" y="635636"/>
                  </a:lnTo>
                  <a:lnTo>
                    <a:pt x="345917" y="629996"/>
                  </a:lnTo>
                  <a:lnTo>
                    <a:pt x="370267" y="566313"/>
                  </a:lnTo>
                  <a:lnTo>
                    <a:pt x="372582" y="526931"/>
                  </a:lnTo>
                  <a:lnTo>
                    <a:pt x="370453" y="497154"/>
                  </a:lnTo>
                  <a:lnTo>
                    <a:pt x="357908" y="406075"/>
                  </a:lnTo>
                  <a:lnTo>
                    <a:pt x="335276" y="240919"/>
                  </a:lnTo>
                  <a:lnTo>
                    <a:pt x="313598" y="82534"/>
                  </a:lnTo>
                  <a:lnTo>
                    <a:pt x="303918" y="11772"/>
                  </a:lnTo>
                  <a:lnTo>
                    <a:pt x="212605" y="0"/>
                  </a:lnTo>
                  <a:lnTo>
                    <a:pt x="212605" y="27139"/>
                  </a:lnTo>
                  <a:close/>
                </a:path>
              </a:pathLst>
            </a:custGeom>
            <a:ln w="17284">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A0242CE4-9214-C740-9334-023D00886166}"/>
                </a:ext>
              </a:extLst>
            </p:cNvPr>
            <p:cNvSpPr/>
            <p:nvPr/>
          </p:nvSpPr>
          <p:spPr>
            <a:xfrm>
              <a:off x="9392919" y="2745470"/>
              <a:ext cx="53340" cy="144145"/>
            </a:xfrm>
            <a:custGeom>
              <a:avLst/>
              <a:gdLst/>
              <a:ahLst/>
              <a:cxnLst/>
              <a:rect l="l" t="t" r="r" b="b"/>
              <a:pathLst>
                <a:path w="53340" h="144144">
                  <a:moveTo>
                    <a:pt x="53340" y="0"/>
                  </a:moveTo>
                  <a:lnTo>
                    <a:pt x="0" y="143725"/>
                  </a:lnTo>
                  <a:lnTo>
                    <a:pt x="6241" y="127146"/>
                  </a:lnTo>
                  <a:lnTo>
                    <a:pt x="21412" y="87555"/>
                  </a:lnTo>
                  <a:lnTo>
                    <a:pt x="39212" y="40118"/>
                  </a:lnTo>
                  <a:lnTo>
                    <a:pt x="53340" y="0"/>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23E790FA-BB1B-DB47-9A0E-F282D3DFEF32}"/>
                </a:ext>
              </a:extLst>
            </p:cNvPr>
            <p:cNvSpPr/>
            <p:nvPr/>
          </p:nvSpPr>
          <p:spPr>
            <a:xfrm>
              <a:off x="9392919" y="2745470"/>
              <a:ext cx="53340" cy="144145"/>
            </a:xfrm>
            <a:custGeom>
              <a:avLst/>
              <a:gdLst/>
              <a:ahLst/>
              <a:cxnLst/>
              <a:rect l="l" t="t" r="r" b="b"/>
              <a:pathLst>
                <a:path w="53340" h="144144">
                  <a:moveTo>
                    <a:pt x="0" y="143725"/>
                  </a:moveTo>
                  <a:lnTo>
                    <a:pt x="6241" y="127146"/>
                  </a:lnTo>
                  <a:lnTo>
                    <a:pt x="21412" y="87555"/>
                  </a:lnTo>
                  <a:lnTo>
                    <a:pt x="39212" y="40118"/>
                  </a:lnTo>
                  <a:lnTo>
                    <a:pt x="53340" y="0"/>
                  </a:lnTo>
                </a:path>
              </a:pathLst>
            </a:custGeom>
            <a:ln w="11518">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D5715015-EF65-2242-9E31-A504BCB9450E}"/>
                </a:ext>
              </a:extLst>
            </p:cNvPr>
            <p:cNvSpPr/>
            <p:nvPr/>
          </p:nvSpPr>
          <p:spPr>
            <a:xfrm>
              <a:off x="9434886" y="2799610"/>
              <a:ext cx="36830" cy="90170"/>
            </a:xfrm>
            <a:custGeom>
              <a:avLst/>
              <a:gdLst/>
              <a:ahLst/>
              <a:cxnLst/>
              <a:rect l="l" t="t" r="r" b="b"/>
              <a:pathLst>
                <a:path w="36829" h="90169">
                  <a:moveTo>
                    <a:pt x="0" y="89585"/>
                  </a:moveTo>
                  <a:lnTo>
                    <a:pt x="36487" y="0"/>
                  </a:lnTo>
                </a:path>
              </a:pathLst>
            </a:custGeom>
            <a:ln w="11518">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A17720ED-B5D0-544D-BDD2-CBFB8FC195F2}"/>
                </a:ext>
              </a:extLst>
            </p:cNvPr>
            <p:cNvSpPr/>
            <p:nvPr/>
          </p:nvSpPr>
          <p:spPr>
            <a:xfrm>
              <a:off x="9523929" y="2265852"/>
              <a:ext cx="38735" cy="201930"/>
            </a:xfrm>
            <a:custGeom>
              <a:avLst/>
              <a:gdLst/>
              <a:ahLst/>
              <a:cxnLst/>
              <a:rect l="l" t="t" r="r" b="b"/>
              <a:pathLst>
                <a:path w="38734" h="201930">
                  <a:moveTo>
                    <a:pt x="37679" y="0"/>
                  </a:moveTo>
                  <a:lnTo>
                    <a:pt x="13142" y="108483"/>
                  </a:lnTo>
                  <a:lnTo>
                    <a:pt x="8761" y="122764"/>
                  </a:lnTo>
                  <a:lnTo>
                    <a:pt x="1460" y="154330"/>
                  </a:lnTo>
                  <a:lnTo>
                    <a:pt x="0" y="186268"/>
                  </a:lnTo>
                  <a:lnTo>
                    <a:pt x="13142" y="201663"/>
                  </a:lnTo>
                  <a:lnTo>
                    <a:pt x="27657" y="187136"/>
                  </a:lnTo>
                  <a:lnTo>
                    <a:pt x="35237" y="148589"/>
                  </a:lnTo>
                  <a:lnTo>
                    <a:pt x="38014" y="97139"/>
                  </a:lnTo>
                  <a:lnTo>
                    <a:pt x="38118" y="43903"/>
                  </a:lnTo>
                  <a:lnTo>
                    <a:pt x="37679" y="0"/>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DF023C2D-A847-9D4A-A331-316EF572AE66}"/>
                </a:ext>
              </a:extLst>
            </p:cNvPr>
            <p:cNvSpPr/>
            <p:nvPr/>
          </p:nvSpPr>
          <p:spPr>
            <a:xfrm>
              <a:off x="9523929" y="2265852"/>
              <a:ext cx="38735" cy="201930"/>
            </a:xfrm>
            <a:custGeom>
              <a:avLst/>
              <a:gdLst/>
              <a:ahLst/>
              <a:cxnLst/>
              <a:rect l="l" t="t" r="r" b="b"/>
              <a:pathLst>
                <a:path w="38734" h="201930">
                  <a:moveTo>
                    <a:pt x="37679" y="0"/>
                  </a:moveTo>
                  <a:lnTo>
                    <a:pt x="38118" y="43903"/>
                  </a:lnTo>
                  <a:lnTo>
                    <a:pt x="38014" y="97139"/>
                  </a:lnTo>
                  <a:lnTo>
                    <a:pt x="35237" y="148589"/>
                  </a:lnTo>
                  <a:lnTo>
                    <a:pt x="27657" y="187136"/>
                  </a:lnTo>
                  <a:lnTo>
                    <a:pt x="13142" y="201663"/>
                  </a:lnTo>
                  <a:lnTo>
                    <a:pt x="0" y="186268"/>
                  </a:lnTo>
                  <a:lnTo>
                    <a:pt x="1460" y="154330"/>
                  </a:lnTo>
                  <a:lnTo>
                    <a:pt x="8761" y="122764"/>
                  </a:lnTo>
                  <a:lnTo>
                    <a:pt x="13142" y="108483"/>
                  </a:lnTo>
                </a:path>
              </a:pathLst>
            </a:custGeom>
            <a:ln w="11518">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BB4D6C84-530A-9749-8BA4-9BE539C35381}"/>
                </a:ext>
              </a:extLst>
            </p:cNvPr>
            <p:cNvSpPr/>
            <p:nvPr/>
          </p:nvSpPr>
          <p:spPr>
            <a:xfrm>
              <a:off x="9295851" y="2668068"/>
              <a:ext cx="72390" cy="189230"/>
            </a:xfrm>
            <a:custGeom>
              <a:avLst/>
              <a:gdLst/>
              <a:ahLst/>
              <a:cxnLst/>
              <a:rect l="l" t="t" r="r" b="b"/>
              <a:pathLst>
                <a:path w="72390" h="189230">
                  <a:moveTo>
                    <a:pt x="37139" y="0"/>
                  </a:moveTo>
                  <a:lnTo>
                    <a:pt x="4232" y="3739"/>
                  </a:lnTo>
                  <a:lnTo>
                    <a:pt x="0" y="50352"/>
                  </a:lnTo>
                  <a:lnTo>
                    <a:pt x="1422" y="109559"/>
                  </a:lnTo>
                  <a:lnTo>
                    <a:pt x="5393" y="162227"/>
                  </a:lnTo>
                  <a:lnTo>
                    <a:pt x="8804" y="189223"/>
                  </a:lnTo>
                  <a:lnTo>
                    <a:pt x="71949" y="3739"/>
                  </a:lnTo>
                  <a:lnTo>
                    <a:pt x="68810" y="2493"/>
                  </a:lnTo>
                  <a:lnTo>
                    <a:pt x="57936" y="415"/>
                  </a:lnTo>
                  <a:lnTo>
                    <a:pt x="37139" y="0"/>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0F215081-3333-2042-8682-4C2A087752F6}"/>
                </a:ext>
              </a:extLst>
            </p:cNvPr>
            <p:cNvSpPr/>
            <p:nvPr/>
          </p:nvSpPr>
          <p:spPr>
            <a:xfrm>
              <a:off x="9295851" y="2668068"/>
              <a:ext cx="72390" cy="189230"/>
            </a:xfrm>
            <a:custGeom>
              <a:avLst/>
              <a:gdLst/>
              <a:ahLst/>
              <a:cxnLst/>
              <a:rect l="l" t="t" r="r" b="b"/>
              <a:pathLst>
                <a:path w="72390" h="189230">
                  <a:moveTo>
                    <a:pt x="8804" y="189223"/>
                  </a:moveTo>
                  <a:lnTo>
                    <a:pt x="5393" y="162227"/>
                  </a:lnTo>
                  <a:lnTo>
                    <a:pt x="1422" y="109559"/>
                  </a:lnTo>
                  <a:lnTo>
                    <a:pt x="0" y="50352"/>
                  </a:lnTo>
                  <a:lnTo>
                    <a:pt x="4232" y="3739"/>
                  </a:lnTo>
                  <a:lnTo>
                    <a:pt x="37139" y="0"/>
                  </a:lnTo>
                  <a:lnTo>
                    <a:pt x="57936" y="415"/>
                  </a:lnTo>
                  <a:lnTo>
                    <a:pt x="68810" y="2493"/>
                  </a:lnTo>
                  <a:lnTo>
                    <a:pt x="71949" y="3739"/>
                  </a:lnTo>
                  <a:lnTo>
                    <a:pt x="8804" y="189223"/>
                  </a:lnTo>
                  <a:close/>
                </a:path>
              </a:pathLst>
            </a:custGeom>
            <a:ln w="17284">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9E9A7EBD-8A15-3E4E-A70C-F28DF2D38546}"/>
                </a:ext>
              </a:extLst>
            </p:cNvPr>
            <p:cNvSpPr/>
            <p:nvPr/>
          </p:nvSpPr>
          <p:spPr>
            <a:xfrm>
              <a:off x="9342747" y="2273536"/>
              <a:ext cx="25400" cy="219075"/>
            </a:xfrm>
            <a:custGeom>
              <a:avLst/>
              <a:gdLst/>
              <a:ahLst/>
              <a:cxnLst/>
              <a:rect l="l" t="t" r="r" b="b"/>
              <a:pathLst>
                <a:path w="25400" h="219075">
                  <a:moveTo>
                    <a:pt x="0" y="0"/>
                  </a:moveTo>
                  <a:lnTo>
                    <a:pt x="12378" y="117709"/>
                  </a:lnTo>
                  <a:lnTo>
                    <a:pt x="19115" y="179727"/>
                  </a:lnTo>
                  <a:lnTo>
                    <a:pt x="22558" y="206554"/>
                  </a:lnTo>
                  <a:lnTo>
                    <a:pt x="25057" y="218694"/>
                  </a:lnTo>
                  <a:lnTo>
                    <a:pt x="0" y="0"/>
                  </a:lnTo>
                  <a:close/>
                </a:path>
              </a:pathLst>
            </a:custGeom>
            <a:solidFill>
              <a:srgbClr val="FFFFF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A9129C3C-D7EC-504B-8A14-049CD9906E12}"/>
                </a:ext>
              </a:extLst>
            </p:cNvPr>
            <p:cNvSpPr/>
            <p:nvPr/>
          </p:nvSpPr>
          <p:spPr>
            <a:xfrm>
              <a:off x="9342747" y="2273536"/>
              <a:ext cx="25400" cy="219075"/>
            </a:xfrm>
            <a:custGeom>
              <a:avLst/>
              <a:gdLst/>
              <a:ahLst/>
              <a:cxnLst/>
              <a:rect l="l" t="t" r="r" b="b"/>
              <a:pathLst>
                <a:path w="25400" h="219075">
                  <a:moveTo>
                    <a:pt x="0" y="0"/>
                  </a:moveTo>
                  <a:lnTo>
                    <a:pt x="12378" y="117709"/>
                  </a:lnTo>
                  <a:lnTo>
                    <a:pt x="19115" y="179727"/>
                  </a:lnTo>
                  <a:lnTo>
                    <a:pt x="22558" y="206554"/>
                  </a:lnTo>
                  <a:lnTo>
                    <a:pt x="25057" y="218694"/>
                  </a:lnTo>
                </a:path>
              </a:pathLst>
            </a:custGeom>
            <a:ln w="11518">
              <a:solidFill>
                <a:srgbClr val="78CDD0"/>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E8ED6B13-42F5-4B46-876D-9453701EA324}"/>
                </a:ext>
              </a:extLst>
            </p:cNvPr>
            <p:cNvSpPr/>
            <p:nvPr/>
          </p:nvSpPr>
          <p:spPr>
            <a:xfrm>
              <a:off x="9127096" y="1537435"/>
              <a:ext cx="638810" cy="775970"/>
            </a:xfrm>
            <a:custGeom>
              <a:avLst/>
              <a:gdLst/>
              <a:ahLst/>
              <a:cxnLst/>
              <a:rect l="l" t="t" r="r" b="b"/>
              <a:pathLst>
                <a:path w="638809" h="775969">
                  <a:moveTo>
                    <a:pt x="323189" y="0"/>
                  </a:moveTo>
                  <a:lnTo>
                    <a:pt x="279839" y="3093"/>
                  </a:lnTo>
                  <a:lnTo>
                    <a:pt x="238191" y="12980"/>
                  </a:lnTo>
                  <a:lnTo>
                    <a:pt x="198630" y="29204"/>
                  </a:lnTo>
                  <a:lnTo>
                    <a:pt x="161540" y="51306"/>
                  </a:lnTo>
                  <a:lnTo>
                    <a:pt x="127306" y="78826"/>
                  </a:lnTo>
                  <a:lnTo>
                    <a:pt x="96315" y="111307"/>
                  </a:lnTo>
                  <a:lnTo>
                    <a:pt x="68950" y="148290"/>
                  </a:lnTo>
                  <a:lnTo>
                    <a:pt x="45596" y="189316"/>
                  </a:lnTo>
                  <a:lnTo>
                    <a:pt x="26640" y="233927"/>
                  </a:lnTo>
                  <a:lnTo>
                    <a:pt x="12464" y="281664"/>
                  </a:lnTo>
                  <a:lnTo>
                    <a:pt x="3456" y="332069"/>
                  </a:lnTo>
                  <a:lnTo>
                    <a:pt x="0" y="384683"/>
                  </a:lnTo>
                  <a:lnTo>
                    <a:pt x="1795" y="451792"/>
                  </a:lnTo>
                  <a:lnTo>
                    <a:pt x="8446" y="511263"/>
                  </a:lnTo>
                  <a:lnTo>
                    <a:pt x="19647" y="563496"/>
                  </a:lnTo>
                  <a:lnTo>
                    <a:pt x="35096" y="608893"/>
                  </a:lnTo>
                  <a:lnTo>
                    <a:pt x="54489" y="647854"/>
                  </a:lnTo>
                  <a:lnTo>
                    <a:pt x="77522" y="680779"/>
                  </a:lnTo>
                  <a:lnTo>
                    <a:pt x="133296" y="730128"/>
                  </a:lnTo>
                  <a:lnTo>
                    <a:pt x="199988" y="760146"/>
                  </a:lnTo>
                  <a:lnTo>
                    <a:pt x="275171" y="774041"/>
                  </a:lnTo>
                  <a:lnTo>
                    <a:pt x="315188" y="775944"/>
                  </a:lnTo>
                  <a:lnTo>
                    <a:pt x="355245" y="774425"/>
                  </a:lnTo>
                  <a:lnTo>
                    <a:pt x="393894" y="768909"/>
                  </a:lnTo>
                  <a:lnTo>
                    <a:pt x="465574" y="745183"/>
                  </a:lnTo>
                  <a:lnTo>
                    <a:pt x="527949" y="703233"/>
                  </a:lnTo>
                  <a:lnTo>
                    <a:pt x="554892" y="674958"/>
                  </a:lnTo>
                  <a:lnTo>
                    <a:pt x="578608" y="641565"/>
                  </a:lnTo>
                  <a:lnTo>
                    <a:pt x="598800" y="602866"/>
                  </a:lnTo>
                  <a:lnTo>
                    <a:pt x="615170" y="558673"/>
                  </a:lnTo>
                  <a:lnTo>
                    <a:pt x="627421" y="508798"/>
                  </a:lnTo>
                  <a:lnTo>
                    <a:pt x="635256" y="453052"/>
                  </a:lnTo>
                  <a:lnTo>
                    <a:pt x="638378" y="391248"/>
                  </a:lnTo>
                  <a:lnTo>
                    <a:pt x="636004" y="338572"/>
                  </a:lnTo>
                  <a:lnTo>
                    <a:pt x="628033" y="287991"/>
                  </a:lnTo>
                  <a:lnTo>
                    <a:pt x="614842" y="239972"/>
                  </a:lnTo>
                  <a:lnTo>
                    <a:pt x="596805" y="194981"/>
                  </a:lnTo>
                  <a:lnTo>
                    <a:pt x="574300" y="153484"/>
                  </a:lnTo>
                  <a:lnTo>
                    <a:pt x="547701" y="115947"/>
                  </a:lnTo>
                  <a:lnTo>
                    <a:pt x="517385" y="82837"/>
                  </a:lnTo>
                  <a:lnTo>
                    <a:pt x="483727" y="54619"/>
                  </a:lnTo>
                  <a:lnTo>
                    <a:pt x="447102" y="31761"/>
                  </a:lnTo>
                  <a:lnTo>
                    <a:pt x="407887" y="14727"/>
                  </a:lnTo>
                  <a:lnTo>
                    <a:pt x="366458" y="3984"/>
                  </a:lnTo>
                  <a:lnTo>
                    <a:pt x="323189" y="0"/>
                  </a:lnTo>
                  <a:close/>
                </a:path>
              </a:pathLst>
            </a:custGeom>
            <a:solidFill>
              <a:srgbClr val="FCC79B"/>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FBC5AE86-9576-A547-89C1-5A39C9F9BB3C}"/>
                </a:ext>
              </a:extLst>
            </p:cNvPr>
            <p:cNvSpPr/>
            <p:nvPr/>
          </p:nvSpPr>
          <p:spPr>
            <a:xfrm>
              <a:off x="9057168" y="1943919"/>
              <a:ext cx="151765" cy="192405"/>
            </a:xfrm>
            <a:custGeom>
              <a:avLst/>
              <a:gdLst/>
              <a:ahLst/>
              <a:cxnLst/>
              <a:rect l="l" t="t" r="r" b="b"/>
              <a:pathLst>
                <a:path w="151765" h="192405">
                  <a:moveTo>
                    <a:pt x="81376" y="0"/>
                  </a:moveTo>
                  <a:lnTo>
                    <a:pt x="41911" y="2799"/>
                  </a:lnTo>
                  <a:lnTo>
                    <a:pt x="13298" y="27386"/>
                  </a:lnTo>
                  <a:lnTo>
                    <a:pt x="0" y="69655"/>
                  </a:lnTo>
                  <a:lnTo>
                    <a:pt x="4499" y="108204"/>
                  </a:lnTo>
                  <a:lnTo>
                    <a:pt x="23575" y="142451"/>
                  </a:lnTo>
                  <a:lnTo>
                    <a:pt x="55531" y="169688"/>
                  </a:lnTo>
                  <a:lnTo>
                    <a:pt x="98673" y="187210"/>
                  </a:lnTo>
                  <a:lnTo>
                    <a:pt x="151307" y="192311"/>
                  </a:lnTo>
                  <a:lnTo>
                    <a:pt x="127228" y="23096"/>
                  </a:lnTo>
                  <a:lnTo>
                    <a:pt x="81376" y="0"/>
                  </a:lnTo>
                  <a:close/>
                </a:path>
              </a:pathLst>
            </a:custGeom>
            <a:solidFill>
              <a:srgbClr val="FCC79B"/>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82F4CA79-23E8-4E4B-9EB2-894A4278ED17}"/>
                </a:ext>
              </a:extLst>
            </p:cNvPr>
            <p:cNvSpPr/>
            <p:nvPr/>
          </p:nvSpPr>
          <p:spPr>
            <a:xfrm>
              <a:off x="9704308" y="1958119"/>
              <a:ext cx="166370" cy="183515"/>
            </a:xfrm>
            <a:custGeom>
              <a:avLst/>
              <a:gdLst/>
              <a:ahLst/>
              <a:cxnLst/>
              <a:rect l="l" t="t" r="r" b="b"/>
              <a:pathLst>
                <a:path w="166370" h="183514">
                  <a:moveTo>
                    <a:pt x="94500" y="0"/>
                  </a:moveTo>
                  <a:lnTo>
                    <a:pt x="46024" y="16891"/>
                  </a:lnTo>
                  <a:lnTo>
                    <a:pt x="0" y="181483"/>
                  </a:lnTo>
                  <a:lnTo>
                    <a:pt x="52840" y="183326"/>
                  </a:lnTo>
                  <a:lnTo>
                    <a:pt x="97902" y="171611"/>
                  </a:lnTo>
                  <a:lnTo>
                    <a:pt x="133149" y="148798"/>
                  </a:lnTo>
                  <a:lnTo>
                    <a:pt x="156548" y="117347"/>
                  </a:lnTo>
                  <a:lnTo>
                    <a:pt x="166065" y="79718"/>
                  </a:lnTo>
                  <a:lnTo>
                    <a:pt x="158401" y="36067"/>
                  </a:lnTo>
                  <a:lnTo>
                    <a:pt x="133253" y="7943"/>
                  </a:lnTo>
                  <a:lnTo>
                    <a:pt x="94500" y="0"/>
                  </a:lnTo>
                  <a:close/>
                </a:path>
              </a:pathLst>
            </a:custGeom>
            <a:solidFill>
              <a:srgbClr val="FCC79B"/>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85344450-CEFD-6E45-9485-DE98F53CC608}"/>
                </a:ext>
              </a:extLst>
            </p:cNvPr>
            <p:cNvSpPr/>
            <p:nvPr/>
          </p:nvSpPr>
          <p:spPr>
            <a:xfrm>
              <a:off x="9149538" y="2023573"/>
              <a:ext cx="118110" cy="78105"/>
            </a:xfrm>
            <a:custGeom>
              <a:avLst/>
              <a:gdLst/>
              <a:ahLst/>
              <a:cxnLst/>
              <a:rect l="l" t="t" r="r" b="b"/>
              <a:pathLst>
                <a:path w="118109" h="78105">
                  <a:moveTo>
                    <a:pt x="63969" y="0"/>
                  </a:moveTo>
                  <a:lnTo>
                    <a:pt x="40631" y="117"/>
                  </a:lnTo>
                  <a:lnTo>
                    <a:pt x="20816" y="6065"/>
                  </a:lnTo>
                  <a:lnTo>
                    <a:pt x="6585" y="16836"/>
                  </a:lnTo>
                  <a:lnTo>
                    <a:pt x="0" y="31419"/>
                  </a:lnTo>
                  <a:lnTo>
                    <a:pt x="2678" y="47208"/>
                  </a:lnTo>
                  <a:lnTo>
                    <a:pt x="13712" y="61234"/>
                  </a:lnTo>
                  <a:lnTo>
                    <a:pt x="31371" y="72005"/>
                  </a:lnTo>
                  <a:lnTo>
                    <a:pt x="53924" y="78028"/>
                  </a:lnTo>
                  <a:lnTo>
                    <a:pt x="77256" y="77905"/>
                  </a:lnTo>
                  <a:lnTo>
                    <a:pt x="97070" y="71958"/>
                  </a:lnTo>
                  <a:lnTo>
                    <a:pt x="111301" y="61190"/>
                  </a:lnTo>
                  <a:lnTo>
                    <a:pt x="117881" y="46609"/>
                  </a:lnTo>
                  <a:lnTo>
                    <a:pt x="115213" y="30818"/>
                  </a:lnTo>
                  <a:lnTo>
                    <a:pt x="104179" y="16789"/>
                  </a:lnTo>
                  <a:lnTo>
                    <a:pt x="86518" y="6018"/>
                  </a:lnTo>
                  <a:lnTo>
                    <a:pt x="63969" y="0"/>
                  </a:lnTo>
                  <a:close/>
                </a:path>
              </a:pathLst>
            </a:custGeom>
            <a:solidFill>
              <a:srgbClr val="F9A987"/>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308C9C1D-038B-1648-9B2A-6535A5F49038}"/>
                </a:ext>
              </a:extLst>
            </p:cNvPr>
            <p:cNvSpPr/>
            <p:nvPr/>
          </p:nvSpPr>
          <p:spPr>
            <a:xfrm>
              <a:off x="9578730" y="2038522"/>
              <a:ext cx="134620" cy="85725"/>
            </a:xfrm>
            <a:custGeom>
              <a:avLst/>
              <a:gdLst/>
              <a:ahLst/>
              <a:cxnLst/>
              <a:rect l="l" t="t" r="r" b="b"/>
              <a:pathLst>
                <a:path w="134620" h="85725">
                  <a:moveTo>
                    <a:pt x="65900" y="0"/>
                  </a:moveTo>
                  <a:lnTo>
                    <a:pt x="39858" y="4138"/>
                  </a:lnTo>
                  <a:lnTo>
                    <a:pt x="18786" y="13904"/>
                  </a:lnTo>
                  <a:lnTo>
                    <a:pt x="4796" y="27869"/>
                  </a:lnTo>
                  <a:lnTo>
                    <a:pt x="0" y="44602"/>
                  </a:lnTo>
                  <a:lnTo>
                    <a:pt x="5776" y="61016"/>
                  </a:lnTo>
                  <a:lnTo>
                    <a:pt x="20574" y="74123"/>
                  </a:lnTo>
                  <a:lnTo>
                    <a:pt x="42190" y="82610"/>
                  </a:lnTo>
                  <a:lnTo>
                    <a:pt x="68427" y="85166"/>
                  </a:lnTo>
                  <a:lnTo>
                    <a:pt x="94442" y="81042"/>
                  </a:lnTo>
                  <a:lnTo>
                    <a:pt x="115490" y="71281"/>
                  </a:lnTo>
                  <a:lnTo>
                    <a:pt x="129456" y="57316"/>
                  </a:lnTo>
                  <a:lnTo>
                    <a:pt x="134226" y="40576"/>
                  </a:lnTo>
                  <a:lnTo>
                    <a:pt x="128467" y="24158"/>
                  </a:lnTo>
                  <a:lnTo>
                    <a:pt x="113688" y="11053"/>
                  </a:lnTo>
                  <a:lnTo>
                    <a:pt x="92097" y="2566"/>
                  </a:lnTo>
                  <a:lnTo>
                    <a:pt x="65900" y="0"/>
                  </a:lnTo>
                  <a:close/>
                </a:path>
              </a:pathLst>
            </a:custGeom>
            <a:solidFill>
              <a:srgbClr val="F9A987"/>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DD85FEFB-E794-B74D-A561-D36CB37E1B96}"/>
                </a:ext>
              </a:extLst>
            </p:cNvPr>
            <p:cNvSpPr/>
            <p:nvPr/>
          </p:nvSpPr>
          <p:spPr>
            <a:xfrm>
              <a:off x="9101833" y="1483621"/>
              <a:ext cx="749935" cy="485775"/>
            </a:xfrm>
            <a:custGeom>
              <a:avLst/>
              <a:gdLst/>
              <a:ahLst/>
              <a:cxnLst/>
              <a:rect l="l" t="t" r="r" b="b"/>
              <a:pathLst>
                <a:path w="749934" h="485775">
                  <a:moveTo>
                    <a:pt x="746528" y="230912"/>
                  </a:moveTo>
                  <a:lnTo>
                    <a:pt x="509458" y="230912"/>
                  </a:lnTo>
                  <a:lnTo>
                    <a:pt x="633385" y="485446"/>
                  </a:lnTo>
                  <a:lnTo>
                    <a:pt x="652478" y="476538"/>
                  </a:lnTo>
                  <a:lnTo>
                    <a:pt x="668664" y="471566"/>
                  </a:lnTo>
                  <a:lnTo>
                    <a:pt x="679885" y="469406"/>
                  </a:lnTo>
                  <a:lnTo>
                    <a:pt x="684083" y="468936"/>
                  </a:lnTo>
                  <a:lnTo>
                    <a:pt x="743675" y="282700"/>
                  </a:lnTo>
                  <a:lnTo>
                    <a:pt x="746528" y="230912"/>
                  </a:lnTo>
                  <a:close/>
                </a:path>
                <a:path w="749934" h="485775">
                  <a:moveTo>
                    <a:pt x="363731" y="0"/>
                  </a:moveTo>
                  <a:lnTo>
                    <a:pt x="319209" y="1614"/>
                  </a:lnTo>
                  <a:lnTo>
                    <a:pt x="274381" y="8258"/>
                  </a:lnTo>
                  <a:lnTo>
                    <a:pt x="230206" y="19872"/>
                  </a:lnTo>
                  <a:lnTo>
                    <a:pt x="187641" y="36400"/>
                  </a:lnTo>
                  <a:lnTo>
                    <a:pt x="147645" y="57781"/>
                  </a:lnTo>
                  <a:lnTo>
                    <a:pt x="111175" y="83957"/>
                  </a:lnTo>
                  <a:lnTo>
                    <a:pt x="79191" y="114869"/>
                  </a:lnTo>
                  <a:lnTo>
                    <a:pt x="52650" y="150458"/>
                  </a:lnTo>
                  <a:lnTo>
                    <a:pt x="32510" y="190666"/>
                  </a:lnTo>
                  <a:lnTo>
                    <a:pt x="2349" y="296056"/>
                  </a:lnTo>
                  <a:lnTo>
                    <a:pt x="0" y="378443"/>
                  </a:lnTo>
                  <a:lnTo>
                    <a:pt x="9959" y="432087"/>
                  </a:lnTo>
                  <a:lnTo>
                    <a:pt x="16724" y="451245"/>
                  </a:lnTo>
                  <a:lnTo>
                    <a:pt x="39939" y="458992"/>
                  </a:lnTo>
                  <a:lnTo>
                    <a:pt x="65873" y="353112"/>
                  </a:lnTo>
                  <a:lnTo>
                    <a:pt x="196353" y="253810"/>
                  </a:lnTo>
                  <a:lnTo>
                    <a:pt x="270367" y="253810"/>
                  </a:lnTo>
                  <a:lnTo>
                    <a:pt x="344739" y="209995"/>
                  </a:lnTo>
                  <a:lnTo>
                    <a:pt x="747680" y="209995"/>
                  </a:lnTo>
                  <a:lnTo>
                    <a:pt x="749387" y="179006"/>
                  </a:lnTo>
                  <a:lnTo>
                    <a:pt x="688480" y="120401"/>
                  </a:lnTo>
                  <a:lnTo>
                    <a:pt x="548219" y="69432"/>
                  </a:lnTo>
                  <a:lnTo>
                    <a:pt x="519598" y="45016"/>
                  </a:lnTo>
                  <a:lnTo>
                    <a:pt x="485881" y="25923"/>
                  </a:lnTo>
                  <a:lnTo>
                    <a:pt x="448025" y="12096"/>
                  </a:lnTo>
                  <a:lnTo>
                    <a:pt x="406989" y="3474"/>
                  </a:lnTo>
                  <a:lnTo>
                    <a:pt x="363731" y="0"/>
                  </a:lnTo>
                  <a:close/>
                </a:path>
                <a:path w="749934" h="485775">
                  <a:moveTo>
                    <a:pt x="270367" y="253810"/>
                  </a:moveTo>
                  <a:lnTo>
                    <a:pt x="196353" y="253810"/>
                  </a:lnTo>
                  <a:lnTo>
                    <a:pt x="165492" y="315596"/>
                  </a:lnTo>
                  <a:lnTo>
                    <a:pt x="270367" y="253810"/>
                  </a:lnTo>
                  <a:close/>
                </a:path>
                <a:path w="749934" h="485775">
                  <a:moveTo>
                    <a:pt x="747680" y="209995"/>
                  </a:moveTo>
                  <a:lnTo>
                    <a:pt x="344739" y="209995"/>
                  </a:lnTo>
                  <a:lnTo>
                    <a:pt x="307084" y="298629"/>
                  </a:lnTo>
                  <a:lnTo>
                    <a:pt x="509458" y="230912"/>
                  </a:lnTo>
                  <a:lnTo>
                    <a:pt x="746528" y="230912"/>
                  </a:lnTo>
                  <a:lnTo>
                    <a:pt x="747680" y="209995"/>
                  </a:lnTo>
                  <a:close/>
                </a:path>
              </a:pathLst>
            </a:custGeom>
            <a:solidFill>
              <a:srgbClr val="372C2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950D9E96-F948-A54E-B605-4CFD4178CC2C}"/>
                </a:ext>
              </a:extLst>
            </p:cNvPr>
            <p:cNvSpPr/>
            <p:nvPr/>
          </p:nvSpPr>
          <p:spPr>
            <a:xfrm>
              <a:off x="9157474" y="1565256"/>
              <a:ext cx="662940" cy="142240"/>
            </a:xfrm>
            <a:custGeom>
              <a:avLst/>
              <a:gdLst/>
              <a:ahLst/>
              <a:cxnLst/>
              <a:rect l="l" t="t" r="r" b="b"/>
              <a:pathLst>
                <a:path w="662940" h="142239">
                  <a:moveTo>
                    <a:pt x="397839" y="128364"/>
                  </a:moveTo>
                  <a:lnTo>
                    <a:pt x="289116" y="128364"/>
                  </a:lnTo>
                  <a:lnTo>
                    <a:pt x="283421" y="141763"/>
                  </a:lnTo>
                  <a:lnTo>
                    <a:pt x="397839" y="128364"/>
                  </a:lnTo>
                  <a:close/>
                </a:path>
                <a:path w="662940" h="142239">
                  <a:moveTo>
                    <a:pt x="59332" y="0"/>
                  </a:moveTo>
                  <a:lnTo>
                    <a:pt x="29683" y="26517"/>
                  </a:lnTo>
                  <a:lnTo>
                    <a:pt x="0" y="64258"/>
                  </a:lnTo>
                  <a:lnTo>
                    <a:pt x="130399" y="114271"/>
                  </a:lnTo>
                  <a:lnTo>
                    <a:pt x="268480" y="140520"/>
                  </a:lnTo>
                  <a:lnTo>
                    <a:pt x="289116" y="128364"/>
                  </a:lnTo>
                  <a:lnTo>
                    <a:pt x="397839" y="128364"/>
                  </a:lnTo>
                  <a:lnTo>
                    <a:pt x="443857" y="122975"/>
                  </a:lnTo>
                  <a:lnTo>
                    <a:pt x="662660" y="67467"/>
                  </a:lnTo>
                  <a:lnTo>
                    <a:pt x="648957" y="60084"/>
                  </a:lnTo>
                  <a:lnTo>
                    <a:pt x="305755" y="60084"/>
                  </a:lnTo>
                  <a:lnTo>
                    <a:pt x="179810" y="39207"/>
                  </a:lnTo>
                  <a:lnTo>
                    <a:pt x="59332" y="0"/>
                  </a:lnTo>
                  <a:close/>
                </a:path>
                <a:path w="662940" h="142239">
                  <a:moveTo>
                    <a:pt x="560827" y="12601"/>
                  </a:moveTo>
                  <a:lnTo>
                    <a:pt x="437201" y="44542"/>
                  </a:lnTo>
                  <a:lnTo>
                    <a:pt x="305755" y="60084"/>
                  </a:lnTo>
                  <a:lnTo>
                    <a:pt x="648957" y="60084"/>
                  </a:lnTo>
                  <a:lnTo>
                    <a:pt x="560827" y="12601"/>
                  </a:lnTo>
                  <a:close/>
                </a:path>
              </a:pathLst>
            </a:custGeom>
            <a:solidFill>
              <a:srgbClr val="65554C"/>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16B8C8DD-F176-404E-B3C7-3087225F1E0C}"/>
                </a:ext>
              </a:extLst>
            </p:cNvPr>
            <p:cNvSpPr/>
            <p:nvPr/>
          </p:nvSpPr>
          <p:spPr>
            <a:xfrm>
              <a:off x="9101833" y="1483621"/>
              <a:ext cx="749935" cy="485775"/>
            </a:xfrm>
            <a:custGeom>
              <a:avLst/>
              <a:gdLst/>
              <a:ahLst/>
              <a:cxnLst/>
              <a:rect l="l" t="t" r="r" b="b"/>
              <a:pathLst>
                <a:path w="749934" h="485775">
                  <a:moveTo>
                    <a:pt x="16724" y="451245"/>
                  </a:moveTo>
                  <a:lnTo>
                    <a:pt x="39939" y="458992"/>
                  </a:lnTo>
                  <a:lnTo>
                    <a:pt x="65873" y="353112"/>
                  </a:lnTo>
                  <a:lnTo>
                    <a:pt x="196353" y="253810"/>
                  </a:lnTo>
                  <a:lnTo>
                    <a:pt x="165492" y="315596"/>
                  </a:lnTo>
                  <a:lnTo>
                    <a:pt x="344739" y="209995"/>
                  </a:lnTo>
                  <a:lnTo>
                    <a:pt x="307084" y="298629"/>
                  </a:lnTo>
                  <a:lnTo>
                    <a:pt x="509458" y="230912"/>
                  </a:lnTo>
                  <a:lnTo>
                    <a:pt x="633385" y="485446"/>
                  </a:lnTo>
                  <a:lnTo>
                    <a:pt x="652478" y="476538"/>
                  </a:lnTo>
                  <a:lnTo>
                    <a:pt x="668664" y="471566"/>
                  </a:lnTo>
                  <a:lnTo>
                    <a:pt x="679885" y="469406"/>
                  </a:lnTo>
                  <a:lnTo>
                    <a:pt x="684083" y="468936"/>
                  </a:lnTo>
                  <a:lnTo>
                    <a:pt x="743675" y="282700"/>
                  </a:lnTo>
                  <a:lnTo>
                    <a:pt x="749387" y="179006"/>
                  </a:lnTo>
                  <a:lnTo>
                    <a:pt x="688480" y="120401"/>
                  </a:lnTo>
                  <a:lnTo>
                    <a:pt x="548219" y="69432"/>
                  </a:lnTo>
                  <a:lnTo>
                    <a:pt x="519598" y="45016"/>
                  </a:lnTo>
                  <a:lnTo>
                    <a:pt x="485881" y="25923"/>
                  </a:lnTo>
                  <a:lnTo>
                    <a:pt x="448025" y="12096"/>
                  </a:lnTo>
                  <a:lnTo>
                    <a:pt x="406989" y="3474"/>
                  </a:lnTo>
                  <a:lnTo>
                    <a:pt x="363731" y="0"/>
                  </a:lnTo>
                  <a:lnTo>
                    <a:pt x="319209" y="1614"/>
                  </a:lnTo>
                  <a:lnTo>
                    <a:pt x="274381" y="8258"/>
                  </a:lnTo>
                  <a:lnTo>
                    <a:pt x="230206" y="19872"/>
                  </a:lnTo>
                  <a:lnTo>
                    <a:pt x="187641" y="36400"/>
                  </a:lnTo>
                  <a:lnTo>
                    <a:pt x="147645" y="57781"/>
                  </a:lnTo>
                  <a:lnTo>
                    <a:pt x="111175" y="83957"/>
                  </a:lnTo>
                  <a:lnTo>
                    <a:pt x="79191" y="114869"/>
                  </a:lnTo>
                  <a:lnTo>
                    <a:pt x="52650" y="150458"/>
                  </a:lnTo>
                  <a:lnTo>
                    <a:pt x="32510" y="190666"/>
                  </a:lnTo>
                  <a:lnTo>
                    <a:pt x="2349" y="296056"/>
                  </a:lnTo>
                  <a:lnTo>
                    <a:pt x="0" y="378443"/>
                  </a:lnTo>
                  <a:lnTo>
                    <a:pt x="9959" y="432087"/>
                  </a:lnTo>
                  <a:lnTo>
                    <a:pt x="16724" y="451245"/>
                  </a:lnTo>
                  <a:close/>
                </a:path>
              </a:pathLst>
            </a:custGeom>
            <a:ln w="18478">
              <a:solidFill>
                <a:srgbClr val="372C2C"/>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07939684-3F2F-7046-8094-CB9FA277758E}"/>
                </a:ext>
              </a:extLst>
            </p:cNvPr>
            <p:cNvSpPr/>
            <p:nvPr/>
          </p:nvSpPr>
          <p:spPr>
            <a:xfrm>
              <a:off x="9231929" y="1523855"/>
              <a:ext cx="260026" cy="184230"/>
            </a:xfrm>
            <a:prstGeom prst="rect">
              <a:avLst/>
            </a:prstGeom>
            <a:blipFill>
              <a:blip r:embed="rId4"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73037732-BEF5-2C4A-B742-450AE5CEB5FB}"/>
                </a:ext>
              </a:extLst>
            </p:cNvPr>
            <p:cNvSpPr/>
            <p:nvPr/>
          </p:nvSpPr>
          <p:spPr>
            <a:xfrm>
              <a:off x="9626890" y="1573330"/>
              <a:ext cx="86995" cy="167640"/>
            </a:xfrm>
            <a:custGeom>
              <a:avLst/>
              <a:gdLst/>
              <a:ahLst/>
              <a:cxnLst/>
              <a:rect l="l" t="t" r="r" b="b"/>
              <a:pathLst>
                <a:path w="86995" h="167639">
                  <a:moveTo>
                    <a:pt x="0" y="0"/>
                  </a:moveTo>
                  <a:lnTo>
                    <a:pt x="41756" y="42896"/>
                  </a:lnTo>
                  <a:lnTo>
                    <a:pt x="64733" y="74610"/>
                  </a:lnTo>
                  <a:lnTo>
                    <a:pt x="77082" y="110819"/>
                  </a:lnTo>
                  <a:lnTo>
                    <a:pt x="86956" y="167195"/>
                  </a:lnTo>
                </a:path>
              </a:pathLst>
            </a:custGeom>
            <a:ln w="24625">
              <a:solidFill>
                <a:srgbClr val="372C2C"/>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F561D5C6-E35D-EE4D-837E-1960297A6E74}"/>
                </a:ext>
              </a:extLst>
            </p:cNvPr>
            <p:cNvSpPr/>
            <p:nvPr/>
          </p:nvSpPr>
          <p:spPr>
            <a:xfrm>
              <a:off x="9240230" y="1930251"/>
              <a:ext cx="89776" cy="109092"/>
            </a:xfrm>
            <a:prstGeom prst="rect">
              <a:avLst/>
            </a:prstGeom>
            <a:blipFill>
              <a:blip r:embed="rId5"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425017B5-454D-704C-858E-1B04FD5FC056}"/>
                </a:ext>
              </a:extLst>
            </p:cNvPr>
            <p:cNvSpPr/>
            <p:nvPr/>
          </p:nvSpPr>
          <p:spPr>
            <a:xfrm>
              <a:off x="9504348" y="1935424"/>
              <a:ext cx="89750" cy="109080"/>
            </a:xfrm>
            <a:prstGeom prst="rect">
              <a:avLst/>
            </a:prstGeom>
            <a:blipFill>
              <a:blip r:embed="rId6"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66010CBD-3F5F-794B-878C-DCAA7C9EC784}"/>
                </a:ext>
              </a:extLst>
            </p:cNvPr>
            <p:cNvSpPr/>
            <p:nvPr/>
          </p:nvSpPr>
          <p:spPr>
            <a:xfrm>
              <a:off x="9386833" y="2039347"/>
              <a:ext cx="12700" cy="59055"/>
            </a:xfrm>
            <a:custGeom>
              <a:avLst/>
              <a:gdLst/>
              <a:ahLst/>
              <a:cxnLst/>
              <a:rect l="l" t="t" r="r" b="b"/>
              <a:pathLst>
                <a:path w="12700" h="59055">
                  <a:moveTo>
                    <a:pt x="10756" y="0"/>
                  </a:moveTo>
                  <a:lnTo>
                    <a:pt x="0" y="43929"/>
                  </a:lnTo>
                  <a:lnTo>
                    <a:pt x="12179" y="58801"/>
                  </a:lnTo>
                </a:path>
              </a:pathLst>
            </a:custGeom>
            <a:ln w="18478">
              <a:solidFill>
                <a:srgbClr val="CC7C61"/>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CBC8E082-F601-2E40-8BE7-B48B5497A4B4}"/>
                </a:ext>
              </a:extLst>
            </p:cNvPr>
            <p:cNvSpPr/>
            <p:nvPr/>
          </p:nvSpPr>
          <p:spPr>
            <a:xfrm>
              <a:off x="9240222" y="1828106"/>
              <a:ext cx="102870" cy="23495"/>
            </a:xfrm>
            <a:custGeom>
              <a:avLst/>
              <a:gdLst/>
              <a:ahLst/>
              <a:cxnLst/>
              <a:rect l="l" t="t" r="r" b="b"/>
              <a:pathLst>
                <a:path w="102870" h="23494">
                  <a:moveTo>
                    <a:pt x="0" y="11518"/>
                  </a:moveTo>
                  <a:lnTo>
                    <a:pt x="14989" y="19982"/>
                  </a:lnTo>
                  <a:lnTo>
                    <a:pt x="37866" y="23042"/>
                  </a:lnTo>
                  <a:lnTo>
                    <a:pt x="67442" y="17460"/>
                  </a:lnTo>
                  <a:lnTo>
                    <a:pt x="102527" y="0"/>
                  </a:lnTo>
                </a:path>
              </a:pathLst>
            </a:custGeom>
            <a:ln w="18478">
              <a:solidFill>
                <a:srgbClr val="5F433D"/>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C9815461-325C-8840-95FC-50AD3ABDF06C}"/>
                </a:ext>
              </a:extLst>
            </p:cNvPr>
            <p:cNvSpPr/>
            <p:nvPr/>
          </p:nvSpPr>
          <p:spPr>
            <a:xfrm>
              <a:off x="9471363" y="1828106"/>
              <a:ext cx="123189" cy="29209"/>
            </a:xfrm>
            <a:custGeom>
              <a:avLst/>
              <a:gdLst/>
              <a:ahLst/>
              <a:cxnLst/>
              <a:rect l="l" t="t" r="r" b="b"/>
              <a:pathLst>
                <a:path w="123190" h="29210">
                  <a:moveTo>
                    <a:pt x="0" y="0"/>
                  </a:moveTo>
                  <a:lnTo>
                    <a:pt x="19425" y="12515"/>
                  </a:lnTo>
                  <a:lnTo>
                    <a:pt x="50512" y="23780"/>
                  </a:lnTo>
                  <a:lnTo>
                    <a:pt x="87026" y="28921"/>
                  </a:lnTo>
                  <a:lnTo>
                    <a:pt x="122732" y="23063"/>
                  </a:lnTo>
                </a:path>
              </a:pathLst>
            </a:custGeom>
            <a:ln w="18478">
              <a:solidFill>
                <a:srgbClr val="5F433D"/>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AB8015EB-5B43-1649-B4C2-01EAD24D8ECC}"/>
                </a:ext>
              </a:extLst>
            </p:cNvPr>
            <p:cNvSpPr/>
            <p:nvPr/>
          </p:nvSpPr>
          <p:spPr>
            <a:xfrm>
              <a:off x="9359813" y="2222814"/>
              <a:ext cx="111760" cy="12700"/>
            </a:xfrm>
            <a:custGeom>
              <a:avLst/>
              <a:gdLst/>
              <a:ahLst/>
              <a:cxnLst/>
              <a:rect l="l" t="t" r="r" b="b"/>
              <a:pathLst>
                <a:path w="111759" h="12700">
                  <a:moveTo>
                    <a:pt x="0" y="12687"/>
                  </a:moveTo>
                  <a:lnTo>
                    <a:pt x="29946" y="3171"/>
                  </a:lnTo>
                  <a:lnTo>
                    <a:pt x="51549" y="0"/>
                  </a:lnTo>
                  <a:lnTo>
                    <a:pt x="75266" y="3171"/>
                  </a:lnTo>
                  <a:lnTo>
                    <a:pt x="111556" y="12687"/>
                  </a:lnTo>
                </a:path>
              </a:pathLst>
            </a:custGeom>
            <a:ln w="18478">
              <a:solidFill>
                <a:srgbClr val="5F433D"/>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9C89272B-5FD0-FC43-B284-C3FC889CDDC6}"/>
                </a:ext>
              </a:extLst>
            </p:cNvPr>
            <p:cNvSpPr/>
            <p:nvPr/>
          </p:nvSpPr>
          <p:spPr>
            <a:xfrm>
              <a:off x="8967999" y="2264914"/>
              <a:ext cx="129679" cy="118990"/>
            </a:xfrm>
            <a:prstGeom prst="rect">
              <a:avLst/>
            </a:prstGeom>
            <a:blipFill>
              <a:blip r:embed="rId7"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sp>
        <p:nvSpPr>
          <p:cNvPr id="50" name="object 50">
            <a:extLst>
              <a:ext uri="{FF2B5EF4-FFF2-40B4-BE49-F238E27FC236}">
                <a16:creationId xmlns:a16="http://schemas.microsoft.com/office/drawing/2014/main" id="{6E872553-6429-8F43-9E43-4C23050DDE06}"/>
              </a:ext>
            </a:extLst>
          </p:cNvPr>
          <p:cNvSpPr/>
          <p:nvPr/>
        </p:nvSpPr>
        <p:spPr>
          <a:xfrm>
            <a:off x="8704262" y="2469377"/>
            <a:ext cx="1157071" cy="2329187"/>
          </a:xfrm>
          <a:prstGeom prst="rect">
            <a:avLst/>
          </a:prstGeom>
          <a:blipFill>
            <a:blip r:embed="rId8"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52" name="正方形/長方形 5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19336" y="116632"/>
            <a:ext cx="10801200" cy="461665"/>
          </a:xfrm>
          <a:prstGeom prst="rect">
            <a:avLst/>
          </a:prstGeom>
          <a:noFill/>
        </p:spPr>
        <p:txBody>
          <a:bodyPr wrap="square" rtlCol="0">
            <a:spAutoFit/>
          </a:bodyPr>
          <a:lstStyle/>
          <a:p>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参考</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　解雇してはいけない人がいます。</a:t>
            </a:r>
          </a:p>
        </p:txBody>
      </p:sp>
      <p:sp>
        <p:nvSpPr>
          <p:cNvPr id="54"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112</a:t>
            </a:r>
            <a:endParaRPr lang="ja-JP" altLang="en-US" sz="1200" b="1" dirty="0"/>
          </a:p>
        </p:txBody>
      </p:sp>
    </p:spTree>
    <p:extLst>
      <p:ext uri="{BB962C8B-B14F-4D97-AF65-F5344CB8AC3E}">
        <p14:creationId xmlns:p14="http://schemas.microsoft.com/office/powerpoint/2010/main" val="145408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A17BD5F-538B-DD4D-BB67-BAB6BBFC9B66}"/>
              </a:ext>
            </a:extLst>
          </p:cNvPr>
          <p:cNvSpPr txBox="1"/>
          <p:nvPr/>
        </p:nvSpPr>
        <p:spPr>
          <a:xfrm>
            <a:off x="758830" y="980728"/>
            <a:ext cx="10463656" cy="1430388"/>
          </a:xfrm>
          <a:prstGeom prst="rect">
            <a:avLst/>
          </a:prstGeom>
        </p:spPr>
        <p:txBody>
          <a:bodyPr vert="horz" wrap="square" lIns="0" tIns="7489" rIns="0" bIns="0" rtlCol="0">
            <a:spAutoFit/>
          </a:bodyPr>
          <a:lstStyle/>
          <a:p>
            <a:pPr marL="233309" marR="4609" indent="-221788">
              <a:lnSpc>
                <a:spcPct val="103299"/>
              </a:lnSpc>
              <a:spcBef>
                <a:spcPts val="59"/>
              </a:spcBef>
              <a:buSzPct val="94117"/>
              <a:buChar char="○"/>
              <a:tabLst>
                <a:tab pos="212571" algn="l"/>
              </a:tabLst>
            </a:pPr>
            <a:r>
              <a:rPr dirty="0">
                <a:solidFill>
                  <a:srgbClr val="231F20"/>
                </a:solidFill>
                <a:latin typeface="HGMaruGothicMPRO" panose="020F0600000000000000" pitchFamily="34" charset="-128"/>
                <a:ea typeface="HGMaruGothicMPRO" panose="020F0600000000000000" pitchFamily="34" charset="-128"/>
                <a:cs typeface="A-OTF Shin Maru Go Pro"/>
              </a:rPr>
              <a:t>　「雇止め法理」とは、過去の最高裁判例により確立された、雇止めについて一定の場合にこれを無効とする判例上のルールを、その内容や適用範囲を変更することなく、労働契約法第19条に条文化されたものをいう。</a:t>
            </a:r>
            <a:endParaRPr dirty="0">
              <a:latin typeface="HGMaruGothicMPRO" panose="020F0600000000000000" pitchFamily="34" charset="-128"/>
              <a:ea typeface="HGMaruGothicMPRO" panose="020F0600000000000000" pitchFamily="34" charset="-128"/>
              <a:cs typeface="A-OTF Shin Maru Go Pro"/>
            </a:endParaRPr>
          </a:p>
          <a:p>
            <a:pPr marL="11521">
              <a:spcBef>
                <a:spcPts val="82"/>
              </a:spcBef>
            </a:pPr>
            <a:r>
              <a:rPr dirty="0">
                <a:solidFill>
                  <a:srgbClr val="231F20"/>
                </a:solidFill>
                <a:latin typeface="HGMaruGothicMPRO" panose="020F0600000000000000" pitchFamily="34" charset="-128"/>
                <a:ea typeface="HGMaruGothicMPRO" panose="020F0600000000000000" pitchFamily="34" charset="-128"/>
                <a:cs typeface="A-OTF Shin Maru Go Pro"/>
              </a:rPr>
              <a:t>　※　「雇止め」…</a:t>
            </a:r>
            <a:r>
              <a:rPr dirty="0" err="1">
                <a:solidFill>
                  <a:srgbClr val="231F20"/>
                </a:solidFill>
                <a:latin typeface="HGMaruGothicMPRO" panose="020F0600000000000000" pitchFamily="34" charset="-128"/>
                <a:ea typeface="HGMaruGothicMPRO" panose="020F0600000000000000" pitchFamily="34" charset="-128"/>
                <a:cs typeface="A-OTF Shin Maru Go Pro"/>
              </a:rPr>
              <a:t>有期労働契約において、使用者が更新を拒否したときに契約期間の満了により</a:t>
            </a:r>
            <a:endParaRPr lang="en-US"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spcBef>
                <a:spcPts val="82"/>
              </a:spcBef>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雇用が終了すること</a:t>
            </a:r>
            <a:r>
              <a:rPr dirty="0">
                <a:solidFill>
                  <a:srgbClr val="231F20"/>
                </a:solidFill>
                <a:latin typeface="HGMaruGothicMPRO" panose="020F0600000000000000" pitchFamily="34" charset="-128"/>
                <a:ea typeface="HGMaruGothicMPRO" panose="020F0600000000000000" pitchFamily="34" charset="-128"/>
                <a:cs typeface="A-OTF Shin Maru Go Pro"/>
              </a:rPr>
              <a:t>。</a:t>
            </a:r>
            <a:endParaRPr dirty="0">
              <a:latin typeface="HGMaruGothicMPRO" panose="020F0600000000000000" pitchFamily="34" charset="-128"/>
              <a:ea typeface="HGMaruGothicMPRO" panose="020F0600000000000000" pitchFamily="34" charset="-128"/>
              <a:cs typeface="A-OTF Shin Maru Go Pro"/>
            </a:endParaRPr>
          </a:p>
        </p:txBody>
      </p:sp>
      <p:graphicFrame>
        <p:nvGraphicFramePr>
          <p:cNvPr id="6" name="object 6">
            <a:extLst>
              <a:ext uri="{FF2B5EF4-FFF2-40B4-BE49-F238E27FC236}">
                <a16:creationId xmlns:a16="http://schemas.microsoft.com/office/drawing/2014/main" id="{20F32907-B3D4-DD4E-9297-44035E32B6AD}"/>
              </a:ext>
            </a:extLst>
          </p:cNvPr>
          <p:cNvGraphicFramePr>
            <a:graphicFrameLocks noGrp="1"/>
          </p:cNvGraphicFramePr>
          <p:nvPr>
            <p:extLst>
              <p:ext uri="{D42A27DB-BD31-4B8C-83A1-F6EECF244321}">
                <p14:modId xmlns:p14="http://schemas.microsoft.com/office/powerpoint/2010/main" val="3916121599"/>
              </p:ext>
            </p:extLst>
          </p:nvPr>
        </p:nvGraphicFramePr>
        <p:xfrm>
          <a:off x="758830" y="2539582"/>
          <a:ext cx="10449738" cy="4207584"/>
        </p:xfrm>
        <a:graphic>
          <a:graphicData uri="http://schemas.openxmlformats.org/drawingml/2006/table">
            <a:tbl>
              <a:tblPr firstRow="1" bandRow="1">
                <a:tableStyleId>{2D5ABB26-0587-4C30-8999-92F81FD0307C}</a:tableStyleId>
              </a:tblPr>
              <a:tblGrid>
                <a:gridCol w="2220641">
                  <a:extLst>
                    <a:ext uri="{9D8B030D-6E8A-4147-A177-3AD203B41FA5}">
                      <a16:colId xmlns:a16="http://schemas.microsoft.com/office/drawing/2014/main" val="20000"/>
                    </a:ext>
                  </a:extLst>
                </a:gridCol>
                <a:gridCol w="8229097">
                  <a:extLst>
                    <a:ext uri="{9D8B030D-6E8A-4147-A177-3AD203B41FA5}">
                      <a16:colId xmlns:a16="http://schemas.microsoft.com/office/drawing/2014/main" val="20001"/>
                    </a:ext>
                  </a:extLst>
                </a:gridCol>
              </a:tblGrid>
              <a:tr h="2968478">
                <a:tc>
                  <a:txBody>
                    <a:bodyPr/>
                    <a:lstStyle/>
                    <a:p>
                      <a:pPr>
                        <a:lnSpc>
                          <a:spcPct val="100000"/>
                        </a:lnSpc>
                      </a:pPr>
                      <a:endParaRPr sz="2000" spc="0" dirty="0">
                        <a:solidFill>
                          <a:schemeClr val="bg1"/>
                        </a:solidFill>
                        <a:latin typeface="HGMaruGothicMPRO" panose="020F0600000000000000" pitchFamily="34" charset="-128"/>
                        <a:ea typeface="HGMaruGothicMPRO" panose="020F0600000000000000" pitchFamily="34" charset="-128"/>
                        <a:cs typeface="Times New Roman"/>
                      </a:endParaRPr>
                    </a:p>
                    <a:p>
                      <a:pPr>
                        <a:lnSpc>
                          <a:spcPct val="100000"/>
                        </a:lnSpc>
                      </a:pPr>
                      <a:endParaRPr sz="2000" spc="0" dirty="0">
                        <a:solidFill>
                          <a:schemeClr val="bg1"/>
                        </a:solidFill>
                        <a:latin typeface="HGMaruGothicMPRO" panose="020F0600000000000000" pitchFamily="34" charset="-128"/>
                        <a:ea typeface="HGMaruGothicMPRO" panose="020F0600000000000000" pitchFamily="34" charset="-128"/>
                        <a:cs typeface="Times New Roman"/>
                      </a:endParaRPr>
                    </a:p>
                    <a:p>
                      <a:pPr>
                        <a:lnSpc>
                          <a:spcPct val="100000"/>
                        </a:lnSpc>
                        <a:spcBef>
                          <a:spcPts val="25"/>
                        </a:spcBef>
                      </a:pPr>
                      <a:endParaRPr sz="2000" spc="0" dirty="0">
                        <a:solidFill>
                          <a:schemeClr val="bg1"/>
                        </a:solidFill>
                        <a:latin typeface="HGMaruGothicMPRO" panose="020F0600000000000000" pitchFamily="34" charset="-128"/>
                        <a:ea typeface="HGMaruGothicMPRO" panose="020F0600000000000000" pitchFamily="34" charset="-128"/>
                        <a:cs typeface="Times New Roman"/>
                      </a:endParaRPr>
                    </a:p>
                    <a:p>
                      <a:pPr marL="299085" marR="280035" indent="118110">
                        <a:lnSpc>
                          <a:spcPct val="100600"/>
                        </a:lnSpc>
                      </a:pPr>
                      <a:r>
                        <a:rPr sz="2000" spc="0" dirty="0">
                          <a:solidFill>
                            <a:schemeClr val="bg1"/>
                          </a:solidFill>
                          <a:latin typeface="HGMaruGothicMPRO" panose="020F0600000000000000" pitchFamily="34" charset="-128"/>
                          <a:ea typeface="HGMaruGothicMPRO" panose="020F0600000000000000" pitchFamily="34" charset="-128"/>
                          <a:cs typeface="A-OTF Shin Maru Go Pro"/>
                        </a:rPr>
                        <a:t>対象となる有期労働契約</a:t>
                      </a:r>
                    </a:p>
                  </a:txBody>
                  <a:tcPr marL="0" marR="0" marT="0"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9C7DB6"/>
                    </a:solidFill>
                  </a:tcPr>
                </a:tc>
                <a:tc>
                  <a:txBody>
                    <a:bodyPr/>
                    <a:lstStyle/>
                    <a:p>
                      <a:pPr marL="389890" indent="-205740">
                        <a:lnSpc>
                          <a:spcPct val="100000"/>
                        </a:lnSpc>
                        <a:spcBef>
                          <a:spcPts val="940"/>
                        </a:spcBef>
                        <a:buSzPct val="81081"/>
                        <a:buChar char="●"/>
                        <a:tabLst>
                          <a:tab pos="390525" algn="l"/>
                        </a:tabLst>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　次の①、②のいずれかに該当する有期労働契約が対象。</a:t>
                      </a:r>
                      <a:endParaRPr sz="1600" spc="0" dirty="0">
                        <a:latin typeface="HGMaruGothicMPRO" panose="020F0600000000000000" pitchFamily="34" charset="-128"/>
                        <a:ea typeface="HGMaruGothicMPRO" panose="020F0600000000000000" pitchFamily="34" charset="-128"/>
                        <a:cs typeface="A-OTF Shin Maru Go Pro"/>
                      </a:endParaRPr>
                    </a:p>
                    <a:p>
                      <a:pPr marL="428625" marR="149225" indent="-245110">
                        <a:lnSpc>
                          <a:spcPts val="2110"/>
                        </a:lnSpc>
                        <a:spcBef>
                          <a:spcPts val="104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①　</a:t>
                      </a:r>
                      <a:r>
                        <a:rPr sz="16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過去に反復更新された</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有期労働契約で、その雇止めが無期労働契約の解雇と社会通念上同視できると認められるもの</a:t>
                      </a:r>
                      <a:endParaRPr sz="1600" spc="0" dirty="0">
                        <a:latin typeface="HGMaruGothicMPRO" panose="020F0600000000000000" pitchFamily="34" charset="-128"/>
                        <a:ea typeface="HGMaruGothicMPRO" panose="020F0600000000000000" pitchFamily="34" charset="-128"/>
                        <a:cs typeface="A-OTF Shin Maru Go Pro"/>
                      </a:endParaRPr>
                    </a:p>
                    <a:p>
                      <a:pPr marL="428625" marR="140970" indent="-245110">
                        <a:lnSpc>
                          <a:spcPts val="2110"/>
                        </a:lnSpc>
                        <a:spcBef>
                          <a:spcPts val="99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②　労働者において、有期労働契約の契約期間の満了時に</a:t>
                      </a:r>
                      <a:r>
                        <a:rPr sz="16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その有期労働契約が更新されるものと期待することについて合理的な理由</a:t>
                      </a:r>
                      <a:r>
                        <a:rPr sz="11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があると認められるもの</a:t>
                      </a:r>
                      <a:endParaRPr sz="1600" spc="0" dirty="0">
                        <a:latin typeface="HGMaruGothicMPRO" panose="020F0600000000000000" pitchFamily="34" charset="-128"/>
                        <a:ea typeface="HGMaruGothicMPRO" panose="020F0600000000000000" pitchFamily="34" charset="-128"/>
                        <a:cs typeface="A-OTF Shin Maru Go Pro"/>
                      </a:endParaRPr>
                    </a:p>
                    <a:p>
                      <a:pPr marL="672465" marR="124460" indent="-422275" algn="just">
                        <a:lnSpc>
                          <a:spcPct val="100000"/>
                        </a:lnSpc>
                        <a:spcBef>
                          <a:spcPts val="103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 １．合理的な理由の有無については、最初の有期労働契約の締結時から雇止めされた有期労働契約の満了時までの間におけるあらゆる事情が総合的に勘案される。</a:t>
                      </a:r>
                      <a:endParaRPr sz="1400" spc="0" dirty="0">
                        <a:latin typeface="HGMaruGothicMPRO" panose="020F0600000000000000" pitchFamily="34" charset="-128"/>
                        <a:ea typeface="HGMaruGothicMPRO" panose="020F0600000000000000" pitchFamily="34" charset="-128"/>
                        <a:cs typeface="A-OTF Shin Maru Go Pro"/>
                      </a:endParaRPr>
                    </a:p>
                    <a:p>
                      <a:pPr marL="672465" marR="122555" indent="-422275" algn="just">
                        <a:lnSpc>
                          <a:spcPct val="100000"/>
                        </a:lnSpc>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　　２．いったん、労働者が雇用継続への合理的な期待を抱いていたにもかかわらず、契約期間の満了前に更新年数や更新回数の上限などを使用者が一方的に宣言したとしても、そのことのみをもって直ちに合理的な理由の存在が否定されることにはならない。</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08299"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9C7DB6">
                        <a:alpha val="22000"/>
                      </a:srgbClr>
                    </a:solidFill>
                  </a:tcPr>
                </a:tc>
                <a:extLst>
                  <a:ext uri="{0D108BD9-81ED-4DB2-BD59-A6C34878D82A}">
                    <a16:rowId xmlns:a16="http://schemas.microsoft.com/office/drawing/2014/main" val="10000"/>
                  </a:ext>
                </a:extLst>
              </a:tr>
              <a:tr h="1239106">
                <a:tc>
                  <a:txBody>
                    <a:bodyPr/>
                    <a:lstStyle/>
                    <a:p>
                      <a:pPr>
                        <a:lnSpc>
                          <a:spcPct val="100000"/>
                        </a:lnSpc>
                      </a:pPr>
                      <a:endParaRPr sz="2000" spc="0" dirty="0">
                        <a:solidFill>
                          <a:schemeClr val="bg1"/>
                        </a:solidFill>
                        <a:latin typeface="HGMaruGothicMPRO" panose="020F0600000000000000" pitchFamily="34" charset="-128"/>
                        <a:ea typeface="HGMaruGothicMPRO" panose="020F0600000000000000" pitchFamily="34" charset="-128"/>
                        <a:cs typeface="Times New Roman"/>
                      </a:endParaRPr>
                    </a:p>
                    <a:p>
                      <a:pPr marL="417195">
                        <a:lnSpc>
                          <a:spcPct val="100000"/>
                        </a:lnSpc>
                      </a:pPr>
                      <a:r>
                        <a:rPr sz="2000" spc="0" dirty="0">
                          <a:solidFill>
                            <a:schemeClr val="bg1"/>
                          </a:solidFill>
                          <a:latin typeface="HGMaruGothicMPRO" panose="020F0600000000000000" pitchFamily="34" charset="-128"/>
                          <a:ea typeface="HGMaruGothicMPRO" panose="020F0600000000000000" pitchFamily="34" charset="-128"/>
                          <a:cs typeface="A-OTF Shin Maru Go Pro"/>
                        </a:rPr>
                        <a:t>要件と効果</a:t>
                      </a:r>
                    </a:p>
                  </a:txBody>
                  <a:tcPr marL="0" marR="0" marT="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9C7DB6"/>
                    </a:solidFill>
                  </a:tcPr>
                </a:tc>
                <a:tc>
                  <a:txBody>
                    <a:bodyPr/>
                    <a:lstStyle/>
                    <a:p>
                      <a:pPr marL="428625" marR="180340" indent="-244475">
                        <a:lnSpc>
                          <a:spcPts val="2110"/>
                        </a:lnSpc>
                        <a:spcBef>
                          <a:spcPts val="1220"/>
                        </a:spcBef>
                        <a:buSzPct val="81081"/>
                        <a:buChar char="●"/>
                        <a:tabLst>
                          <a:tab pos="390525" algn="l"/>
                        </a:tabLst>
                      </a:pPr>
                      <a:r>
                        <a:rPr sz="17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6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上記の①、②のいずれかに該当する場合に、使用者が雇止めをすることが、「</a:t>
                      </a:r>
                      <a:r>
                        <a:rPr sz="1600" u="sng" spc="0" dirty="0" err="1">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客観的に合理的な理由を欠き、社会通念上相当であると認められないとき」は、</a:t>
                      </a:r>
                      <a:r>
                        <a:rPr sz="1600" u="sng" spc="0" dirty="0" err="1">
                          <a:solidFill>
                            <a:srgbClr val="231F20"/>
                          </a:solidFill>
                          <a:latin typeface="HGMaruGothicMPRO" panose="020F0600000000000000" pitchFamily="34" charset="-128"/>
                          <a:ea typeface="HGMaruGothicMPRO" panose="020F0600000000000000" pitchFamily="34" charset="-128"/>
                          <a:cs typeface="A-OTF Shin Maru Go Pro"/>
                        </a:rPr>
                        <a:t>従前と同一の労働条件で、有期労働契約が更新される</a:t>
                      </a:r>
                      <a:r>
                        <a:rPr sz="1600" u="sng"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u="sng" spc="0" dirty="0">
                        <a:latin typeface="HGMaruGothicMPRO" panose="020F0600000000000000" pitchFamily="34" charset="-128"/>
                        <a:ea typeface="HGMaruGothicMPRO" panose="020F0600000000000000" pitchFamily="34" charset="-128"/>
                        <a:cs typeface="A-OTF Shin Maru Go Pro"/>
                      </a:endParaRPr>
                    </a:p>
                  </a:txBody>
                  <a:tcPr marL="0" marR="0" marT="140559"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9C7DB6">
                        <a:alpha val="22000"/>
                      </a:srgbClr>
                    </a:solid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雇止め法理の概要</a:t>
            </a:r>
          </a:p>
        </p:txBody>
      </p:sp>
      <p:sp>
        <p:nvSpPr>
          <p:cNvPr id="9"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113</a:t>
            </a:r>
            <a:endParaRPr lang="ja-JP" altLang="en-US" sz="1200" b="1" dirty="0"/>
          </a:p>
        </p:txBody>
      </p:sp>
    </p:spTree>
    <p:extLst>
      <p:ext uri="{BB962C8B-B14F-4D97-AF65-F5344CB8AC3E}">
        <p14:creationId xmlns:p14="http://schemas.microsoft.com/office/powerpoint/2010/main" val="187164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9376" y="908720"/>
            <a:ext cx="11161240" cy="1008112"/>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「雇用保険」は、予期せぬ離職時のセーフティネット</a:t>
            </a:r>
          </a:p>
        </p:txBody>
      </p:sp>
      <p:sp>
        <p:nvSpPr>
          <p:cNvPr id="21" name="object 6">
            <a:extLst>
              <a:ext uri="{FF2B5EF4-FFF2-40B4-BE49-F238E27FC236}">
                <a16:creationId xmlns:a16="http://schemas.microsoft.com/office/drawing/2014/main" id="{17BDA2D6-97B9-CD43-89C6-AC7FCDBF2C45}"/>
              </a:ext>
            </a:extLst>
          </p:cNvPr>
          <p:cNvSpPr txBox="1"/>
          <p:nvPr/>
        </p:nvSpPr>
        <p:spPr>
          <a:xfrm>
            <a:off x="651422" y="1811262"/>
            <a:ext cx="11133210" cy="4974439"/>
          </a:xfrm>
          <a:prstGeom prst="rect">
            <a:avLst/>
          </a:prstGeom>
          <a:ln w="15748">
            <a:noFill/>
          </a:ln>
        </p:spPr>
        <p:txBody>
          <a:bodyPr vert="horz" wrap="square" lIns="0" tIns="201930" rIns="0" bIns="0" rtlCol="0">
            <a:spAutoFit/>
          </a:bodyPr>
          <a:lstStyle/>
          <a:p>
            <a:pPr marL="306705">
              <a:lnSpc>
                <a:spcPts val="3100"/>
              </a:lnSpc>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雇用保険の失業手当がもらえる場合</a:t>
            </a:r>
            <a:endParaRPr sz="2000" dirty="0">
              <a:latin typeface="HGMaruGothicMPRO" panose="020F0600000000000000" pitchFamily="34" charset="-128"/>
              <a:ea typeface="HGMaruGothicMPRO" panose="020F0600000000000000" pitchFamily="34" charset="-128"/>
              <a:cs typeface="A-OTF Shin Maru Go Pro"/>
            </a:endParaRPr>
          </a:p>
          <a:p>
            <a:pPr marL="306705">
              <a:lnSpc>
                <a:spcPts val="3100"/>
              </a:lnSpc>
            </a:pPr>
            <a:r>
              <a:rPr sz="2000" dirty="0">
                <a:solidFill>
                  <a:srgbClr val="231F20"/>
                </a:solidFill>
                <a:latin typeface="HGMaruGothicMPRO" panose="020F0600000000000000" pitchFamily="34" charset="-128"/>
                <a:ea typeface="HGMaruGothicMPRO" panose="020F0600000000000000" pitchFamily="34" charset="-128"/>
                <a:cs typeface="A-OTF Shin Maru Go Pro"/>
              </a:rPr>
              <a:t>　・　失業しており、求職中であること</a:t>
            </a:r>
            <a:endParaRPr sz="2000" dirty="0">
              <a:latin typeface="HGMaruGothicMPRO" panose="020F0600000000000000" pitchFamily="34" charset="-128"/>
              <a:ea typeface="HGMaruGothicMPRO" panose="020F0600000000000000" pitchFamily="34" charset="-128"/>
              <a:cs typeface="A-OTF Shin Maru Go Pro"/>
            </a:endParaRPr>
          </a:p>
          <a:p>
            <a:pPr marL="306705">
              <a:lnSpc>
                <a:spcPts val="3100"/>
              </a:lnSpc>
            </a:pPr>
            <a:r>
              <a:rPr sz="2000" dirty="0">
                <a:solidFill>
                  <a:srgbClr val="231F20"/>
                </a:solidFill>
                <a:latin typeface="HGMaruGothicMPRO" panose="020F0600000000000000" pitchFamily="34" charset="-128"/>
                <a:ea typeface="HGMaruGothicMPRO" panose="020F0600000000000000" pitchFamily="34" charset="-128"/>
                <a:cs typeface="A-OTF Shin Maru Go Pro"/>
              </a:rPr>
              <a:t>　・　在職中に雇用保険に加入していたこと</a:t>
            </a:r>
            <a:endParaRPr sz="2000" dirty="0">
              <a:latin typeface="HGMaruGothicMPRO" panose="020F0600000000000000" pitchFamily="34" charset="-128"/>
              <a:ea typeface="HGMaruGothicMPRO" panose="020F0600000000000000" pitchFamily="34" charset="-128"/>
              <a:cs typeface="A-OTF Shin Maru Go Pro"/>
            </a:endParaRPr>
          </a:p>
          <a:p>
            <a:pPr marL="951230" marR="223520" indent="-644525">
              <a:lnSpc>
                <a:spcPts val="3100"/>
              </a:lnSpc>
            </a:pPr>
            <a:r>
              <a:rPr sz="2000" dirty="0">
                <a:solidFill>
                  <a:srgbClr val="231F20"/>
                </a:solidFill>
                <a:latin typeface="HGMaruGothicMPRO" panose="020F0600000000000000" pitchFamily="34" charset="-128"/>
                <a:ea typeface="HGMaruGothicMPRO" panose="020F0600000000000000" pitchFamily="34" charset="-128"/>
                <a:cs typeface="A-OTF Shin Maru Go Pro"/>
              </a:rPr>
              <a:t>　・　離職前2年間に、賃金支払の基礎となった日数が11日以上ある月が、12か月以上あること（解雇等による失業の場合は6か月）</a:t>
            </a:r>
            <a:endParaRPr lang="en-US"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951230" marR="223520" indent="-644525">
              <a:lnSpc>
                <a:spcPts val="3100"/>
              </a:lnSpc>
            </a:pPr>
            <a:endPar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951230" marR="223520" indent="-644525">
              <a:lnSpc>
                <a:spcPts val="3100"/>
              </a:lnSpc>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給付の水準は、年齢や加入期間、再就職の難易度等によって変わります。</a:t>
            </a:r>
            <a:endPar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951230" marR="223520" indent="-644525">
              <a:lnSpc>
                <a:spcPts val="3100"/>
              </a:lnSpc>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離職理由によっても変わります</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自己都合退職より会社都合退職の方が手厚いです</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951230" marR="223520" indent="-644525">
              <a:lnSpc>
                <a:spcPts val="3100"/>
              </a:lnSpc>
            </a:pPr>
            <a:r>
              <a:rPr lang="ja-JP" altLang="en-US" sz="2000" dirty="0">
                <a:latin typeface="HGMaruGothicMPRO" panose="020F0600000000000000" pitchFamily="34" charset="-128"/>
                <a:ea typeface="HGMaruGothicMPRO" panose="020F0600000000000000" pitchFamily="34" charset="-128"/>
                <a:cs typeface="A-OTF Shin Maru Go Pro"/>
              </a:rPr>
              <a:t>　・　</a:t>
            </a:r>
            <a:r>
              <a:rPr lang="ja-JP" altLang="en-US" sz="2000" dirty="0">
                <a:latin typeface="HG丸ｺﾞｼｯｸM-PRO" panose="020F0600000000000000" pitchFamily="50" charset="-128"/>
                <a:ea typeface="HG丸ｺﾞｼｯｸM-PRO" panose="020F0600000000000000" pitchFamily="50" charset="-128"/>
              </a:rPr>
              <a:t>自己都合退職にみえる場合でも、</a:t>
            </a:r>
            <a:r>
              <a:rPr lang="ja-JP" altLang="en-US" sz="2000" dirty="0">
                <a:solidFill>
                  <a:prstClr val="black"/>
                </a:solidFill>
                <a:latin typeface="HG丸ｺﾞｼｯｸM-PRO" panose="020F0600000000000000" pitchFamily="50" charset="-128"/>
                <a:ea typeface="HG丸ｺﾞｼｯｸM-PRO" panose="020F0600000000000000" pitchFamily="50" charset="-128"/>
              </a:rPr>
              <a:t>希望退職募集に応じた、パワハラを受け退職した、過度な残業があり健康維持のため退職したなどの場合は、会社都合退職として取り扱われます。</a:t>
            </a:r>
          </a:p>
          <a:p>
            <a:pPr marL="951230" marR="223520" indent="-644525">
              <a:lnSpc>
                <a:spcPts val="3100"/>
              </a:lnSpc>
            </a:pPr>
            <a:endParaRPr sz="2000" dirty="0">
              <a:latin typeface="HGMaruGothicMPRO" panose="020F0600000000000000" pitchFamily="34" charset="-128"/>
              <a:ea typeface="HGMaruGothicMPRO" panose="020F0600000000000000" pitchFamily="34" charset="-128"/>
              <a:cs typeface="A-OTF Shin Maru Go Pro"/>
            </a:endParaRPr>
          </a:p>
        </p:txBody>
      </p:sp>
      <p:sp>
        <p:nvSpPr>
          <p:cNvPr id="23" name="object 4">
            <a:extLst>
              <a:ext uri="{FF2B5EF4-FFF2-40B4-BE49-F238E27FC236}">
                <a16:creationId xmlns:a16="http://schemas.microsoft.com/office/drawing/2014/main" id="{8572EC1F-B5DB-FE47-BCE6-95E0767060F5}"/>
              </a:ext>
            </a:extLst>
          </p:cNvPr>
          <p:cNvSpPr txBox="1"/>
          <p:nvPr/>
        </p:nvSpPr>
        <p:spPr>
          <a:xfrm>
            <a:off x="335360" y="970207"/>
            <a:ext cx="11305256" cy="832920"/>
          </a:xfrm>
          <a:prstGeom prst="rect">
            <a:avLst/>
          </a:prstGeom>
        </p:spPr>
        <p:txBody>
          <a:bodyPr vert="horz" wrap="square" lIns="0" tIns="16510" rIns="0" bIns="0" rtlCol="0">
            <a:spAutoFit/>
          </a:bodyPr>
          <a:lstStyle/>
          <a:p>
            <a:pPr marL="248920" marR="5080">
              <a:lnSpc>
                <a:spcPct val="100600"/>
              </a:lnSpc>
              <a:spcBef>
                <a:spcPts val="2725"/>
              </a:spcBef>
            </a:pPr>
            <a:r>
              <a:rPr sz="2400" b="1" dirty="0" err="1">
                <a:solidFill>
                  <a:schemeClr val="bg1"/>
                </a:solidFill>
                <a:latin typeface="HGMaruGothicMPRO" panose="020F0600000000000000" pitchFamily="34" charset="-128"/>
                <a:ea typeface="HGMaruGothicMPRO" panose="020F0600000000000000" pitchFamily="34" charset="-128"/>
                <a:cs typeface="A-OTF Shin Maru Go Pro"/>
              </a:rPr>
              <a:t>退職（または解雇等</a:t>
            </a:r>
            <a:r>
              <a:rPr sz="2400" b="1" dirty="0">
                <a:solidFill>
                  <a:schemeClr val="bg1"/>
                </a:solidFill>
                <a:latin typeface="HGMaruGothicMPRO" panose="020F0600000000000000" pitchFamily="34" charset="-128"/>
                <a:ea typeface="HGMaruGothicMPRO" panose="020F0600000000000000" pitchFamily="34" charset="-128"/>
                <a:cs typeface="A-OTF Shin Maru Go Pro"/>
              </a:rPr>
              <a:t>）</a:t>
            </a:r>
            <a:r>
              <a:rPr lang="ja-JP" altLang="en-US" sz="2400" b="1" dirty="0">
                <a:solidFill>
                  <a:schemeClr val="bg1"/>
                </a:solidFill>
                <a:latin typeface="HGMaruGothicMPRO" panose="020F0600000000000000" pitchFamily="34" charset="-128"/>
                <a:ea typeface="HGMaruGothicMPRO" panose="020F0600000000000000" pitchFamily="34" charset="-128"/>
                <a:cs typeface="A-OTF Shin Maru Go Pro"/>
              </a:rPr>
              <a:t>の</a:t>
            </a:r>
            <a:r>
              <a:rPr sz="2400" b="1" dirty="0" err="1">
                <a:solidFill>
                  <a:schemeClr val="bg1"/>
                </a:solidFill>
                <a:latin typeface="HGMaruGothicMPRO" panose="020F0600000000000000" pitchFamily="34" charset="-128"/>
                <a:ea typeface="HGMaruGothicMPRO" panose="020F0600000000000000" pitchFamily="34" charset="-128"/>
                <a:cs typeface="A-OTF Shin Maru Go Pro"/>
              </a:rPr>
              <a:t>後、条件を満たしていれば、雇用保険から失業手当が</a:t>
            </a:r>
            <a:endParaRPr lang="en-US" sz="2400" b="1" dirty="0">
              <a:solidFill>
                <a:schemeClr val="bg1"/>
              </a:solidFill>
              <a:latin typeface="HGMaruGothicMPRO" panose="020F0600000000000000" pitchFamily="34" charset="-128"/>
              <a:ea typeface="HGMaruGothicMPRO" panose="020F0600000000000000" pitchFamily="34" charset="-128"/>
              <a:cs typeface="A-OTF Shin Maru Go Pro"/>
            </a:endParaRPr>
          </a:p>
          <a:p>
            <a:pPr marL="248920" marR="5080">
              <a:lnSpc>
                <a:spcPct val="120000"/>
              </a:lnSpc>
              <a:spcAft>
                <a:spcPts val="600"/>
              </a:spcAft>
            </a:pPr>
            <a:r>
              <a:rPr sz="2400" b="1" dirty="0" err="1">
                <a:solidFill>
                  <a:schemeClr val="bg1"/>
                </a:solidFill>
                <a:latin typeface="HGMaruGothicMPRO" panose="020F0600000000000000" pitchFamily="34" charset="-128"/>
                <a:ea typeface="HGMaruGothicMPRO" panose="020F0600000000000000" pitchFamily="34" charset="-128"/>
                <a:cs typeface="A-OTF Shin Maru Go Pro"/>
              </a:rPr>
              <a:t>もらえます</a:t>
            </a:r>
            <a:r>
              <a:rPr sz="2400" b="1" dirty="0">
                <a:solidFill>
                  <a:schemeClr val="bg1"/>
                </a:solidFill>
                <a:latin typeface="HGMaruGothicMPRO" panose="020F0600000000000000" pitchFamily="34" charset="-128"/>
                <a:ea typeface="HGMaruGothicMPRO" panose="020F0600000000000000" pitchFamily="34" charset="-128"/>
                <a:cs typeface="A-OTF Shin Maru Go Pro"/>
              </a:rPr>
              <a:t>。</a:t>
            </a:r>
          </a:p>
        </p:txBody>
      </p:sp>
      <p:sp>
        <p:nvSpPr>
          <p:cNvPr id="7"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a:solidFill>
                  <a:schemeClr val="tx1"/>
                </a:solidFill>
              </a:rPr>
              <a:t>114</a:t>
            </a:r>
            <a:endParaRPr lang="ja-JP" altLang="en-US" sz="1200" b="1" dirty="0">
              <a:solidFill>
                <a:schemeClr val="tx1"/>
              </a:solidFill>
            </a:endParaRPr>
          </a:p>
        </p:txBody>
      </p:sp>
    </p:spTree>
    <p:extLst>
      <p:ext uri="{BB962C8B-B14F-4D97-AF65-F5344CB8AC3E}">
        <p14:creationId xmlns:p14="http://schemas.microsoft.com/office/powerpoint/2010/main" val="282818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407368" y="1746128"/>
            <a:ext cx="3096144" cy="900000"/>
          </a:xfrm>
          <a:prstGeom prst="cloudCallout">
            <a:avLst>
              <a:gd name="adj1" fmla="val 68339"/>
              <a:gd name="adj2" fmla="val 302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7" name="角丸四角形吹き出し 6"/>
          <p:cNvSpPr/>
          <p:nvPr/>
        </p:nvSpPr>
        <p:spPr>
          <a:xfrm>
            <a:off x="839416" y="4293096"/>
            <a:ext cx="2664064" cy="1557488"/>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5" name="雲形吹き出し 4"/>
          <p:cNvSpPr/>
          <p:nvPr/>
        </p:nvSpPr>
        <p:spPr>
          <a:xfrm>
            <a:off x="9587748" y="2826248"/>
            <a:ext cx="2340000" cy="1080000"/>
          </a:xfrm>
          <a:prstGeom prst="cloudCallout">
            <a:avLst>
              <a:gd name="adj1" fmla="val -112881"/>
              <a:gd name="adj2" fmla="val -8493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■連日の長時間残業に休日出勤。上司には罵倒されすっかり疲れ切ってしまった彼。</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　さて、何を考えている？　どんな行動をする</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12" name="雲形吹き出し 2">
            <a:extLst>
              <a:ext uri="{FF2B5EF4-FFF2-40B4-BE49-F238E27FC236}">
                <a16:creationId xmlns:a16="http://schemas.microsoft.com/office/drawing/2014/main" id="{353CD444-8273-4C3E-98C7-BC0D5331883B}"/>
              </a:ext>
            </a:extLst>
          </p:cNvPr>
          <p:cNvSpPr/>
          <p:nvPr/>
        </p:nvSpPr>
        <p:spPr>
          <a:xfrm>
            <a:off x="9732528" y="2965696"/>
            <a:ext cx="1944000" cy="827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4" name="角丸四角形吹き出し 13"/>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a:solidFill>
                  <a:srgbClr val="FF0000"/>
                </a:solidFill>
                <a:latin typeface="HGS創英角ﾎﾟｯﾌﾟ体" panose="040B0A00000000000000" pitchFamily="50" charset="-128"/>
                <a:ea typeface="HGS創英角ﾎﾟｯﾌﾟ体" panose="040B0A00000000000000" pitchFamily="50" charset="-128"/>
              </a:rPr>
              <a:t>あんたは何度言ったら分かるのよ！目障りだ、今すぐ消えろ！失せろ</a:t>
            </a:r>
            <a:r>
              <a:rPr lang="en-US" altLang="ja-JP" sz="140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a:solidFill>
                  <a:srgbClr val="FF0000"/>
                </a:solidFill>
                <a:latin typeface="HGS創英角ﾎﾟｯﾌﾟ体" panose="040B0A00000000000000" pitchFamily="50" charset="-128"/>
                <a:ea typeface="HGS創英角ﾎﾟｯﾌﾟ体" panose="040B0A00000000000000" pitchFamily="50" charset="-128"/>
              </a:rPr>
              <a:t>！</a:t>
            </a: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102</a:t>
            </a:r>
            <a:endParaRPr lang="ja-JP" altLang="en-US" sz="1200" b="1" dirty="0">
              <a:solidFill>
                <a:schemeClr val="tx1"/>
              </a:solidFill>
            </a:endParaRPr>
          </a:p>
        </p:txBody>
      </p:sp>
    </p:spTree>
    <p:extLst>
      <p:ext uri="{BB962C8B-B14F-4D97-AF65-F5344CB8AC3E}">
        <p14:creationId xmlns:p14="http://schemas.microsoft.com/office/powerpoint/2010/main" val="333324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407368" y="1196752"/>
            <a:ext cx="2857148" cy="1449376"/>
          </a:xfrm>
          <a:prstGeom prst="cloudCallout">
            <a:avLst>
              <a:gd name="adj1" fmla="val 73170"/>
              <a:gd name="adj2" fmla="val 1373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7" name="角丸四角形吹き出し 6"/>
          <p:cNvSpPr/>
          <p:nvPr/>
        </p:nvSpPr>
        <p:spPr>
          <a:xfrm>
            <a:off x="839416" y="4293096"/>
            <a:ext cx="2664064" cy="1557488"/>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連日連夜の長時間残業に休日出勤、失敗すると全員を入れた</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CC</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メールで叱責されるし、同僚の前での叱責は</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時間は続く。メンタル不調になる前に、辞めた方が賢明かなあ。</a:t>
            </a:r>
          </a:p>
        </p:txBody>
      </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5" name="雲形吹き出し 4"/>
          <p:cNvSpPr/>
          <p:nvPr/>
        </p:nvSpPr>
        <p:spPr>
          <a:xfrm>
            <a:off x="9192344" y="2826248"/>
            <a:ext cx="2735404" cy="1250824"/>
          </a:xfrm>
          <a:prstGeom prst="cloudCallout">
            <a:avLst>
              <a:gd name="adj1" fmla="val -83237"/>
              <a:gd name="adj2" fmla="val -8217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■連日の長時間残業に休日出勤。上司には罵倒されすっかり疲れ切ってしまった彼。</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　さて、何を考えている？　どんな行動をする</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11" name="雲形吹き出し 2">
            <a:extLst>
              <a:ext uri="{FF2B5EF4-FFF2-40B4-BE49-F238E27FC236}">
                <a16:creationId xmlns:a16="http://schemas.microsoft.com/office/drawing/2014/main" id="{A9BEECA3-89CE-4100-A7EF-33AA910ABF06}"/>
              </a:ext>
            </a:extLst>
          </p:cNvPr>
          <p:cNvSpPr/>
          <p:nvPr/>
        </p:nvSpPr>
        <p:spPr>
          <a:xfrm>
            <a:off x="8903765" y="4509119"/>
            <a:ext cx="3204648" cy="1964991"/>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■このシートでは、ハラスメント、雇用終了いずれのテーマでも使えます。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　セミナー参加者の関心に応じて、両テーマにまたがる解説を拡げていくことも考えられます。</a:t>
            </a:r>
          </a:p>
        </p:txBody>
      </p:sp>
      <p:sp>
        <p:nvSpPr>
          <p:cNvPr id="12" name="雲形吹き出し 2">
            <a:extLst>
              <a:ext uri="{FF2B5EF4-FFF2-40B4-BE49-F238E27FC236}">
                <a16:creationId xmlns:a16="http://schemas.microsoft.com/office/drawing/2014/main" id="{353CD444-8273-4C3E-98C7-BC0D5331883B}"/>
              </a:ext>
            </a:extLst>
          </p:cNvPr>
          <p:cNvSpPr/>
          <p:nvPr/>
        </p:nvSpPr>
        <p:spPr>
          <a:xfrm>
            <a:off x="9552384" y="2965696"/>
            <a:ext cx="1944000" cy="827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これで、今週</a:t>
            </a:r>
            <a:r>
              <a:rPr lang="en-US" altLang="ja-JP" sz="1400" dirty="0">
                <a:solidFill>
                  <a:srgbClr val="002060"/>
                </a:solidFill>
                <a:latin typeface="HG丸ｺﾞｼｯｸM-PRO" panose="020F0600000000000000" pitchFamily="50" charset="-128"/>
                <a:ea typeface="HG丸ｺﾞｼｯｸM-PRO" panose="020F0600000000000000" pitchFamily="50" charset="-128"/>
              </a:rPr>
              <a:t>2</a:t>
            </a:r>
            <a:r>
              <a:rPr lang="ja-JP" altLang="en-US" sz="1400" dirty="0">
                <a:solidFill>
                  <a:srgbClr val="002060"/>
                </a:solidFill>
                <a:latin typeface="HG丸ｺﾞｼｯｸM-PRO" panose="020F0600000000000000" pitchFamily="50" charset="-128"/>
                <a:ea typeface="HG丸ｺﾞｼｯｸM-PRO" panose="020F0600000000000000" pitchFamily="50" charset="-128"/>
              </a:rPr>
              <a:t>回目。またかよ～。なんで俺</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ばっか</a:t>
            </a:r>
            <a:r>
              <a:rPr lang="ja-JP" altLang="en-US" sz="1400" dirty="0">
                <a:solidFill>
                  <a:srgbClr val="002060"/>
                </a:solidFill>
                <a:latin typeface="HG丸ｺﾞｼｯｸM-PRO" panose="020F0600000000000000" pitchFamily="50" charset="-128"/>
                <a:ea typeface="HG丸ｺﾞｼｯｸM-PRO" panose="020F0600000000000000" pitchFamily="50" charset="-128"/>
              </a:rPr>
              <a:t>狙い撃ち？</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4" name="角丸四角形吹き出し 13"/>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あんたは何度言ったら分かるのよ！目障りだ、今すぐ消えろ！失せろ</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a:t>
            </a:r>
          </a:p>
        </p:txBody>
      </p:sp>
      <p:sp>
        <p:nvSpPr>
          <p:cNvPr id="17" name="雲形吹き出し 2">
            <a:extLst>
              <a:ext uri="{FF2B5EF4-FFF2-40B4-BE49-F238E27FC236}">
                <a16:creationId xmlns:a16="http://schemas.microsoft.com/office/drawing/2014/main" id="{1326298F-7530-410B-8C1B-39EF9B276FBA}"/>
              </a:ext>
            </a:extLst>
          </p:cNvPr>
          <p:cNvSpPr/>
          <p:nvPr/>
        </p:nvSpPr>
        <p:spPr>
          <a:xfrm>
            <a:off x="736323" y="1540328"/>
            <a:ext cx="1993914" cy="827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ゲゲゲッ</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rPr>
              <a:t>課員全員の</a:t>
            </a:r>
            <a:r>
              <a:rPr lang="en-US" altLang="ja-JP" sz="1400" dirty="0">
                <a:solidFill>
                  <a:srgbClr val="002060"/>
                </a:solidFill>
                <a:latin typeface="HG丸ｺﾞｼｯｸM-PRO" panose="020F0600000000000000" pitchFamily="50" charset="-128"/>
                <a:ea typeface="HG丸ｺﾞｼｯｸM-PRO" panose="020F0600000000000000" pitchFamily="50" charset="-128"/>
              </a:rPr>
              <a:t>CC</a:t>
            </a:r>
            <a:r>
              <a:rPr lang="ja-JP" altLang="en-US" sz="1400" dirty="0">
                <a:solidFill>
                  <a:srgbClr val="002060"/>
                </a:solidFill>
                <a:latin typeface="HG丸ｺﾞｼｯｸM-PRO" panose="020F0600000000000000" pitchFamily="50" charset="-128"/>
                <a:ea typeface="HG丸ｺﾞｼｯｸM-PRO" panose="020F0600000000000000" pitchFamily="50" charset="-128"/>
              </a:rPr>
              <a:t>付けてやり玉に揚げられてる。狙い撃ちかよ</a:t>
            </a:r>
          </a:p>
        </p:txBody>
      </p:sp>
      <p:sp>
        <p:nvSpPr>
          <p:cNvPr id="15"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103</a:t>
            </a:r>
            <a:endParaRPr lang="ja-JP" altLang="en-US" sz="1200" b="1" dirty="0">
              <a:solidFill>
                <a:schemeClr val="tx1"/>
              </a:solidFill>
            </a:endParaRPr>
          </a:p>
        </p:txBody>
      </p:sp>
    </p:spTree>
    <p:extLst>
      <p:ext uri="{BB962C8B-B14F-4D97-AF65-F5344CB8AC3E}">
        <p14:creationId xmlns:p14="http://schemas.microsoft.com/office/powerpoint/2010/main" val="330075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4133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9000423" y="3429058"/>
            <a:ext cx="2700000" cy="926291"/>
          </a:xfrm>
          <a:prstGeom prst="cloudCallout">
            <a:avLst>
              <a:gd name="adj1" fmla="val -86282"/>
              <a:gd name="adj2" fmla="val 56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dirty="0"/>
          </a:p>
        </p:txBody>
      </p:sp>
      <p:sp>
        <p:nvSpPr>
          <p:cNvPr id="5" name="雲形吹き出し 4"/>
          <p:cNvSpPr/>
          <p:nvPr/>
        </p:nvSpPr>
        <p:spPr>
          <a:xfrm>
            <a:off x="875544" y="1062048"/>
            <a:ext cx="2916000" cy="900000"/>
          </a:xfrm>
          <a:prstGeom prst="cloudCallout">
            <a:avLst>
              <a:gd name="adj1" fmla="val 47498"/>
              <a:gd name="adj2" fmla="val 780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吹き出し 5"/>
          <p:cNvSpPr/>
          <p:nvPr/>
        </p:nvSpPr>
        <p:spPr>
          <a:xfrm>
            <a:off x="839454" y="2718232"/>
            <a:ext cx="2592009" cy="1260000"/>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３か月で成約１件も</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無し</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なんて役立たずは、わが社に要らない！荷物をまとめて出ていきなさい。明日から出社しなくていいから！</a:t>
            </a:r>
          </a:p>
        </p:txBody>
      </p:sp>
      <p:sp>
        <p:nvSpPr>
          <p:cNvPr id="7" name="角丸四角形吹き出し 6"/>
          <p:cNvSpPr/>
          <p:nvPr/>
        </p:nvSpPr>
        <p:spPr>
          <a:xfrm>
            <a:off x="8879373" y="1421988"/>
            <a:ext cx="2791409" cy="1080120"/>
          </a:xfrm>
          <a:prstGeom prst="wedgeRoundRectCallout">
            <a:avLst>
              <a:gd name="adj1" fmla="val -86222"/>
              <a:gd name="adj2" fmla="val 15091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■いきなりクビを宣告された部下。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　どんなせりふ？どんな思い？　どうしたら良い？</a:t>
            </a:r>
          </a:p>
        </p:txBody>
      </p:sp>
      <p:sp>
        <p:nvSpPr>
          <p:cNvPr id="8"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104</a:t>
            </a:r>
            <a:endParaRPr lang="ja-JP" altLang="en-US" sz="1200" b="1" dirty="0">
              <a:solidFill>
                <a:schemeClr val="tx1"/>
              </a:solidFill>
            </a:endParaRPr>
          </a:p>
        </p:txBody>
      </p:sp>
    </p:spTree>
    <p:extLst>
      <p:ext uri="{BB962C8B-B14F-4D97-AF65-F5344CB8AC3E}">
        <p14:creationId xmlns:p14="http://schemas.microsoft.com/office/powerpoint/2010/main" val="72354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4133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8879373" y="2996952"/>
            <a:ext cx="3049275" cy="1358397"/>
          </a:xfrm>
          <a:prstGeom prst="cloudCallout">
            <a:avLst>
              <a:gd name="adj1" fmla="val -72703"/>
              <a:gd name="adj2" fmla="val 56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dirty="0"/>
          </a:p>
        </p:txBody>
      </p:sp>
      <p:sp>
        <p:nvSpPr>
          <p:cNvPr id="5" name="雲形吹き出し 4"/>
          <p:cNvSpPr/>
          <p:nvPr/>
        </p:nvSpPr>
        <p:spPr>
          <a:xfrm>
            <a:off x="521218" y="1062048"/>
            <a:ext cx="3270326" cy="1260000"/>
          </a:xfrm>
          <a:prstGeom prst="cloudCallout">
            <a:avLst>
              <a:gd name="adj1" fmla="val 54092"/>
              <a:gd name="adj2" fmla="val 5066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吹き出し 5"/>
          <p:cNvSpPr/>
          <p:nvPr/>
        </p:nvSpPr>
        <p:spPr>
          <a:xfrm>
            <a:off x="839454" y="2718232"/>
            <a:ext cx="2592009" cy="1260000"/>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３か月で成約１件も</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無し</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なんて役立たずは、わが社に要らない！荷物をまとめて出ていきなさい。明日から出社しなくていいから！</a:t>
            </a:r>
          </a:p>
        </p:txBody>
      </p:sp>
      <p:sp>
        <p:nvSpPr>
          <p:cNvPr id="7" name="角丸四角形吹き出し 6"/>
          <p:cNvSpPr/>
          <p:nvPr/>
        </p:nvSpPr>
        <p:spPr>
          <a:xfrm>
            <a:off x="8879373" y="1421988"/>
            <a:ext cx="2791409" cy="1080120"/>
          </a:xfrm>
          <a:prstGeom prst="wedgeRoundRectCallout">
            <a:avLst>
              <a:gd name="adj1" fmla="val -86222"/>
              <a:gd name="adj2" fmla="val 150913"/>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いきなりクビですか？そりゃあないでしょう</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私だって、サボってた訳じゃあありません。一所懸命営業してたんですから</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雲形吹き出し 2">
            <a:extLst>
              <a:ext uri="{FF2B5EF4-FFF2-40B4-BE49-F238E27FC236}">
                <a16:creationId xmlns:a16="http://schemas.microsoft.com/office/drawing/2014/main" id="{8C115F35-2BD9-47BD-BF78-C0A30A18F6D2}"/>
              </a:ext>
            </a:extLst>
          </p:cNvPr>
          <p:cNvSpPr/>
          <p:nvPr/>
        </p:nvSpPr>
        <p:spPr>
          <a:xfrm>
            <a:off x="983432" y="1160848"/>
            <a:ext cx="244827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ふんっ！清々するわ。これで、伸びなかった売上げ分を減らした人件費でカバーできる。</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49BD54C2-B8B9-4B49-ABD7-3D8D0FD3AB0F}"/>
              </a:ext>
            </a:extLst>
          </p:cNvPr>
          <p:cNvSpPr/>
          <p:nvPr/>
        </p:nvSpPr>
        <p:spPr>
          <a:xfrm>
            <a:off x="9120336" y="3068960"/>
            <a:ext cx="2520000" cy="10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いつもと違う。どうやら本気だ。まいったな。どこに相談に行けば良いのだろう？</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■いきなりクビを宣告された部下。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　どんなせりふ？どんな思い？　どうしたら良い？</a:t>
            </a:r>
          </a:p>
        </p:txBody>
      </p:sp>
      <p:sp>
        <p:nvSpPr>
          <p:cNvPr id="14" name="雲形吹き出し 2">
            <a:extLst>
              <a:ext uri="{FF2B5EF4-FFF2-40B4-BE49-F238E27FC236}">
                <a16:creationId xmlns:a16="http://schemas.microsoft.com/office/drawing/2014/main" id="{A9BEECA3-89CE-4100-A7EF-33AA910ABF06}"/>
              </a:ext>
            </a:extLst>
          </p:cNvPr>
          <p:cNvSpPr/>
          <p:nvPr/>
        </p:nvSpPr>
        <p:spPr>
          <a:xfrm>
            <a:off x="8903765" y="4509119"/>
            <a:ext cx="3204648" cy="1964991"/>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■このシートでは、即日解雇の場面を導入部分として、雇用の終了全般にわたって解説を展開し、メリット・デメリットにも触れます。</a:t>
            </a: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105</a:t>
            </a:r>
            <a:endParaRPr lang="ja-JP" altLang="en-US" sz="1200" b="1" dirty="0">
              <a:solidFill>
                <a:schemeClr val="tx1"/>
              </a:solidFill>
            </a:endParaRPr>
          </a:p>
        </p:txBody>
      </p:sp>
    </p:spTree>
    <p:extLst>
      <p:ext uri="{BB962C8B-B14F-4D97-AF65-F5344CB8AC3E}">
        <p14:creationId xmlns:p14="http://schemas.microsoft.com/office/powerpoint/2010/main" val="32600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じゃあね</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と身を翻した部下、驚きと戸惑いの表情の上司。これはどのような場面？</a:t>
            </a: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吹き出しに、相応しいセリフを入れてみましょう。どこに、どんな問題がある</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8472264" y="3464740"/>
            <a:ext cx="2160040" cy="900000"/>
          </a:xfrm>
          <a:prstGeom prst="cloudCallout">
            <a:avLst>
              <a:gd name="adj1" fmla="val -57080"/>
              <a:gd name="adj2" fmla="val -7510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雲形吹き出し 4"/>
          <p:cNvSpPr/>
          <p:nvPr/>
        </p:nvSpPr>
        <p:spPr>
          <a:xfrm>
            <a:off x="1487768" y="1026048"/>
            <a:ext cx="2520000" cy="1260000"/>
          </a:xfrm>
          <a:prstGeom prst="cloudCallout">
            <a:avLst>
              <a:gd name="adj1" fmla="val 47498"/>
              <a:gd name="adj2" fmla="val 780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吹き出し 5"/>
          <p:cNvSpPr/>
          <p:nvPr/>
        </p:nvSpPr>
        <p:spPr>
          <a:xfrm>
            <a:off x="1127449" y="2906628"/>
            <a:ext cx="2428683" cy="1008112"/>
          </a:xfrm>
          <a:prstGeom prst="wedgeRoundRectCallout">
            <a:avLst>
              <a:gd name="adj1" fmla="val 64215"/>
              <a:gd name="adj2" fmla="val -1498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角丸四角形吹き出し 6"/>
          <p:cNvSpPr/>
          <p:nvPr/>
        </p:nvSpPr>
        <p:spPr>
          <a:xfrm>
            <a:off x="8472264" y="1156216"/>
            <a:ext cx="3024056" cy="1260000"/>
          </a:xfrm>
          <a:prstGeom prst="wedgeRoundRectCallout">
            <a:avLst>
              <a:gd name="adj1" fmla="val -57065"/>
              <a:gd name="adj2" fmla="val 41517"/>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じゃあね。給料が良くて、もっと伸び伸び働ける会社に転職が決まったの～。お世話になりました～。あっ、退職日は年休消化後にしてありますからよろしく～。</a:t>
            </a:r>
          </a:p>
        </p:txBody>
      </p:sp>
      <p:sp>
        <p:nvSpPr>
          <p:cNvPr id="9" name="雲形吹き出し 2">
            <a:extLst>
              <a:ext uri="{FF2B5EF4-FFF2-40B4-BE49-F238E27FC236}">
                <a16:creationId xmlns:a16="http://schemas.microsoft.com/office/drawing/2014/main" id="{BBBEBE40-FAF5-4E7B-A704-26B22C2AB65B}"/>
              </a:ext>
            </a:extLst>
          </p:cNvPr>
          <p:cNvSpPr/>
          <p:nvPr/>
        </p:nvSpPr>
        <p:spPr>
          <a:xfrm>
            <a:off x="1703848" y="1193692"/>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雲形吹き出し 2">
            <a:extLst>
              <a:ext uri="{FF2B5EF4-FFF2-40B4-BE49-F238E27FC236}">
                <a16:creationId xmlns:a16="http://schemas.microsoft.com/office/drawing/2014/main" id="{408BD108-F3D5-41AC-A2A3-2DCB3F04D608}"/>
              </a:ext>
            </a:extLst>
          </p:cNvPr>
          <p:cNvSpPr/>
          <p:nvPr/>
        </p:nvSpPr>
        <p:spPr>
          <a:xfrm>
            <a:off x="8707932" y="3438416"/>
            <a:ext cx="183594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106</a:t>
            </a:r>
            <a:endParaRPr lang="ja-JP" altLang="en-US" sz="1200" b="1" dirty="0">
              <a:solidFill>
                <a:schemeClr val="tx1"/>
              </a:solidFill>
            </a:endParaRPr>
          </a:p>
        </p:txBody>
      </p:sp>
    </p:spTree>
    <p:extLst>
      <p:ext uri="{BB962C8B-B14F-4D97-AF65-F5344CB8AC3E}">
        <p14:creationId xmlns:p14="http://schemas.microsoft.com/office/powerpoint/2010/main" val="340866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じゃあね</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と身を翻した部下、驚きと戸惑いの表情の上司。これはどのような場面？</a:t>
            </a: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吹き出しに、相応しいセリフを入れてみましょう。どこに、どんな問題がある</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雲形吹き出し 3"/>
          <p:cNvSpPr/>
          <p:nvPr/>
        </p:nvSpPr>
        <p:spPr>
          <a:xfrm>
            <a:off x="8472264" y="3429000"/>
            <a:ext cx="2428682" cy="1008112"/>
          </a:xfrm>
          <a:prstGeom prst="cloudCallout">
            <a:avLst>
              <a:gd name="adj1" fmla="val -57080"/>
              <a:gd name="adj2" fmla="val -7510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雲形吹き出し 4"/>
          <p:cNvSpPr/>
          <p:nvPr/>
        </p:nvSpPr>
        <p:spPr>
          <a:xfrm>
            <a:off x="1127449" y="1026048"/>
            <a:ext cx="2880319" cy="1538856"/>
          </a:xfrm>
          <a:prstGeom prst="cloudCallout">
            <a:avLst>
              <a:gd name="adj1" fmla="val 47498"/>
              <a:gd name="adj2" fmla="val 780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角丸四角形吹き出し 5"/>
          <p:cNvSpPr/>
          <p:nvPr/>
        </p:nvSpPr>
        <p:spPr>
          <a:xfrm>
            <a:off x="1127449" y="2906628"/>
            <a:ext cx="2428683" cy="1008112"/>
          </a:xfrm>
          <a:prstGeom prst="wedgeRoundRectCallout">
            <a:avLst>
              <a:gd name="adj1" fmla="val 64215"/>
              <a:gd name="adj2" fmla="val -1498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じゃあねって、君～。退職は３か月前に届出ることになってる。それに引継ぎはどうするつもりかね。</a:t>
            </a:r>
          </a:p>
        </p:txBody>
      </p:sp>
      <p:sp>
        <p:nvSpPr>
          <p:cNvPr id="7" name="角丸四角形吹き出し 6"/>
          <p:cNvSpPr/>
          <p:nvPr/>
        </p:nvSpPr>
        <p:spPr>
          <a:xfrm>
            <a:off x="8472264" y="1156216"/>
            <a:ext cx="3024056" cy="1260000"/>
          </a:xfrm>
          <a:prstGeom prst="wedgeRoundRectCallout">
            <a:avLst>
              <a:gd name="adj1" fmla="val -57065"/>
              <a:gd name="adj2" fmla="val 41517"/>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じゃあね。給料が良くて、もっと伸び伸び働ける会社に転職が決まったの～。お世話になりました～。あっ、退職日は年休消化後にしてありますからよろしく～。</a:t>
            </a:r>
          </a:p>
        </p:txBody>
      </p:sp>
      <p:sp>
        <p:nvSpPr>
          <p:cNvPr id="9" name="雲形吹き出し 2">
            <a:extLst>
              <a:ext uri="{FF2B5EF4-FFF2-40B4-BE49-F238E27FC236}">
                <a16:creationId xmlns:a16="http://schemas.microsoft.com/office/drawing/2014/main" id="{BBBEBE40-FAF5-4E7B-A704-26B22C2AB65B}"/>
              </a:ext>
            </a:extLst>
          </p:cNvPr>
          <p:cNvSpPr/>
          <p:nvPr/>
        </p:nvSpPr>
        <p:spPr>
          <a:xfrm>
            <a:off x="1487488" y="1340768"/>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今どきの若い子ってこんなにサバサバしてるのか。それにしても次の採用が上手くいくかどうか</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雲形吹き出し 2">
            <a:extLst>
              <a:ext uri="{FF2B5EF4-FFF2-40B4-BE49-F238E27FC236}">
                <a16:creationId xmlns:a16="http://schemas.microsoft.com/office/drawing/2014/main" id="{408BD108-F3D5-41AC-A2A3-2DCB3F04D608}"/>
              </a:ext>
            </a:extLst>
          </p:cNvPr>
          <p:cNvSpPr/>
          <p:nvPr/>
        </p:nvSpPr>
        <p:spPr>
          <a:xfrm>
            <a:off x="8707932" y="3438416"/>
            <a:ext cx="183594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心配しなくても、引継ぎは済ませたわ。</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雲形吹き出し 2">
            <a:extLst>
              <a:ext uri="{FF2B5EF4-FFF2-40B4-BE49-F238E27FC236}">
                <a16:creationId xmlns:a16="http://schemas.microsoft.com/office/drawing/2014/main" id="{A9BEECA3-89CE-4100-A7EF-33AA910ABF06}"/>
              </a:ext>
            </a:extLst>
          </p:cNvPr>
          <p:cNvSpPr/>
          <p:nvPr/>
        </p:nvSpPr>
        <p:spPr>
          <a:xfrm>
            <a:off x="8903765" y="4653136"/>
            <a:ext cx="3204648" cy="1440160"/>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■このシートでは、転職のための自主退職に言及し、留意点等も解説します。</a:t>
            </a:r>
          </a:p>
        </p:txBody>
      </p:sp>
      <p:sp>
        <p:nvSpPr>
          <p:cNvPr id="11"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107</a:t>
            </a:r>
            <a:endParaRPr lang="ja-JP" altLang="en-US" sz="1200" b="1" dirty="0">
              <a:solidFill>
                <a:schemeClr val="tx1"/>
              </a:solidFill>
            </a:endParaRPr>
          </a:p>
        </p:txBody>
      </p:sp>
    </p:spTree>
    <p:extLst>
      <p:ext uri="{BB962C8B-B14F-4D97-AF65-F5344CB8AC3E}">
        <p14:creationId xmlns:p14="http://schemas.microsoft.com/office/powerpoint/2010/main" val="31036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DDE047C5-936C-6440-BBD2-CFDE2F31AA58}"/>
              </a:ext>
            </a:extLst>
          </p:cNvPr>
          <p:cNvSpPr/>
          <p:nvPr/>
        </p:nvSpPr>
        <p:spPr>
          <a:xfrm>
            <a:off x="2131120" y="2979074"/>
            <a:ext cx="7129901" cy="2157923"/>
          </a:xfrm>
          <a:custGeom>
            <a:avLst/>
            <a:gdLst/>
            <a:ahLst/>
            <a:cxnLst/>
            <a:rect l="l" t="t" r="r" b="b"/>
            <a:pathLst>
              <a:path w="7859395" h="2378710">
                <a:moveTo>
                  <a:pt x="0" y="2378252"/>
                </a:moveTo>
                <a:lnTo>
                  <a:pt x="7859255" y="2378252"/>
                </a:lnTo>
                <a:lnTo>
                  <a:pt x="7859255" y="0"/>
                </a:lnTo>
                <a:lnTo>
                  <a:pt x="0" y="0"/>
                </a:lnTo>
                <a:lnTo>
                  <a:pt x="0" y="2378252"/>
                </a:lnTo>
                <a:close/>
              </a:path>
            </a:pathLst>
          </a:custGeom>
          <a:solidFill>
            <a:srgbClr val="FFFDE8"/>
          </a:solidFill>
          <a:ln w="15875">
            <a:solidFill>
              <a:srgbClr val="6D6E71"/>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671357B-D788-324D-8732-1F1BA2801CC4}"/>
              </a:ext>
            </a:extLst>
          </p:cNvPr>
          <p:cNvSpPr txBox="1"/>
          <p:nvPr/>
        </p:nvSpPr>
        <p:spPr>
          <a:xfrm>
            <a:off x="2131120" y="3021982"/>
            <a:ext cx="7129901" cy="1985128"/>
          </a:xfrm>
          <a:prstGeom prst="rect">
            <a:avLst/>
          </a:prstGeom>
          <a:ln w="15748">
            <a:noFill/>
          </a:ln>
        </p:spPr>
        <p:txBody>
          <a:bodyPr vert="horz" wrap="square" lIns="0" tIns="124429" rIns="0" bIns="0" rtlCol="0">
            <a:spAutoFit/>
          </a:bodyPr>
          <a:lstStyle/>
          <a:p>
            <a:pPr marL="278243" marR="71433">
              <a:lnSpc>
                <a:spcPts val="2903"/>
              </a:lnSpc>
            </a:pPr>
            <a:r>
              <a:rPr sz="2223" dirty="0">
                <a:solidFill>
                  <a:srgbClr val="231F20"/>
                </a:solidFill>
                <a:latin typeface="HGMaruGothicMPRO" panose="020F0600000000000000" pitchFamily="34" charset="-128"/>
                <a:ea typeface="HGMaruGothicMPRO" panose="020F0600000000000000" pitchFamily="34" charset="-128"/>
                <a:cs typeface="A-OTF Shin Maru Go Pro"/>
              </a:rPr>
              <a:t>　当事者が</a:t>
            </a:r>
            <a:r>
              <a:rPr sz="2223" b="1" dirty="0">
                <a:solidFill>
                  <a:srgbClr val="00AEEF"/>
                </a:solidFill>
                <a:latin typeface="HGMaruGothicMPRO" panose="020F0600000000000000" pitchFamily="34" charset="-128"/>
                <a:ea typeface="HGMaruGothicMPRO" panose="020F0600000000000000" pitchFamily="34" charset="-128"/>
                <a:cs typeface="ShinMGoPro-Medium"/>
              </a:rPr>
              <a:t>雇用の期間を定めなかったときは</a:t>
            </a:r>
            <a:r>
              <a:rPr sz="2223" dirty="0">
                <a:solidFill>
                  <a:srgbClr val="231F20"/>
                </a:solidFill>
                <a:latin typeface="HGMaruGothicMPRO" panose="020F0600000000000000" pitchFamily="34" charset="-128"/>
                <a:ea typeface="HGMaruGothicMPRO" panose="020F0600000000000000" pitchFamily="34" charset="-128"/>
                <a:cs typeface="A-OTF Shin Maru Go Pro"/>
              </a:rPr>
              <a:t>、各当事者は、</a:t>
            </a:r>
            <a:r>
              <a:rPr sz="2223" b="1" dirty="0">
                <a:solidFill>
                  <a:srgbClr val="00AEEF"/>
                </a:solidFill>
                <a:latin typeface="HGMaruGothicMPRO" panose="020F0600000000000000" pitchFamily="34" charset="-128"/>
                <a:ea typeface="HGMaruGothicMPRO" panose="020F0600000000000000" pitchFamily="34" charset="-128"/>
                <a:cs typeface="ShinMGoPro-Medium"/>
              </a:rPr>
              <a:t>いつでも解約の申入れ</a:t>
            </a:r>
            <a:r>
              <a:rPr sz="2223" dirty="0">
                <a:solidFill>
                  <a:srgbClr val="231F20"/>
                </a:solidFill>
                <a:latin typeface="HGMaruGothicMPRO" panose="020F0600000000000000" pitchFamily="34" charset="-128"/>
                <a:ea typeface="HGMaruGothicMPRO" panose="020F0600000000000000" pitchFamily="34" charset="-128"/>
                <a:cs typeface="A-OTF Shin Maru Go Pro"/>
              </a:rPr>
              <a:t>をすることができる</a:t>
            </a:r>
            <a:r>
              <a:rPr lang="ja-JP" altLang="en-US" sz="2223" dirty="0">
                <a:solidFill>
                  <a:srgbClr val="231F20"/>
                </a:solidFill>
                <a:latin typeface="HGMaruGothicMPRO" panose="020F0600000000000000" pitchFamily="34" charset="-128"/>
                <a:ea typeface="HGMaruGothicMPRO" panose="020F0600000000000000" pitchFamily="34" charset="-128"/>
                <a:cs typeface="A-OTF Shin Maru Go Pro"/>
              </a:rPr>
              <a:t>。</a:t>
            </a:r>
            <a:r>
              <a:rPr sz="2223" dirty="0">
                <a:solidFill>
                  <a:srgbClr val="231F20"/>
                </a:solidFill>
                <a:latin typeface="HGMaruGothicMPRO" panose="020F0600000000000000" pitchFamily="34" charset="-128"/>
                <a:ea typeface="HGMaruGothicMPRO" panose="020F0600000000000000" pitchFamily="34" charset="-128"/>
                <a:cs typeface="A-OTF Shin Maru Go Pro"/>
              </a:rPr>
              <a:t>この場合において、雇用は、</a:t>
            </a:r>
            <a:r>
              <a:rPr sz="2223" b="1" dirty="0">
                <a:solidFill>
                  <a:srgbClr val="00AEEF"/>
                </a:solidFill>
                <a:latin typeface="HGMaruGothicMPRO" panose="020F0600000000000000" pitchFamily="34" charset="-128"/>
                <a:ea typeface="HGMaruGothicMPRO" panose="020F0600000000000000" pitchFamily="34" charset="-128"/>
                <a:cs typeface="ShinMGoPro-Medium"/>
              </a:rPr>
              <a:t>解約の申入れの日から</a:t>
            </a:r>
            <a:r>
              <a:rPr lang="en-US" sz="2223" b="1" dirty="0">
                <a:solidFill>
                  <a:srgbClr val="00AEEF"/>
                </a:solidFill>
                <a:latin typeface="HGMaruGothicMPRO" panose="020F0600000000000000" pitchFamily="34" charset="-128"/>
                <a:ea typeface="HGMaruGothicMPRO" panose="020F0600000000000000" pitchFamily="34" charset="-128"/>
                <a:cs typeface="ShinMGoPro-Medium"/>
              </a:rPr>
              <a:t/>
            </a:r>
            <a:br>
              <a:rPr lang="en-US" sz="2223" b="1" dirty="0">
                <a:solidFill>
                  <a:srgbClr val="00AEEF"/>
                </a:solidFill>
                <a:latin typeface="HGMaruGothicMPRO" panose="020F0600000000000000" pitchFamily="34" charset="-128"/>
                <a:ea typeface="HGMaruGothicMPRO" panose="020F0600000000000000" pitchFamily="34" charset="-128"/>
                <a:cs typeface="ShinMGoPro-Medium"/>
              </a:rPr>
            </a:br>
            <a:r>
              <a:rPr sz="2223" b="1" dirty="0">
                <a:solidFill>
                  <a:srgbClr val="00AEEF"/>
                </a:solidFill>
                <a:latin typeface="HGMaruGothicMPRO" panose="020F0600000000000000" pitchFamily="34" charset="-128"/>
                <a:ea typeface="HGMaruGothicMPRO" panose="020F0600000000000000" pitchFamily="34" charset="-128"/>
                <a:cs typeface="ShinMGoPro-Medium"/>
              </a:rPr>
              <a:t>2週間</a:t>
            </a:r>
            <a:r>
              <a:rPr sz="2223" dirty="0">
                <a:solidFill>
                  <a:srgbClr val="231F20"/>
                </a:solidFill>
                <a:latin typeface="HGMaruGothicMPRO" panose="020F0600000000000000" pitchFamily="34" charset="-128"/>
                <a:ea typeface="HGMaruGothicMPRO" panose="020F0600000000000000" pitchFamily="34" charset="-128"/>
                <a:cs typeface="A-OTF Shin Maru Go Pro"/>
              </a:rPr>
              <a:t>を経過することによって終了する。</a:t>
            </a:r>
            <a:r>
              <a:rPr lang="en-US" sz="2223" dirty="0">
                <a:latin typeface="HGMaruGothicMPRO" panose="020F0600000000000000" pitchFamily="34" charset="-128"/>
                <a:ea typeface="HGMaruGothicMPRO" panose="020F0600000000000000" pitchFamily="34" charset="-128"/>
                <a:cs typeface="A-OTF Shin Maru Go Pro"/>
              </a:rPr>
              <a:t/>
            </a:r>
            <a:br>
              <a:rPr lang="en-US" sz="2223" dirty="0">
                <a:latin typeface="HGMaruGothicMPRO" panose="020F0600000000000000" pitchFamily="34" charset="-128"/>
                <a:ea typeface="HGMaruGothicMPRO" panose="020F0600000000000000" pitchFamily="34" charset="-128"/>
                <a:cs typeface="A-OTF Shin Maru Go Pro"/>
              </a:rPr>
            </a:br>
            <a:r>
              <a:rPr sz="2223" dirty="0">
                <a:solidFill>
                  <a:srgbClr val="231F20"/>
                </a:solidFill>
                <a:latin typeface="HGMaruGothicMPRO" panose="020F0600000000000000" pitchFamily="34" charset="-128"/>
                <a:ea typeface="HGMaruGothicMPRO" panose="020F0600000000000000" pitchFamily="34" charset="-128"/>
                <a:cs typeface="A-OTF Shin Maru Go Pro"/>
              </a:rPr>
              <a:t>（民法第627条）</a:t>
            </a:r>
            <a:endParaRPr sz="2223"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9EF0BA93-1644-8640-898B-DC9E70011741}"/>
              </a:ext>
            </a:extLst>
          </p:cNvPr>
          <p:cNvSpPr/>
          <p:nvPr/>
        </p:nvSpPr>
        <p:spPr>
          <a:xfrm>
            <a:off x="9125492" y="4084752"/>
            <a:ext cx="1420007" cy="2365179"/>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978E2D08-E9DB-6048-895B-521C075B8F5A}"/>
              </a:ext>
            </a:extLst>
          </p:cNvPr>
          <p:cNvSpPr txBox="1"/>
          <p:nvPr/>
        </p:nvSpPr>
        <p:spPr>
          <a:xfrm>
            <a:off x="2100953" y="5179905"/>
            <a:ext cx="7076740" cy="1593061"/>
          </a:xfrm>
          <a:prstGeom prst="rect">
            <a:avLst/>
          </a:prstGeom>
        </p:spPr>
        <p:txBody>
          <a:bodyPr vert="horz" wrap="square" lIns="0" tIns="15554" rIns="0" bIns="0" rtlCol="0">
            <a:spAutoFit/>
          </a:bodyPr>
          <a:lstStyle/>
          <a:p>
            <a:pPr marL="11521">
              <a:lnSpc>
                <a:spcPts val="2073"/>
              </a:lnSpc>
              <a:spcBef>
                <a:spcPts val="122"/>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今日限りで辞めたいということは</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原則として</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認められ</a:t>
            </a:r>
            <a:endParaRPr lang="en-US"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nSpc>
                <a:spcPts val="2073"/>
              </a:lnSpc>
              <a:spcBef>
                <a:spcPts val="122"/>
              </a:spcBef>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ません</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a:p>
            <a:pPr marL="273634" marR="4609" indent="-262689">
              <a:lnSpc>
                <a:spcPts val="2023"/>
              </a:lnSpc>
              <a:spcBef>
                <a:spcPts val="100"/>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一般的に就業規則等に「退職する場合は退職予定日の1か月前までに申し出ること」というように定めている会社も多いので、就業規則で退職手続がどうなっているか調べることも必要です。</a:t>
            </a:r>
            <a:endParaRPr sz="2000" dirty="0">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410FA2D7-15C8-314E-9C4E-E94B3D8F2E02}"/>
              </a:ext>
            </a:extLst>
          </p:cNvPr>
          <p:cNvSpPr txBox="1"/>
          <p:nvPr/>
        </p:nvSpPr>
        <p:spPr>
          <a:xfrm>
            <a:off x="1763631" y="1277344"/>
            <a:ext cx="8592777" cy="1429614"/>
          </a:xfrm>
          <a:prstGeom prst="rect">
            <a:avLst/>
          </a:prstGeom>
        </p:spPr>
        <p:txBody>
          <a:bodyPr vert="horz" wrap="square" lIns="0" tIns="14978" rIns="0" bIns="0" rtlCol="0">
            <a:spAutoFit/>
          </a:bodyPr>
          <a:lstStyle/>
          <a:p>
            <a:pPr marL="45510">
              <a:lnSpc>
                <a:spcPts val="3928"/>
              </a:lnSpc>
              <a:spcBef>
                <a:spcPts val="2495"/>
              </a:spcBef>
            </a:pPr>
            <a:r>
              <a:rPr sz="2400" dirty="0">
                <a:solidFill>
                  <a:srgbClr val="231F20"/>
                </a:solidFill>
                <a:latin typeface="HGMaruGothicMPRO" panose="020F0600000000000000" pitchFamily="34" charset="-128"/>
                <a:ea typeface="HGMaruGothicMPRO" panose="020F0600000000000000" pitchFamily="34" charset="-128"/>
                <a:cs typeface="A-OTF Shin Maru Go Pro"/>
              </a:rPr>
              <a:t>　期間の定めのない場合は、2週間前（※）</a:t>
            </a:r>
            <a:endParaRPr sz="2400" dirty="0">
              <a:latin typeface="HGMaruGothicMPRO" panose="020F0600000000000000" pitchFamily="34" charset="-128"/>
              <a:ea typeface="HGMaruGothicMPRO" panose="020F0600000000000000" pitchFamily="34" charset="-128"/>
              <a:cs typeface="A-OTF Shin Maru Go Pro"/>
            </a:endParaRPr>
          </a:p>
          <a:p>
            <a:pPr marL="45510">
              <a:lnSpc>
                <a:spcPts val="3824"/>
              </a:lnSpc>
            </a:pPr>
            <a:r>
              <a:rPr sz="2400" dirty="0">
                <a:solidFill>
                  <a:srgbClr val="231F20"/>
                </a:solidFill>
                <a:latin typeface="HGMaruGothicMPRO" panose="020F0600000000000000" pitchFamily="34" charset="-128"/>
                <a:ea typeface="HGMaruGothicMPRO" panose="020F0600000000000000" pitchFamily="34" charset="-128"/>
                <a:cs typeface="A-OTF Shin Maru Go Pro"/>
              </a:rPr>
              <a:t>　までに退職の申し出をすれば、</a:t>
            </a:r>
            <a:endParaRPr sz="2400" dirty="0">
              <a:latin typeface="HGMaruGothicMPRO" panose="020F0600000000000000" pitchFamily="34" charset="-128"/>
              <a:ea typeface="HGMaruGothicMPRO" panose="020F0600000000000000" pitchFamily="34" charset="-128"/>
              <a:cs typeface="A-OTF Shin Maru Go Pro"/>
            </a:endParaRPr>
          </a:p>
          <a:p>
            <a:pPr marL="45510">
              <a:lnSpc>
                <a:spcPts val="3928"/>
              </a:lnSpc>
            </a:pPr>
            <a:r>
              <a:rPr sz="2400" dirty="0">
                <a:solidFill>
                  <a:srgbClr val="231F20"/>
                </a:solidFill>
                <a:latin typeface="HGMaruGothicMPRO" panose="020F0600000000000000" pitchFamily="34" charset="-128"/>
                <a:ea typeface="HGMaruGothicMPRO" panose="020F0600000000000000" pitchFamily="34" charset="-128"/>
                <a:cs typeface="A-OTF Shin Maru Go Pro"/>
              </a:rPr>
              <a:t>　法律上は退職することができます。</a:t>
            </a:r>
            <a:endParaRPr sz="2400" dirty="0">
              <a:latin typeface="HGMaruGothicMPRO" panose="020F0600000000000000" pitchFamily="34" charset="-128"/>
              <a:ea typeface="HGMaruGothicMPRO" panose="020F0600000000000000" pitchFamily="34" charset="-128"/>
              <a:cs typeface="A-OTF Shin Maru Go Pro"/>
            </a:endParaRPr>
          </a:p>
        </p:txBody>
      </p:sp>
      <p:sp>
        <p:nvSpPr>
          <p:cNvPr id="10" name="正方形/長方形 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退職の申し出は、法律上は</a:t>
            </a:r>
            <a:r>
              <a:rPr lang="en-US" altLang="ja-JP" sz="2400" b="1" dirty="0">
                <a:latin typeface="HG丸ｺﾞｼｯｸM-PRO" panose="020F0600000000000000" pitchFamily="50" charset="-128"/>
                <a:ea typeface="HG丸ｺﾞｼｯｸM-PRO" panose="020F0600000000000000" pitchFamily="50" charset="-128"/>
              </a:rPr>
              <a:t>2</a:t>
            </a:r>
            <a:r>
              <a:rPr lang="ja-JP" altLang="en-US" sz="2400" b="1" dirty="0">
                <a:latin typeface="HG丸ｺﾞｼｯｸM-PRO" panose="020F0600000000000000" pitchFamily="50" charset="-128"/>
                <a:ea typeface="HG丸ｺﾞｼｯｸM-PRO" panose="020F0600000000000000" pitchFamily="50" charset="-128"/>
              </a:rPr>
              <a:t>週間前までにすればよいとされている</a:t>
            </a:r>
          </a:p>
        </p:txBody>
      </p:sp>
      <p:sp>
        <p:nvSpPr>
          <p:cNvPr id="12"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108</a:t>
            </a:r>
          </a:p>
        </p:txBody>
      </p:sp>
    </p:spTree>
    <p:extLst>
      <p:ext uri="{BB962C8B-B14F-4D97-AF65-F5344CB8AC3E}">
        <p14:creationId xmlns:p14="http://schemas.microsoft.com/office/powerpoint/2010/main" val="62681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A0C7EA-CBC7-4A49-8060-3B85138F188B}"/>
              </a:ext>
            </a:extLst>
          </p:cNvPr>
          <p:cNvSpPr/>
          <p:nvPr/>
        </p:nvSpPr>
        <p:spPr>
          <a:xfrm>
            <a:off x="1523882" y="953633"/>
            <a:ext cx="9144960" cy="57202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8F5C0E0-499D-A246-88E9-2BCF8685B1A2}"/>
              </a:ext>
            </a:extLst>
          </p:cNvPr>
          <p:cNvSpPr txBox="1"/>
          <p:nvPr/>
        </p:nvSpPr>
        <p:spPr>
          <a:xfrm>
            <a:off x="1685190" y="1068422"/>
            <a:ext cx="4870823" cy="322260"/>
          </a:xfrm>
          <a:prstGeom prst="rect">
            <a:avLst/>
          </a:prstGeom>
        </p:spPr>
        <p:txBody>
          <a:bodyPr vert="horz" wrap="square" lIns="0" tIns="14978" rIns="0" bIns="0" rtlCol="0">
            <a:spAutoFit/>
          </a:bodyPr>
          <a:lstStyle/>
          <a:p>
            <a:pPr marL="11521">
              <a:spcBef>
                <a:spcPts val="118"/>
              </a:spcBef>
            </a:pPr>
            <a:r>
              <a:rPr sz="1996" b="1" dirty="0">
                <a:solidFill>
                  <a:srgbClr val="FFFFFF"/>
                </a:solidFill>
                <a:latin typeface="HGMaruGothicMPRO" panose="020F0600000000000000" pitchFamily="34" charset="-128"/>
                <a:ea typeface="HGMaruGothicMPRO" panose="020F0600000000000000" pitchFamily="34" charset="-128"/>
                <a:cs typeface="ShinMGoPro-DeBold"/>
              </a:rPr>
              <a:t>（参考：法律と就業規則の関係）</a:t>
            </a:r>
            <a:endParaRPr sz="1996" dirty="0">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42566154-347B-BA46-A627-291D53DA066B}"/>
              </a:ext>
            </a:extLst>
          </p:cNvPr>
          <p:cNvSpPr txBox="1"/>
          <p:nvPr/>
        </p:nvSpPr>
        <p:spPr>
          <a:xfrm>
            <a:off x="2341073" y="1628800"/>
            <a:ext cx="8154813" cy="2019532"/>
          </a:xfrm>
          <a:prstGeom prst="rect">
            <a:avLst/>
          </a:prstGeom>
        </p:spPr>
        <p:txBody>
          <a:bodyPr vert="horz" wrap="square" lIns="0" tIns="8641" rIns="0" bIns="0" rtlCol="0">
            <a:spAutoFit/>
          </a:bodyPr>
          <a:lstStyle/>
          <a:p>
            <a:pPr marL="11521" marR="1247196">
              <a:lnSpc>
                <a:spcPct val="100499"/>
              </a:lnSpc>
              <a:spcBef>
                <a:spcPts val="68"/>
              </a:spcBef>
            </a:pPr>
            <a:r>
              <a:rPr sz="3266" dirty="0">
                <a:solidFill>
                  <a:srgbClr val="231F20"/>
                </a:solidFill>
                <a:latin typeface="HGMaruGothicMPRO" panose="020F0600000000000000" pitchFamily="34" charset="-128"/>
                <a:ea typeface="HGMaruGothicMPRO" panose="020F0600000000000000" pitchFamily="34" charset="-128"/>
                <a:cs typeface="A-OTF Shin Maru Go Pro"/>
              </a:rPr>
              <a:t>　</a:t>
            </a:r>
            <a:r>
              <a:rPr sz="3266" dirty="0" err="1">
                <a:solidFill>
                  <a:srgbClr val="231F20"/>
                </a:solidFill>
                <a:latin typeface="HGMaruGothicMPRO" panose="020F0600000000000000" pitchFamily="34" charset="-128"/>
                <a:ea typeface="HGMaruGothicMPRO" panose="020F0600000000000000" pitchFamily="34" charset="-128"/>
                <a:cs typeface="A-OTF Shin Maru Go Pro"/>
              </a:rPr>
              <a:t>ただし、特別の事情がなければ、引継ぎ等の必要な手続をしっかり</a:t>
            </a:r>
            <a:endParaRPr sz="3266" dirty="0">
              <a:latin typeface="HGMaruGothicMPRO" panose="020F0600000000000000" pitchFamily="34" charset="-128"/>
              <a:ea typeface="HGMaruGothicMPRO" panose="020F0600000000000000" pitchFamily="34" charset="-128"/>
              <a:cs typeface="A-OTF Shin Maru Go Pro"/>
            </a:endParaRPr>
          </a:p>
          <a:p>
            <a:pPr marL="11521">
              <a:spcBef>
                <a:spcPts val="18"/>
              </a:spcBef>
            </a:pPr>
            <a:r>
              <a:rPr sz="3266" dirty="0">
                <a:solidFill>
                  <a:srgbClr val="231F20"/>
                </a:solidFill>
                <a:latin typeface="HGMaruGothicMPRO" panose="020F0600000000000000" pitchFamily="34" charset="-128"/>
                <a:ea typeface="HGMaruGothicMPRO" panose="020F0600000000000000" pitchFamily="34" charset="-128"/>
                <a:cs typeface="A-OTF Shin Maru Go Pro"/>
              </a:rPr>
              <a:t>と行ってから退職した方がいいでしょう。</a:t>
            </a:r>
            <a:endParaRPr sz="3266" dirty="0">
              <a:latin typeface="HGMaruGothicMPRO" panose="020F0600000000000000" pitchFamily="34" charset="-128"/>
              <a:ea typeface="HGMaruGothicMPRO" panose="020F0600000000000000" pitchFamily="34" charset="-128"/>
              <a:cs typeface="A-OTF Shin Maru Go Pro"/>
            </a:endParaRPr>
          </a:p>
          <a:p>
            <a:pPr marL="11521">
              <a:spcBef>
                <a:spcPts val="1801"/>
              </a:spcBef>
            </a:pPr>
            <a:r>
              <a:rPr sz="1769" dirty="0">
                <a:solidFill>
                  <a:srgbClr val="00AEEF"/>
                </a:solidFill>
                <a:latin typeface="HGMaruGothicMPRO" panose="020F0600000000000000" pitchFamily="34" charset="-128"/>
                <a:ea typeface="HGMaruGothicMPRO" panose="020F0600000000000000" pitchFamily="34" charset="-128"/>
                <a:cs typeface="A-OTF Shin Maru Go Pro"/>
              </a:rPr>
              <a:t>※　労働契約、就業規則は、法令等に反してはなりません。</a:t>
            </a:r>
            <a:endParaRPr sz="1769" dirty="0">
              <a:latin typeface="HGMaruGothicMPRO" panose="020F0600000000000000" pitchFamily="34" charset="-128"/>
              <a:ea typeface="HGMaruGothicMPRO" panose="020F0600000000000000" pitchFamily="34" charset="-128"/>
              <a:cs typeface="A-OTF Shin Maru Go Pro"/>
            </a:endParaRPr>
          </a:p>
        </p:txBody>
      </p:sp>
      <p:pic>
        <p:nvPicPr>
          <p:cNvPr id="82" name="図 81">
            <a:extLst>
              <a:ext uri="{FF2B5EF4-FFF2-40B4-BE49-F238E27FC236}">
                <a16:creationId xmlns:a16="http://schemas.microsoft.com/office/drawing/2014/main" id="{BCDA1F88-BD09-2948-BCBB-7B90894800AE}"/>
              </a:ext>
            </a:extLst>
          </p:cNvPr>
          <p:cNvPicPr>
            <a:picLocks noChangeAspect="1"/>
          </p:cNvPicPr>
          <p:nvPr/>
        </p:nvPicPr>
        <p:blipFill>
          <a:blip r:embed="rId2">
            <a:alphaModFix/>
          </a:blip>
          <a:stretch>
            <a:fillRect/>
          </a:stretch>
        </p:blipFill>
        <p:spPr>
          <a:xfrm>
            <a:off x="2319204" y="4093152"/>
            <a:ext cx="7710454" cy="2242143"/>
          </a:xfrm>
          <a:prstGeom prst="rect">
            <a:avLst/>
          </a:prstGeom>
        </p:spPr>
      </p:pic>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退職の申出は、法律上は</a:t>
            </a:r>
            <a:r>
              <a:rPr lang="en-US" altLang="ja-JP" sz="2400" b="1" dirty="0">
                <a:latin typeface="HG丸ｺﾞｼｯｸM-PRO" panose="020F0600000000000000" pitchFamily="50" charset="-128"/>
                <a:ea typeface="HG丸ｺﾞｼｯｸM-PRO" panose="020F0600000000000000" pitchFamily="50" charset="-128"/>
              </a:rPr>
              <a:t>2</a:t>
            </a:r>
            <a:r>
              <a:rPr lang="ja-JP" altLang="en-US" sz="2400" b="1" dirty="0">
                <a:latin typeface="HG丸ｺﾞｼｯｸM-PRO" panose="020F0600000000000000" pitchFamily="50" charset="-128"/>
                <a:ea typeface="HG丸ｺﾞｼｯｸM-PRO" panose="020F0600000000000000" pitchFamily="50" charset="-128"/>
              </a:rPr>
              <a:t>週間前までにすればよいとされている</a:t>
            </a:r>
          </a:p>
        </p:txBody>
      </p:sp>
      <p:sp>
        <p:nvSpPr>
          <p:cNvPr id="9"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109</a:t>
            </a:r>
            <a:endParaRPr lang="ja-JP" altLang="en-US" sz="1200" b="1" dirty="0"/>
          </a:p>
        </p:txBody>
      </p:sp>
    </p:spTree>
    <p:extLst>
      <p:ext uri="{BB962C8B-B14F-4D97-AF65-F5344CB8AC3E}">
        <p14:creationId xmlns:p14="http://schemas.microsoft.com/office/powerpoint/2010/main" val="42650299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ワイド画面</PresentationFormat>
  <Paragraphs>103</Paragraphs>
  <Slides>14</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14</vt:i4>
      </vt:variant>
    </vt:vector>
  </HeadingPairs>
  <TitlesOfParts>
    <vt:vector size="27" baseType="lpstr">
      <vt:lpstr>A-OTF Shin Maru Go Pro</vt:lpstr>
      <vt:lpstr>HGS創英角ﾎﾟｯﾌﾟ体</vt:lpstr>
      <vt:lpstr>HGMaruGothicMPRO</vt:lpstr>
      <vt:lpstr>HGMaruGothicMPRO</vt:lpstr>
      <vt:lpstr>HG明朝E</vt:lpstr>
      <vt:lpstr>Meiryo UI</vt:lpstr>
      <vt:lpstr>ＭＳ Ｐゴシック</vt:lpstr>
      <vt:lpstr>ShinMGoPro-DeBold</vt:lpstr>
      <vt:lpstr>ShinMGoPro-Medium</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2019-08-20T01:01:13Z</dcterms:modified>
</cp:coreProperties>
</file>