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08" r:id="rId1"/>
    <p:sldMasterId id="2147483732" r:id="rId2"/>
  </p:sldMasterIdLst>
  <p:notesMasterIdLst>
    <p:notesMasterId r:id="rId48"/>
  </p:notesMasterIdLst>
  <p:handoutMasterIdLst>
    <p:handoutMasterId r:id="rId49"/>
  </p:handoutMasterIdLst>
  <p:sldIdLst>
    <p:sldId id="385" r:id="rId3"/>
    <p:sldId id="668" r:id="rId4"/>
    <p:sldId id="669" r:id="rId5"/>
    <p:sldId id="670" r:id="rId6"/>
    <p:sldId id="671" r:id="rId7"/>
    <p:sldId id="672" r:id="rId8"/>
    <p:sldId id="673" r:id="rId9"/>
    <p:sldId id="674" r:id="rId10"/>
    <p:sldId id="596" r:id="rId11"/>
    <p:sldId id="729" r:id="rId12"/>
    <p:sldId id="730" r:id="rId13"/>
    <p:sldId id="724" r:id="rId14"/>
    <p:sldId id="725" r:id="rId15"/>
    <p:sldId id="726" r:id="rId16"/>
    <p:sldId id="727" r:id="rId17"/>
    <p:sldId id="728" r:id="rId18"/>
    <p:sldId id="722" r:id="rId19"/>
    <p:sldId id="723" r:id="rId20"/>
    <p:sldId id="384" r:id="rId21"/>
    <p:sldId id="391" r:id="rId22"/>
    <p:sldId id="646" r:id="rId23"/>
    <p:sldId id="676" r:id="rId24"/>
    <p:sldId id="734" r:id="rId25"/>
    <p:sldId id="733" r:id="rId26"/>
    <p:sldId id="735" r:id="rId27"/>
    <p:sldId id="683" r:id="rId28"/>
    <p:sldId id="731" r:id="rId29"/>
    <p:sldId id="638" r:id="rId30"/>
    <p:sldId id="702" r:id="rId31"/>
    <p:sldId id="703" r:id="rId32"/>
    <p:sldId id="704" r:id="rId33"/>
    <p:sldId id="705" r:id="rId34"/>
    <p:sldId id="698" r:id="rId35"/>
    <p:sldId id="696" r:id="rId36"/>
    <p:sldId id="716" r:id="rId37"/>
    <p:sldId id="717" r:id="rId38"/>
    <p:sldId id="718" r:id="rId39"/>
    <p:sldId id="719" r:id="rId40"/>
    <p:sldId id="720" r:id="rId41"/>
    <p:sldId id="571" r:id="rId42"/>
    <p:sldId id="711" r:id="rId43"/>
    <p:sldId id="712" r:id="rId44"/>
    <p:sldId id="699" r:id="rId45"/>
    <p:sldId id="700" r:id="rId46"/>
    <p:sldId id="701" r:id="rId4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5" autoAdjust="0"/>
    <p:restoredTop sz="96083" autoAdjust="0"/>
  </p:normalViewPr>
  <p:slideViewPr>
    <p:cSldViewPr>
      <p:cViewPr varScale="1">
        <p:scale>
          <a:sx n="127" d="100"/>
          <a:sy n="127"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fckhpwg3file1h.mhlwds.mhlw.go.jp\&#35506;&#23460;&#38936;&#22495;2\11602000_&#32887;&#26989;&#23433;&#23450;&#23616;&#12288;&#38599;&#29992;&#25919;&#31574;&#35506;\&#38599;&#29992;&#25919;&#31574;&#20418;\&#9326;&#38599;&#29992;&#25919;&#31574;&#30740;&#31350;&#20250;\&#24179;&#25104;26&#65374;27&#24180;&#24230;&#38283;&#20652;\&#31532;&#65305;&#22238;&#65288;20151124&#65289;\&#24403;&#26085;&#36039;&#26009;\(&#26368;&#26032;&#29256;11&#26376;18&#26085;&#26178;&#28857;&#65289;\&#26412;&#20307;\&#35201;&#20462;&#27491;&#12304;&#65314;&#65316;&#12305;&#27010;&#35201;&#12509;&#12531;&#12481;&#32117;&#20316;&#2510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3580735927301"/>
          <c:y val="0.22111193374347296"/>
          <c:w val="0.83744388090579913"/>
          <c:h val="0.61608624991892147"/>
        </c:manualLayout>
      </c:layout>
      <c:barChart>
        <c:barDir val="col"/>
        <c:grouping val="stacked"/>
        <c:varyColors val="0"/>
        <c:ser>
          <c:idx val="0"/>
          <c:order val="0"/>
          <c:spPr>
            <a:solidFill>
              <a:srgbClr val="93ACF1"/>
            </a:solidFill>
            <a:ln>
              <a:solidFill>
                <a:srgbClr val="1857B4"/>
              </a:solidFill>
            </a:ln>
          </c:spPr>
          <c:invertIfNegative val="0"/>
          <c:dLbls>
            <c:dLbl>
              <c:idx val="0"/>
              <c:layout>
                <c:manualLayout>
                  <c:x val="2.3995822081749043E-3"/>
                  <c:y val="1.0524077717582304E-16"/>
                </c:manualLayout>
              </c:layout>
              <c:tx>
                <c:rich>
                  <a:bodyPr/>
                  <a:lstStyle/>
                  <a:p>
                    <a:r>
                      <a:rPr lang="ja-JP" altLang="en-US" sz="1100" dirty="0"/>
                      <a:t>１０４４</a:t>
                    </a:r>
                  </a:p>
                  <a:p>
                    <a:r>
                      <a:rPr lang="ja-JP" altLang="en-US" sz="1100" dirty="0"/>
                      <a:t>（５５．２％）</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4-4125-9BE0-BBF9706E8E14}"/>
                </c:ext>
              </c:extLst>
            </c:dLbl>
            <c:dLbl>
              <c:idx val="1"/>
              <c:layout>
                <c:manualLayout>
                  <c:x val="0"/>
                  <c:y val="0"/>
                </c:manualLayout>
              </c:layout>
              <c:tx>
                <c:rich>
                  <a:bodyPr/>
                  <a:lstStyle/>
                  <a:p>
                    <a:r>
                      <a:rPr lang="ja-JP" altLang="en-US" sz="1100" b="0" i="0" u="none" strike="noStrike" baseline="0" dirty="0">
                        <a:effectLst/>
                      </a:rPr>
                      <a:t>９７７</a:t>
                    </a:r>
                  </a:p>
                  <a:p>
                    <a:r>
                      <a:rPr lang="ja-JP" altLang="en-US" sz="1100" b="0" i="0" u="none" strike="noStrike" baseline="0" dirty="0">
                        <a:effectLst/>
                      </a:rPr>
                      <a:t>（５４．９％）</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4-4125-9BE0-BBF9706E8E14}"/>
                </c:ext>
              </c:extLst>
            </c:dLbl>
            <c:dLbl>
              <c:idx val="2"/>
              <c:tx>
                <c:rich>
                  <a:bodyPr/>
                  <a:lstStyle/>
                  <a:p>
                    <a:r>
                      <a:rPr lang="ja-JP" altLang="en-US" sz="1100" b="0" i="0" u="none" strike="noStrike" baseline="0" dirty="0">
                        <a:effectLst/>
                      </a:rPr>
                      <a:t>１０２０</a:t>
                    </a:r>
                  </a:p>
                  <a:p>
                    <a:r>
                      <a:rPr lang="ja-JP" altLang="en-US" sz="1100" b="0" i="0" u="none" strike="noStrike" baseline="0" dirty="0">
                        <a:effectLst/>
                      </a:rPr>
                      <a:t>（５７．３％） </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4-4125-9BE0-BBF9706E8E14}"/>
                </c:ext>
              </c:extLst>
            </c:dLbl>
            <c:dLbl>
              <c:idx val="3"/>
              <c:tx>
                <c:rich>
                  <a:bodyPr/>
                  <a:lstStyle/>
                  <a:p>
                    <a:r>
                      <a:rPr lang="ja-JP" altLang="en-US" sz="1100" b="0" i="0" u="none" strike="noStrike" baseline="0" dirty="0">
                        <a:effectLst/>
                      </a:rPr>
                      <a:t>８８８</a:t>
                    </a:r>
                  </a:p>
                  <a:p>
                    <a:r>
                      <a:rPr lang="ja-JP" altLang="en-US" sz="1100" b="0" i="0" u="none" strike="noStrike" baseline="0" dirty="0">
                        <a:effectLst/>
                      </a:rPr>
                      <a:t>（５５．４％）</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C4-4125-9BE0-BBF9706E8E14}"/>
                </c:ext>
              </c:extLst>
            </c:dLbl>
            <c:dLbl>
              <c:idx val="4"/>
              <c:tx>
                <c:rich>
                  <a:bodyPr/>
                  <a:lstStyle/>
                  <a:p>
                    <a:r>
                      <a:rPr lang="ja-JP" altLang="en-US" sz="1100" b="0" i="0" u="none" strike="noStrike" baseline="0" dirty="0">
                        <a:effectLst/>
                      </a:rPr>
                      <a:t>９７８</a:t>
                    </a:r>
                  </a:p>
                  <a:p>
                    <a:r>
                      <a:rPr lang="ja-JP" altLang="en-US" sz="1100" b="0" i="0" u="none" strike="noStrike" baseline="0" dirty="0">
                        <a:effectLst/>
                      </a:rPr>
                      <a:t>（６１．０％）</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4-4125-9BE0-BBF9706E8E14}"/>
                </c:ext>
              </c:extLst>
            </c:dLbl>
            <c:spPr>
              <a:noFill/>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就業者数'!$D$5:$D$9</c:f>
              <c:numCache>
                <c:formatCode>0</c:formatCode>
                <c:ptCount val="5"/>
                <c:pt idx="0" formatCode="General">
                  <c:v>1044</c:v>
                </c:pt>
                <c:pt idx="1">
                  <c:v>976.80878829956055</c:v>
                </c:pt>
                <c:pt idx="2">
                  <c:v>1020.4352607727051</c:v>
                </c:pt>
                <c:pt idx="3">
                  <c:v>887.99535751342773</c:v>
                </c:pt>
                <c:pt idx="4">
                  <c:v>977.88722610473633</c:v>
                </c:pt>
              </c:numCache>
            </c:numRef>
          </c:val>
          <c:extLst>
            <c:ext xmlns:c16="http://schemas.microsoft.com/office/drawing/2014/chart" uri="{C3380CC4-5D6E-409C-BE32-E72D297353CC}">
              <c16:uniqueId val="{00000005-34C4-4125-9BE0-BBF9706E8E14}"/>
            </c:ext>
          </c:extLst>
        </c:ser>
        <c:ser>
          <c:idx val="1"/>
          <c:order val="1"/>
          <c:spPr>
            <a:solidFill>
              <a:srgbClr val="F29B54"/>
            </a:solidFill>
            <a:ln>
              <a:solidFill>
                <a:srgbClr val="C0730C"/>
              </a:solidFill>
            </a:ln>
          </c:spPr>
          <c:invertIfNegative val="0"/>
          <c:dLbls>
            <c:dLbl>
              <c:idx val="0"/>
              <c:tx>
                <c:rich>
                  <a:bodyPr/>
                  <a:lstStyle/>
                  <a:p>
                    <a:r>
                      <a:rPr lang="ja-JP" altLang="en-US" sz="1200" dirty="0">
                        <a:latin typeface="+mn-ea"/>
                        <a:ea typeface="+mn-ea"/>
                      </a:rPr>
                      <a:t>４０７４</a:t>
                    </a:r>
                  </a:p>
                  <a:p>
                    <a:r>
                      <a:rPr lang="ja-JP" altLang="en-US" sz="1200" dirty="0">
                        <a:latin typeface="+mn-ea"/>
                        <a:ea typeface="+mn-ea"/>
                      </a:rPr>
                      <a:t>（８１．５％）</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4-4125-9BE0-BBF9706E8E14}"/>
                </c:ext>
              </c:extLst>
            </c:dLbl>
            <c:dLbl>
              <c:idx val="1"/>
              <c:tx>
                <c:rich>
                  <a:bodyPr/>
                  <a:lstStyle/>
                  <a:p>
                    <a:r>
                      <a:rPr lang="ja-JP" altLang="en-US" sz="1200" b="0" i="0" u="none" strike="noStrike" baseline="0" dirty="0">
                        <a:effectLst/>
                        <a:latin typeface="+mn-ea"/>
                        <a:ea typeface="+mn-ea"/>
                      </a:rPr>
                      <a:t>３９３２</a:t>
                    </a:r>
                  </a:p>
                  <a:p>
                    <a:r>
                      <a:rPr lang="ja-JP" altLang="en-US" sz="1200" b="0" i="0" u="none" strike="noStrike" baseline="0" dirty="0">
                        <a:effectLst/>
                      </a:rPr>
                      <a:t>（８１．４％）</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C4-4125-9BE0-BBF9706E8E14}"/>
                </c:ext>
              </c:extLst>
            </c:dLbl>
            <c:dLbl>
              <c:idx val="2"/>
              <c:tx>
                <c:rich>
                  <a:bodyPr/>
                  <a:lstStyle/>
                  <a:p>
                    <a:r>
                      <a:rPr lang="ja-JP" altLang="en-US" sz="1200" b="0" i="0" u="none" strike="noStrike" baseline="0" dirty="0">
                        <a:effectLst/>
                        <a:latin typeface="+mn-ea"/>
                        <a:ea typeface="+mn-ea"/>
                      </a:rPr>
                      <a:t>４０８１</a:t>
                    </a:r>
                  </a:p>
                  <a:p>
                    <a:r>
                      <a:rPr lang="ja-JP" altLang="en-US" sz="1200" b="0" i="0" u="none" strike="noStrike" baseline="0" dirty="0">
                        <a:effectLst/>
                      </a:rPr>
                      <a:t>（８４．５％）</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4-4125-9BE0-BBF9706E8E14}"/>
                </c:ext>
              </c:extLst>
            </c:dLbl>
            <c:dLbl>
              <c:idx val="3"/>
              <c:tx>
                <c:rich>
                  <a:bodyPr/>
                  <a:lstStyle/>
                  <a:p>
                    <a:r>
                      <a:rPr lang="ja-JP" altLang="en-US" dirty="0"/>
                      <a:t>３５４４</a:t>
                    </a:r>
                  </a:p>
                  <a:p>
                    <a:r>
                      <a:rPr lang="ja-JP" altLang="en-US" sz="1200" b="0" i="0" u="none" strike="noStrike" baseline="0" dirty="0">
                        <a:effectLst/>
                      </a:rPr>
                      <a:t>（８１．５％）</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C4-4125-9BE0-BBF9706E8E14}"/>
                </c:ext>
              </c:extLst>
            </c:dLbl>
            <c:dLbl>
              <c:idx val="4"/>
              <c:tx>
                <c:rich>
                  <a:bodyPr/>
                  <a:lstStyle/>
                  <a:p>
                    <a:r>
                      <a:rPr lang="ja-JP" altLang="en-US" sz="1200" b="0" i="0" u="none" strike="noStrike" baseline="0" dirty="0">
                        <a:effectLst/>
                      </a:rPr>
                      <a:t>３７８３</a:t>
                    </a:r>
                  </a:p>
                  <a:p>
                    <a:r>
                      <a:rPr lang="ja-JP" altLang="en-US" sz="1200" b="0" i="0" u="none" strike="noStrike" baseline="0" dirty="0">
                        <a:effectLst/>
                      </a:rPr>
                      <a:t>（８７．０％）</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C4-4125-9BE0-BBF9706E8E14}"/>
                </c:ext>
              </c:extLst>
            </c:dLbl>
            <c:spPr>
              <a:noFill/>
            </c:spPr>
            <c:txPr>
              <a:bodyPr/>
              <a:lstStyle/>
              <a:p>
                <a:pPr>
                  <a:defRPr sz="1200">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就業者数'!$E$5:$E$9</c:f>
              <c:numCache>
                <c:formatCode>0</c:formatCode>
                <c:ptCount val="5"/>
                <c:pt idx="0" formatCode="General">
                  <c:v>4074</c:v>
                </c:pt>
                <c:pt idx="1">
                  <c:v>3931.7532806396484</c:v>
                </c:pt>
                <c:pt idx="2">
                  <c:v>4080.7472229003906</c:v>
                </c:pt>
                <c:pt idx="3">
                  <c:v>3543.6454315185547</c:v>
                </c:pt>
                <c:pt idx="4">
                  <c:v>3783.1209106445313</c:v>
                </c:pt>
              </c:numCache>
            </c:numRef>
          </c:val>
          <c:extLst>
            <c:ext xmlns:c16="http://schemas.microsoft.com/office/drawing/2014/chart" uri="{C3380CC4-5D6E-409C-BE32-E72D297353CC}">
              <c16:uniqueId val="{0000000B-34C4-4125-9BE0-BBF9706E8E14}"/>
            </c:ext>
          </c:extLst>
        </c:ser>
        <c:ser>
          <c:idx val="2"/>
          <c:order val="2"/>
          <c:spPr>
            <a:solidFill>
              <a:srgbClr val="BBF650"/>
            </a:solidFill>
            <a:ln>
              <a:solidFill>
                <a:srgbClr val="6CA408"/>
              </a:solidFill>
            </a:ln>
          </c:spPr>
          <c:invertIfNegative val="0"/>
          <c:dLbls>
            <c:dLbl>
              <c:idx val="0"/>
              <c:tx>
                <c:rich>
                  <a:bodyPr/>
                  <a:lstStyle/>
                  <a:p>
                    <a:r>
                      <a:rPr lang="ja-JP" altLang="en-US" sz="1200" dirty="0">
                        <a:latin typeface="Times New Roman" panose="02020603050405020304" pitchFamily="18" charset="0"/>
                        <a:ea typeface="+mj-ea"/>
                        <a:cs typeface="Times New Roman" panose="02020603050405020304" pitchFamily="18" charset="0"/>
                      </a:rPr>
                      <a:t>１２３４</a:t>
                    </a:r>
                  </a:p>
                  <a:p>
                    <a:r>
                      <a:rPr lang="ja-JP" altLang="en-US" sz="1200" dirty="0">
                        <a:latin typeface="Times New Roman" panose="02020603050405020304" pitchFamily="18" charset="0"/>
                        <a:ea typeface="+mj-ea"/>
                        <a:cs typeface="Times New Roman" panose="02020603050405020304" pitchFamily="18" charset="0"/>
                      </a:rPr>
                      <a:t>（２９．５％）</a:t>
                    </a:r>
                    <a:endParaRPr lang="ja-JP" altLang="en-US" dirty="0">
                      <a:latin typeface="Times New Roman" panose="02020603050405020304" pitchFamily="18" charset="0"/>
                      <a:ea typeface="+mn-ea"/>
                      <a:cs typeface="Times New Roman" panose="02020603050405020304" pitchFamily="18" charset="0"/>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C4-4125-9BE0-BBF9706E8E14}"/>
                </c:ext>
              </c:extLst>
            </c:dLbl>
            <c:dLbl>
              <c:idx val="1"/>
              <c:tx>
                <c:rich>
                  <a:bodyPr/>
                  <a:lstStyle/>
                  <a:p>
                    <a:r>
                      <a:rPr lang="ja-JP" altLang="en-US" cap="all" baseline="0" dirty="0"/>
                      <a:t>１１３８</a:t>
                    </a:r>
                  </a:p>
                  <a:p>
                    <a:r>
                      <a:rPr lang="ja-JP" altLang="en-US" sz="1200" b="0" i="0" u="none" strike="noStrike" baseline="0" dirty="0">
                        <a:effectLst/>
                      </a:rPr>
                      <a:t>（２６．２％）</a:t>
                    </a:r>
                    <a:endParaRPr lang="ja-JP" altLang="en-US" cap="all" baseline="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C4-4125-9BE0-BBF9706E8E14}"/>
                </c:ext>
              </c:extLst>
            </c:dLbl>
            <c:dLbl>
              <c:idx val="2"/>
              <c:tx>
                <c:rich>
                  <a:bodyPr/>
                  <a:lstStyle/>
                  <a:p>
                    <a:r>
                      <a:rPr lang="ja-JP" altLang="en-US" sz="1200" dirty="0">
                        <a:latin typeface="+mj-ea"/>
                        <a:ea typeface="+mj-ea"/>
                      </a:rPr>
                      <a:t>１２７９</a:t>
                    </a:r>
                  </a:p>
                  <a:p>
                    <a:r>
                      <a:rPr lang="ja-JP" altLang="en-US" sz="1200" b="0" i="0" u="none" strike="noStrike" baseline="0" dirty="0">
                        <a:effectLst/>
                      </a:rPr>
                      <a:t>（２９．４％）</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C4-4125-9BE0-BBF9706E8E14}"/>
                </c:ext>
              </c:extLst>
            </c:dLbl>
            <c:dLbl>
              <c:idx val="3"/>
              <c:tx>
                <c:rich>
                  <a:bodyPr/>
                  <a:lstStyle/>
                  <a:p>
                    <a:r>
                      <a:rPr lang="ja-JP" altLang="en-US" dirty="0"/>
                      <a:t>１１２９</a:t>
                    </a:r>
                  </a:p>
                  <a:p>
                    <a:r>
                      <a:rPr lang="ja-JP" altLang="en-US" sz="1200" b="0" i="0" u="none" strike="noStrike" baseline="0" dirty="0">
                        <a:effectLst/>
                      </a:rPr>
                      <a:t>（２５．０％）</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C4-4125-9BE0-BBF9706E8E14}"/>
                </c:ext>
              </c:extLst>
            </c:dLbl>
            <c:dLbl>
              <c:idx val="4"/>
              <c:tx>
                <c:rich>
                  <a:bodyPr/>
                  <a:lstStyle/>
                  <a:p>
                    <a:r>
                      <a:rPr lang="ja-JP" altLang="en-US" sz="1200" b="0" i="0" u="none" strike="noStrike" baseline="0" dirty="0">
                        <a:effectLst/>
                        <a:latin typeface="+mj-ea"/>
                        <a:ea typeface="+mj-ea"/>
                      </a:rPr>
                      <a:t>１４０８</a:t>
                    </a:r>
                  </a:p>
                  <a:p>
                    <a:r>
                      <a:rPr lang="ja-JP" altLang="en-US" sz="1200" b="0" i="0" u="none" strike="noStrike" baseline="0" dirty="0">
                        <a:effectLst/>
                      </a:rPr>
                      <a:t>（３１．２％）</a:t>
                    </a:r>
                    <a:endParaRPr lang="ja-JP"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C4-4125-9BE0-BBF9706E8E14}"/>
                </c:ext>
              </c:extLst>
            </c:dLbl>
            <c:spPr>
              <a:noFill/>
            </c:spPr>
            <c:txPr>
              <a:bodyPr/>
              <a:lstStyle/>
              <a:p>
                <a:pPr>
                  <a:defRPr sz="1200">
                    <a:latin typeface="Times New Roman" panose="02020603050405020304" pitchFamily="18" charset="0"/>
                    <a:ea typeface="+mj-ea"/>
                    <a:cs typeface="Times New Roman" panose="02020603050405020304" pitchFamily="18"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就業者数'!$F$5:$F$9</c:f>
              <c:numCache>
                <c:formatCode>0</c:formatCode>
                <c:ptCount val="5"/>
                <c:pt idx="0" formatCode="General">
                  <c:v>1234</c:v>
                </c:pt>
                <c:pt idx="1">
                  <c:v>1137.5544107409942</c:v>
                </c:pt>
                <c:pt idx="2">
                  <c:v>1279.494703909668</c:v>
                </c:pt>
                <c:pt idx="3">
                  <c:v>1129.1772024396228</c:v>
                </c:pt>
                <c:pt idx="4">
                  <c:v>1408.0200578260049</c:v>
                </c:pt>
              </c:numCache>
            </c:numRef>
          </c:val>
          <c:extLst>
            <c:ext xmlns:c16="http://schemas.microsoft.com/office/drawing/2014/chart" uri="{C3380CC4-5D6E-409C-BE32-E72D297353CC}">
              <c16:uniqueId val="{00000011-34C4-4125-9BE0-BBF9706E8E14}"/>
            </c:ext>
          </c:extLst>
        </c:ser>
        <c:dLbls>
          <c:showLegendKey val="0"/>
          <c:showVal val="1"/>
          <c:showCatName val="0"/>
          <c:showSerName val="0"/>
          <c:showPercent val="0"/>
          <c:showBubbleSize val="0"/>
        </c:dLbls>
        <c:gapWidth val="87"/>
        <c:overlap val="100"/>
        <c:axId val="94706304"/>
        <c:axId val="96288768"/>
      </c:barChart>
      <c:catAx>
        <c:axId val="94706304"/>
        <c:scaling>
          <c:orientation val="minMax"/>
        </c:scaling>
        <c:delete val="0"/>
        <c:axPos val="b"/>
        <c:numFmt formatCode="General" sourceLinked="0"/>
        <c:majorTickMark val="none"/>
        <c:minorTickMark val="none"/>
        <c:tickLblPos val="nextTo"/>
        <c:txPr>
          <a:bodyPr/>
          <a:lstStyle/>
          <a:p>
            <a:pPr>
              <a:defRPr sz="1100">
                <a:latin typeface="+mn-ea"/>
                <a:ea typeface="+mn-ea"/>
              </a:defRPr>
            </a:pPr>
            <a:endParaRPr lang="ja-JP"/>
          </a:p>
        </c:txPr>
        <c:crossAx val="96288768"/>
        <c:crosses val="autoZero"/>
        <c:auto val="1"/>
        <c:lblAlgn val="ctr"/>
        <c:lblOffset val="100"/>
        <c:noMultiLvlLbl val="0"/>
      </c:catAx>
      <c:valAx>
        <c:axId val="96288768"/>
        <c:scaling>
          <c:orientation val="minMax"/>
        </c:scaling>
        <c:delete val="1"/>
        <c:axPos val="l"/>
        <c:numFmt formatCode="General" sourceLinked="1"/>
        <c:majorTickMark val="out"/>
        <c:minorTickMark val="none"/>
        <c:tickLblPos val="none"/>
        <c:crossAx val="94706304"/>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0.74035</cdr:x>
      <cdr:y>0.29688</cdr:y>
    </cdr:from>
    <cdr:to>
      <cdr:x>0.81732</cdr:x>
      <cdr:y>0.83152</cdr:y>
    </cdr:to>
    <cdr:grpSp>
      <cdr:nvGrpSpPr>
        <cdr:cNvPr id="15" name="グループ化 14">
          <a:extLst xmlns:a="http://schemas.openxmlformats.org/drawingml/2006/main">
            <a:ext uri="{FF2B5EF4-FFF2-40B4-BE49-F238E27FC236}">
              <a16:creationId xmlns:a16="http://schemas.microsoft.com/office/drawing/2014/main" id="{2417BC60-0DD5-4752-835A-398EDE5A04FA}"/>
            </a:ext>
          </a:extLst>
        </cdr:cNvPr>
        <cdr:cNvGrpSpPr/>
      </cdr:nvGrpSpPr>
      <cdr:grpSpPr>
        <a:xfrm xmlns:a="http://schemas.openxmlformats.org/drawingml/2006/main">
          <a:off x="7241082" y="1393575"/>
          <a:ext cx="752814" cy="2509637"/>
          <a:chOff x="8428210" y="1749854"/>
          <a:chExt cx="876238" cy="3151361"/>
        </a:xfrm>
      </cdr:grpSpPr>
      <cdr:cxnSp macro="">
        <cdr:nvCxnSpPr>
          <cdr:cNvPr id="19" name="直線コネクタ 18">
            <a:extLst xmlns:a="http://schemas.openxmlformats.org/drawingml/2006/main">
              <a:ext uri="{FF2B5EF4-FFF2-40B4-BE49-F238E27FC236}">
                <a16:creationId xmlns:a16="http://schemas.microsoft.com/office/drawing/2014/main" id="{71ED902A-1C83-4FF7-B00C-CC6D999E3EAA}"/>
              </a:ext>
            </a:extLst>
          </cdr:cNvPr>
          <cdr:cNvCxnSpPr/>
        </cdr:nvCxnSpPr>
        <cdr:spPr>
          <a:xfrm xmlns:a="http://schemas.openxmlformats.org/drawingml/2006/main" flipV="1">
            <a:off x="8428213" y="1749854"/>
            <a:ext cx="876235" cy="276296"/>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2" name="直線コネクタ 21">
            <a:extLst xmlns:a="http://schemas.openxmlformats.org/drawingml/2006/main">
              <a:ext uri="{FF2B5EF4-FFF2-40B4-BE49-F238E27FC236}">
                <a16:creationId xmlns:a16="http://schemas.microsoft.com/office/drawing/2014/main" id="{1106142C-7307-4BE0-9FDC-BDC03D2DBB3C}"/>
              </a:ext>
            </a:extLst>
          </cdr:cNvPr>
          <cdr:cNvCxnSpPr/>
        </cdr:nvCxnSpPr>
        <cdr:spPr>
          <a:xfrm xmlns:a="http://schemas.openxmlformats.org/drawingml/2006/main" flipV="1">
            <a:off x="8428213" y="2486645"/>
            <a:ext cx="876235" cy="13770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0" name="直線コネクタ 29">
            <a:extLst xmlns:a="http://schemas.openxmlformats.org/drawingml/2006/main">
              <a:ext uri="{FF2B5EF4-FFF2-40B4-BE49-F238E27FC236}">
                <a16:creationId xmlns:a16="http://schemas.microsoft.com/office/drawing/2014/main" id="{723C837F-D953-4E41-AEEB-C370EAD04ABC}"/>
              </a:ext>
            </a:extLst>
          </cdr:cNvPr>
          <cdr:cNvCxnSpPr/>
        </cdr:nvCxnSpPr>
        <cdr:spPr>
          <a:xfrm xmlns:a="http://schemas.openxmlformats.org/drawingml/2006/main" flipV="1">
            <a:off x="8428210" y="4420725"/>
            <a:ext cx="876238" cy="92099"/>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4" name="テキスト ボックス 12"/>
          <cdr:cNvSpPr txBox="1"/>
        </cdr:nvSpPr>
        <cdr:spPr>
          <a:xfrm xmlns:a="http://schemas.openxmlformats.org/drawingml/2006/main">
            <a:off x="8521984" y="2168037"/>
            <a:ext cx="747084" cy="275555"/>
          </a:xfrm>
          <a:prstGeom xmlns:a="http://schemas.openxmlformats.org/drawingml/2006/main" prst="rect">
            <a:avLst/>
          </a:prstGeom>
          <a:noFill xmlns:a="http://schemas.openxmlformats.org/drawingml/2006/main"/>
          <a:ln xmlns:a="http://schemas.openxmlformats.org/drawingml/2006/main">
            <a:solidFill>
              <a:srgbClr val="9EF52B"/>
            </a:solidFill>
          </a:ln>
        </cdr:spPr>
        <cdr:txBody>
          <a:bodyPr xmlns:a="http://schemas.openxmlformats.org/drawingml/2006/main" wrap="none" lIns="36000" rIns="3600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dirty="0"/>
              <a:t>約２８０万人増</a:t>
            </a:r>
          </a:p>
        </cdr:txBody>
      </cdr:sp>
      <cdr:sp macro="" textlink="">
        <cdr:nvSpPr>
          <cdr:cNvPr id="35" name="テキスト ボックス 12"/>
          <cdr:cNvSpPr txBox="1"/>
        </cdr:nvSpPr>
        <cdr:spPr>
          <a:xfrm xmlns:a="http://schemas.openxmlformats.org/drawingml/2006/main">
            <a:off x="8530034" y="3407636"/>
            <a:ext cx="747084" cy="275555"/>
          </a:xfrm>
          <a:prstGeom xmlns:a="http://schemas.openxmlformats.org/drawingml/2006/main" prst="rect">
            <a:avLst/>
          </a:prstGeom>
          <a:noFill xmlns:a="http://schemas.openxmlformats.org/drawingml/2006/main"/>
          <a:ln xmlns:a="http://schemas.openxmlformats.org/drawingml/2006/main">
            <a:solidFill>
              <a:srgbClr val="F29B54"/>
            </a:solidFill>
          </a:ln>
        </cdr:spPr>
        <cdr:txBody>
          <a:bodyPr xmlns:a="http://schemas.openxmlformats.org/drawingml/2006/main" wrap="none" lIns="36000" r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t>約２４０万人増</a:t>
            </a:r>
          </a:p>
        </cdr:txBody>
      </cdr:sp>
      <cdr:sp macro="" textlink="">
        <cdr:nvSpPr>
          <cdr:cNvPr id="36" name="テキスト ボックス 12"/>
          <cdr:cNvSpPr txBox="1"/>
        </cdr:nvSpPr>
        <cdr:spPr>
          <a:xfrm xmlns:a="http://schemas.openxmlformats.org/drawingml/2006/main">
            <a:off x="8571808" y="4625660"/>
            <a:ext cx="671230" cy="275555"/>
          </a:xfrm>
          <a:prstGeom xmlns:a="http://schemas.openxmlformats.org/drawingml/2006/main" prst="rect">
            <a:avLst/>
          </a:prstGeom>
          <a:noFill xmlns:a="http://schemas.openxmlformats.org/drawingml/2006/main"/>
          <a:ln xmlns:a="http://schemas.openxmlformats.org/drawingml/2006/main">
            <a:solidFill>
              <a:srgbClr val="0070C0"/>
            </a:solidFill>
          </a:ln>
        </cdr:spPr>
        <cdr:txBody>
          <a:bodyPr xmlns:a="http://schemas.openxmlformats.org/drawingml/2006/main" wrap="none" lIns="36000" r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t>約９０万人増</a:t>
            </a:r>
          </a:p>
        </cdr:txBody>
      </cdr:sp>
    </cdr:grpSp>
  </cdr:relSizeAnchor>
  <cdr:relSizeAnchor xmlns:cdr="http://schemas.openxmlformats.org/drawingml/2006/chartDrawing">
    <cdr:from>
      <cdr:x>0.10885</cdr:x>
      <cdr:y>0.28125</cdr:y>
    </cdr:from>
    <cdr:to>
      <cdr:x>0.48398</cdr:x>
      <cdr:y>0.83628</cdr:y>
    </cdr:to>
    <cdr:grpSp>
      <cdr:nvGrpSpPr>
        <cdr:cNvPr id="14" name="グループ化 13">
          <a:extLst xmlns:a="http://schemas.openxmlformats.org/drawingml/2006/main">
            <a:ext uri="{FF2B5EF4-FFF2-40B4-BE49-F238E27FC236}">
              <a16:creationId xmlns:a16="http://schemas.microsoft.com/office/drawing/2014/main" id="{CE9F0553-864C-43B0-80F2-CCAF18957A8E}"/>
            </a:ext>
          </a:extLst>
        </cdr:cNvPr>
        <cdr:cNvGrpSpPr/>
      </cdr:nvGrpSpPr>
      <cdr:grpSpPr>
        <a:xfrm xmlns:a="http://schemas.openxmlformats.org/drawingml/2006/main">
          <a:off x="1064620" y="1320207"/>
          <a:ext cx="3669004" cy="2605349"/>
          <a:chOff x="1239085" y="1657767"/>
          <a:chExt cx="4270676" cy="3271512"/>
        </a:xfrm>
      </cdr:grpSpPr>
      <cdr:sp macro="" textlink="">
        <cdr:nvSpPr>
          <cdr:cNvPr id="2" name="左中かっこ 1"/>
          <cdr:cNvSpPr/>
        </cdr:nvSpPr>
        <cdr:spPr>
          <a:xfrm xmlns:a="http://schemas.openxmlformats.org/drawingml/2006/main">
            <a:off x="1239085" y="4455437"/>
            <a:ext cx="340158" cy="47384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cxnSp macro="">
        <cdr:nvCxnSpPr>
          <cdr:cNvPr id="12" name="直線コネクタ 11">
            <a:extLst xmlns:a="http://schemas.openxmlformats.org/drawingml/2006/main">
              <a:ext uri="{FF2B5EF4-FFF2-40B4-BE49-F238E27FC236}">
                <a16:creationId xmlns:a16="http://schemas.microsoft.com/office/drawing/2014/main" id="{025CB59E-9223-4562-8C5B-068FA23B316F}"/>
              </a:ext>
            </a:extLst>
          </cdr:cNvPr>
          <cdr:cNvCxnSpPr/>
        </cdr:nvCxnSpPr>
        <cdr:spPr>
          <a:xfrm xmlns:a="http://schemas.openxmlformats.org/drawingml/2006/main" flipV="1">
            <a:off x="4580581" y="2302459"/>
            <a:ext cx="929180" cy="9210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3" name="直線コネクタ 12">
            <a:extLst xmlns:a="http://schemas.openxmlformats.org/drawingml/2006/main">
              <a:ext uri="{FF2B5EF4-FFF2-40B4-BE49-F238E27FC236}">
                <a16:creationId xmlns:a16="http://schemas.microsoft.com/office/drawing/2014/main" id="{30E7287D-4C6E-4E40-92DE-B17C35D2AD71}"/>
              </a:ext>
            </a:extLst>
          </cdr:cNvPr>
          <cdr:cNvCxnSpPr/>
        </cdr:nvCxnSpPr>
        <cdr:spPr>
          <a:xfrm xmlns:a="http://schemas.openxmlformats.org/drawingml/2006/main" flipV="1">
            <a:off x="4614772" y="4420729"/>
            <a:ext cx="894989" cy="3471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1" name="直線コネクタ 30">
            <a:extLst xmlns:a="http://schemas.openxmlformats.org/drawingml/2006/main">
              <a:ext uri="{FF2B5EF4-FFF2-40B4-BE49-F238E27FC236}">
                <a16:creationId xmlns:a16="http://schemas.microsoft.com/office/drawing/2014/main" id="{DBFB12BA-82BB-4000-9DFB-F7A855235C28}"/>
              </a:ext>
            </a:extLst>
          </cdr:cNvPr>
          <cdr:cNvCxnSpPr/>
        </cdr:nvCxnSpPr>
        <cdr:spPr>
          <a:xfrm xmlns:a="http://schemas.openxmlformats.org/drawingml/2006/main" flipV="1">
            <a:off x="4580581" y="1657767"/>
            <a:ext cx="851736" cy="92099"/>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2" name="左中かっこ 41"/>
          <cdr:cNvSpPr/>
        </cdr:nvSpPr>
        <cdr:spPr>
          <a:xfrm xmlns:a="http://schemas.openxmlformats.org/drawingml/2006/main">
            <a:off x="1250353" y="1657767"/>
            <a:ext cx="340156" cy="60546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sp macro="" textlink="">
        <cdr:nvSpPr>
          <cdr:cNvPr id="43" name="左中かっこ 42"/>
          <cdr:cNvSpPr/>
        </cdr:nvSpPr>
        <cdr:spPr>
          <a:xfrm xmlns:a="http://schemas.openxmlformats.org/drawingml/2006/main">
            <a:off x="1239085" y="2249189"/>
            <a:ext cx="340156" cy="2183188"/>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8C10375F-76B5-4938-82D4-2689CEA18984}" type="datetimeFigureOut">
              <a:rPr kumimoji="1" lang="ja-JP" altLang="en-US" smtClean="0"/>
              <a:t>2019/8/20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EBEFD87-DB73-4636-8366-A213E0815E82}" type="slidenum">
              <a:rPr kumimoji="1" lang="ja-JP" altLang="en-US" smtClean="0"/>
              <a:t>‹#›</a:t>
            </a:fld>
            <a:endParaRPr kumimoji="1" lang="ja-JP" altLang="en-US"/>
          </a:p>
        </p:txBody>
      </p:sp>
    </p:spTree>
    <p:extLst>
      <p:ext uri="{BB962C8B-B14F-4D97-AF65-F5344CB8AC3E}">
        <p14:creationId xmlns:p14="http://schemas.microsoft.com/office/powerpoint/2010/main" val="231031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A83E9B3-2110-4D12-9542-35A4CC8F75CE}" type="datetimeFigureOut">
              <a:rPr kumimoji="1" lang="ja-JP" altLang="en-US" smtClean="0"/>
              <a:t>2019/8/20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43A9751-F612-4CCA-8F45-19D44A4FF2C1}" type="slidenum">
              <a:rPr kumimoji="1" lang="ja-JP" altLang="en-US" smtClean="0"/>
              <a:t>‹#›</a:t>
            </a:fld>
            <a:endParaRPr kumimoji="1" lang="ja-JP" altLang="en-US"/>
          </a:p>
        </p:txBody>
      </p:sp>
    </p:spTree>
    <p:extLst>
      <p:ext uri="{BB962C8B-B14F-4D97-AF65-F5344CB8AC3E}">
        <p14:creationId xmlns:p14="http://schemas.microsoft.com/office/powerpoint/2010/main" val="7984313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507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5" name="フッター プレースホルダー 4"/>
          <p:cNvSpPr>
            <a:spLocks noGrp="1"/>
          </p:cNvSpPr>
          <p:nvPr>
            <p:ph type="ftr" sz="quarter" idx="10"/>
          </p:nvPr>
        </p:nvSpPr>
        <p:spPr/>
        <p:txBody>
          <a:bodyPr/>
          <a:lstStyle/>
          <a:p>
            <a:r>
              <a:rPr kumimoji="1" lang="en-US" altLang="ja-JP"/>
              <a:t>1</a:t>
            </a:r>
            <a:endParaRPr kumimoji="1" lang="ja-JP" altLang="en-US"/>
          </a:p>
        </p:txBody>
      </p:sp>
    </p:spTree>
    <p:extLst>
      <p:ext uri="{BB962C8B-B14F-4D97-AF65-F5344CB8AC3E}">
        <p14:creationId xmlns:p14="http://schemas.microsoft.com/office/powerpoint/2010/main" val="53317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a:xfrm>
            <a:off x="680239" y="4783356"/>
            <a:ext cx="5446723" cy="4755580"/>
          </a:xfrm>
        </p:spPr>
        <p:txBody>
          <a:bodyPr/>
          <a:lstStyle/>
          <a:p>
            <a:endParaRPr lang="en-US" altLang="ja-JP" sz="1400" dirty="0">
              <a:latin typeface="ＭＳ 明朝" panose="02020609040205080304" pitchFamily="17" charset="-128"/>
              <a:ea typeface="ＭＳ 明朝" panose="02020609040205080304" pitchFamily="17" charset="-128"/>
            </a:endParaRPr>
          </a:p>
        </p:txBody>
      </p:sp>
      <p:sp>
        <p:nvSpPr>
          <p:cNvPr id="6" name="フッター プレースホルダー 5"/>
          <p:cNvSpPr>
            <a:spLocks noGrp="1"/>
          </p:cNvSpPr>
          <p:nvPr>
            <p:ph type="ftr" sz="quarter" idx="11"/>
          </p:nvPr>
        </p:nvSpPr>
        <p:spPr/>
        <p:txBody>
          <a:bodyPr/>
          <a:lstStyle/>
          <a:p>
            <a:r>
              <a:rPr kumimoji="1" lang="en-US" altLang="ja-JP"/>
              <a:t>1</a:t>
            </a:r>
            <a:endParaRPr kumimoji="1" lang="ja-JP" altLang="en-US"/>
          </a:p>
        </p:txBody>
      </p:sp>
    </p:spTree>
    <p:extLst>
      <p:ext uri="{BB962C8B-B14F-4D97-AF65-F5344CB8AC3E}">
        <p14:creationId xmlns:p14="http://schemas.microsoft.com/office/powerpoint/2010/main" val="409732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549F9A-98AF-42FA-84B3-4B660E1FF78B}"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5858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6076F2-E269-445F-B9AF-056F4EC62648}"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75702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0598C4-6611-4FC3-9247-CE72A1111C94}"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29414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59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97B716-1FFD-4F29-922D-06991F1FC3DE}"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944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B38FBD-E8FA-404D-BDA5-B5CAC8E17AE3}"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233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C413EB4-885D-4E14-BF42-253FD2A2B86C}"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970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0C4B4A4-0C99-4774-88EA-D1C0EB71AA2A}"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07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42DEB0C-132B-42D9-B594-DD314519953B}"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1055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D008AB9-BE0E-48DC-9FCE-3D5660EE84F4}"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43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1D4741-D256-43F3-8834-5B9C62A11481}"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96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DF0047-DCD6-41A1-B2F8-C931FDF044A6}"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560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8F955F-8254-4FEB-B27A-CBAE09E52802}"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230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1990192-11BE-45E6-B8FA-D8B5F90D8899}"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6931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57F87E-87CB-42BE-A376-A8FC1332CC4A}"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0176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7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7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CD2B9D0-F0D7-44C0-B7AD-28E7330305D0}"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9975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23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5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050039-8174-4CD8-B3F9-2840BEC668F2}"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83466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B0C84D-2867-446E-8F0F-CCFA3F0C4B89}"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14653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432D67-9396-4B6A-A84C-8BA07E3704D0}"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715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5B5913-DD9C-4370-91E1-9CF6FD0FBD4B}"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2454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E84AA-30CC-45CA-921F-36C1603D4407}"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1344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7B823B-6FF3-4D95-AE0E-EB559B85A7D0}"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7548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6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312D21-DA32-4CA5-8832-9E26F9DD5D31}" type="datetime1">
              <a:rPr kumimoji="1" lang="ja-JP" altLang="en-US" smtClean="0">
                <a:solidFill>
                  <a:prstClr val="black">
                    <a:tint val="75000"/>
                  </a:prstClr>
                </a:solidFill>
              </a:rPr>
              <a:t>2019/8/20</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5F127C-3810-4982-9BF6-6078A2DE0C7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58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EC96855-9E2D-4A66-B696-E626A8906B47}"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E5F127C-3810-4982-9BF6-6078A2DE0C77}"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3751791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9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4903F-85D9-41F8-A3A5-87C92A74762B}" type="datetime1">
              <a:rPr lang="ja-JP" altLang="en-US" smtClean="0">
                <a:solidFill>
                  <a:prstClr val="black">
                    <a:tint val="75000"/>
                  </a:prstClr>
                </a:solidFill>
              </a:rPr>
              <a:t>2019/8/20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1156A-6E9C-4DCC-89D2-7AC27544E01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88664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93"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www.mhlw.go.jp/file/06-Seisakujouhou-11600000-Shokugyouanteikyoku/0000146181.pd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43807" y="836712"/>
            <a:ext cx="3494867" cy="584775"/>
          </a:xfrm>
          <a:prstGeom prst="rect">
            <a:avLst/>
          </a:prstGeom>
          <a:solidFill>
            <a:schemeClr val="accent4">
              <a:lumMod val="40000"/>
              <a:lumOff val="60000"/>
            </a:schemeClr>
          </a:solidFill>
          <a:ln>
            <a:solidFill>
              <a:srgbClr val="FFC000"/>
            </a:solidFill>
          </a:ln>
        </p:spPr>
        <p:txBody>
          <a:bodyPr wrap="non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深掘り解説シート集</a:t>
            </a:r>
          </a:p>
        </p:txBody>
      </p:sp>
      <p:sp>
        <p:nvSpPr>
          <p:cNvPr id="4" name="テキスト ボックス 3"/>
          <p:cNvSpPr txBox="1"/>
          <p:nvPr/>
        </p:nvSpPr>
        <p:spPr>
          <a:xfrm>
            <a:off x="228507" y="1844824"/>
            <a:ext cx="8725466" cy="4524315"/>
          </a:xfrm>
          <a:prstGeom prst="rect">
            <a:avLst/>
          </a:prstGeom>
          <a:noFill/>
        </p:spPr>
        <p:txBody>
          <a:bodyPr wrap="none" rtlCol="0">
            <a:spAutoFit/>
          </a:bodyPr>
          <a:lstStyle/>
          <a:p>
            <a:r>
              <a:rPr kumimoji="1" lang="ja-JP" altLang="en-US" dirty="0"/>
              <a:t>テーマ①～⑧に関連して、話題を拡げるときに活用できる素材を用意しています。</a:t>
            </a:r>
            <a:endParaRPr kumimoji="1" lang="en-US" altLang="ja-JP" dirty="0"/>
          </a:p>
          <a:p>
            <a:endParaRPr kumimoji="1" lang="en-US" altLang="ja-JP" dirty="0"/>
          </a:p>
          <a:p>
            <a:pPr lvl="4"/>
            <a:r>
              <a:rPr kumimoji="1" lang="ja-JP" altLang="en-US" dirty="0"/>
              <a:t>　・労働法とは</a:t>
            </a:r>
            <a:r>
              <a:rPr kumimoji="1" lang="en-US" altLang="ja-JP" dirty="0"/>
              <a:t>		</a:t>
            </a:r>
            <a:r>
              <a:rPr lang="ja-JP" altLang="en-US" dirty="0"/>
              <a:t>⑨</a:t>
            </a:r>
            <a:r>
              <a:rPr kumimoji="1" lang="ja-JP" altLang="en-US" dirty="0"/>
              <a:t>－１～５</a:t>
            </a:r>
            <a:endParaRPr kumimoji="1" lang="en-US" altLang="ja-JP" dirty="0"/>
          </a:p>
          <a:p>
            <a:pPr lvl="3"/>
            <a:r>
              <a:rPr kumimoji="1" lang="en-US" altLang="ja-JP" dirty="0"/>
              <a:t>	</a:t>
            </a:r>
            <a:r>
              <a:rPr kumimoji="1" lang="ja-JP" altLang="en-US" dirty="0"/>
              <a:t>　・労働関係の法律</a:t>
            </a:r>
            <a:r>
              <a:rPr kumimoji="1" lang="en-US" altLang="ja-JP" dirty="0"/>
              <a:t>	</a:t>
            </a:r>
            <a:r>
              <a:rPr kumimoji="1" lang="ja-JP" altLang="en-US" dirty="0"/>
              <a:t>⑨－６～８</a:t>
            </a:r>
            <a:endParaRPr lang="en-US" altLang="ja-JP" dirty="0"/>
          </a:p>
          <a:p>
            <a:pPr lvl="3"/>
            <a:r>
              <a:rPr kumimoji="1" lang="ja-JP" altLang="en-US" dirty="0"/>
              <a:t>　　　・選考の際の注意点</a:t>
            </a:r>
            <a:r>
              <a:rPr kumimoji="1" lang="en-US" altLang="ja-JP" dirty="0"/>
              <a:t>	</a:t>
            </a:r>
            <a:r>
              <a:rPr kumimoji="1" lang="ja-JP" altLang="en-US" dirty="0"/>
              <a:t>⑨－９～</a:t>
            </a:r>
            <a:r>
              <a:rPr kumimoji="1" lang="en-US" altLang="ja-JP" dirty="0">
                <a:latin typeface="+mn-ea"/>
              </a:rPr>
              <a:t>10</a:t>
            </a:r>
          </a:p>
          <a:p>
            <a:pPr lvl="3"/>
            <a:r>
              <a:rPr kumimoji="1" lang="ja-JP" altLang="en-US" dirty="0"/>
              <a:t>　　　・制裁</a:t>
            </a:r>
            <a:r>
              <a:rPr kumimoji="1" lang="en-US" altLang="ja-JP" dirty="0"/>
              <a:t>		</a:t>
            </a:r>
            <a:r>
              <a:rPr kumimoji="1" lang="ja-JP" altLang="en-US" dirty="0"/>
              <a:t>⑨－</a:t>
            </a:r>
            <a:r>
              <a:rPr kumimoji="1" lang="en-US" altLang="ja-JP" dirty="0">
                <a:latin typeface="+mn-ea"/>
              </a:rPr>
              <a:t>11</a:t>
            </a:r>
            <a:r>
              <a:rPr kumimoji="1" lang="ja-JP" altLang="en-US" dirty="0">
                <a:latin typeface="+mn-ea"/>
              </a:rPr>
              <a:t>～</a:t>
            </a:r>
            <a:r>
              <a:rPr kumimoji="1" lang="en-US" altLang="ja-JP" dirty="0">
                <a:latin typeface="+mn-ea"/>
              </a:rPr>
              <a:t>13</a:t>
            </a:r>
          </a:p>
          <a:p>
            <a:pPr lvl="3"/>
            <a:r>
              <a:rPr kumimoji="1" lang="ja-JP" altLang="en-US" dirty="0"/>
              <a:t>　　　・賃金</a:t>
            </a:r>
            <a:r>
              <a:rPr kumimoji="1" lang="en-US" altLang="ja-JP" dirty="0"/>
              <a:t>		</a:t>
            </a:r>
            <a:r>
              <a:rPr kumimoji="1" lang="ja-JP" altLang="en-US" dirty="0"/>
              <a:t>⑨－</a:t>
            </a:r>
            <a:r>
              <a:rPr kumimoji="1" lang="en-US" altLang="ja-JP" dirty="0">
                <a:latin typeface="+mn-ea"/>
              </a:rPr>
              <a:t>14</a:t>
            </a:r>
            <a:r>
              <a:rPr kumimoji="1" lang="ja-JP" altLang="en-US" dirty="0">
                <a:latin typeface="+mn-ea"/>
              </a:rPr>
              <a:t>～</a:t>
            </a:r>
            <a:r>
              <a:rPr kumimoji="1" lang="en-US" altLang="ja-JP" dirty="0">
                <a:latin typeface="+mn-ea"/>
              </a:rPr>
              <a:t>15</a:t>
            </a:r>
          </a:p>
          <a:p>
            <a:pPr lvl="3"/>
            <a:r>
              <a:rPr kumimoji="1" lang="ja-JP" altLang="en-US" dirty="0"/>
              <a:t>　　　・割増賃金</a:t>
            </a:r>
            <a:r>
              <a:rPr kumimoji="1" lang="en-US" altLang="ja-JP" dirty="0"/>
              <a:t>		</a:t>
            </a:r>
            <a:r>
              <a:rPr kumimoji="1" lang="ja-JP" altLang="en-US" dirty="0"/>
              <a:t>⑨－</a:t>
            </a:r>
            <a:r>
              <a:rPr kumimoji="1" lang="en-US" altLang="ja-JP" dirty="0">
                <a:latin typeface="+mn-ea"/>
              </a:rPr>
              <a:t>16</a:t>
            </a:r>
            <a:r>
              <a:rPr kumimoji="1" lang="ja-JP" altLang="en-US" dirty="0">
                <a:latin typeface="+mn-ea"/>
              </a:rPr>
              <a:t>～</a:t>
            </a:r>
            <a:r>
              <a:rPr kumimoji="1" lang="en-US" altLang="ja-JP" dirty="0">
                <a:latin typeface="+mn-ea"/>
              </a:rPr>
              <a:t>17</a:t>
            </a:r>
          </a:p>
          <a:p>
            <a:pPr lvl="3"/>
            <a:r>
              <a:rPr kumimoji="1" lang="ja-JP" altLang="en-US" dirty="0"/>
              <a:t>　　　・年次有給休暇</a:t>
            </a:r>
            <a:r>
              <a:rPr kumimoji="1" lang="en-US" altLang="ja-JP" dirty="0"/>
              <a:t>	</a:t>
            </a:r>
            <a:r>
              <a:rPr kumimoji="1" lang="ja-JP" altLang="en-US" dirty="0"/>
              <a:t>⑨－</a:t>
            </a:r>
            <a:r>
              <a:rPr kumimoji="1" lang="en-US" altLang="ja-JP" dirty="0">
                <a:latin typeface="+mn-ea"/>
              </a:rPr>
              <a:t>18</a:t>
            </a:r>
            <a:r>
              <a:rPr kumimoji="1" lang="ja-JP" altLang="en-US" dirty="0">
                <a:latin typeface="+mn-ea"/>
              </a:rPr>
              <a:t>～</a:t>
            </a:r>
            <a:r>
              <a:rPr kumimoji="1" lang="en-US" altLang="ja-JP" dirty="0">
                <a:latin typeface="+mn-ea"/>
              </a:rPr>
              <a:t>20</a:t>
            </a:r>
          </a:p>
          <a:p>
            <a:pPr lvl="3"/>
            <a:r>
              <a:rPr kumimoji="1" lang="ja-JP" altLang="en-US" dirty="0"/>
              <a:t>　　　・働き方改革</a:t>
            </a:r>
            <a:r>
              <a:rPr kumimoji="1" lang="en-US" altLang="ja-JP" dirty="0"/>
              <a:t>		</a:t>
            </a:r>
            <a:r>
              <a:rPr kumimoji="1" lang="ja-JP" altLang="en-US" dirty="0"/>
              <a:t>⑨－</a:t>
            </a:r>
            <a:r>
              <a:rPr kumimoji="1" lang="en-US" altLang="ja-JP" dirty="0">
                <a:latin typeface="+mn-ea"/>
              </a:rPr>
              <a:t>21</a:t>
            </a:r>
            <a:r>
              <a:rPr kumimoji="1" lang="ja-JP" altLang="en-US" dirty="0">
                <a:latin typeface="+mn-ea"/>
              </a:rPr>
              <a:t>～</a:t>
            </a:r>
            <a:r>
              <a:rPr lang="en-US" altLang="ja-JP" dirty="0">
                <a:latin typeface="+mn-ea"/>
              </a:rPr>
              <a:t>25</a:t>
            </a:r>
            <a:endParaRPr kumimoji="1" lang="en-US" altLang="ja-JP" dirty="0">
              <a:latin typeface="+mn-ea"/>
            </a:endParaRPr>
          </a:p>
          <a:p>
            <a:pPr lvl="3"/>
            <a:r>
              <a:rPr kumimoji="1" lang="ja-JP" altLang="en-US" dirty="0"/>
              <a:t>　　　・労使協定</a:t>
            </a:r>
            <a:r>
              <a:rPr kumimoji="1" lang="en-US" altLang="ja-JP" dirty="0"/>
              <a:t>		</a:t>
            </a:r>
            <a:r>
              <a:rPr kumimoji="1" lang="ja-JP" altLang="en-US" dirty="0"/>
              <a:t>⑨－</a:t>
            </a:r>
            <a:r>
              <a:rPr kumimoji="1" lang="en-US" altLang="ja-JP" dirty="0">
                <a:latin typeface="+mn-ea"/>
              </a:rPr>
              <a:t>26</a:t>
            </a:r>
            <a:r>
              <a:rPr kumimoji="1" lang="ja-JP" altLang="en-US" dirty="0">
                <a:latin typeface="+mn-ea"/>
              </a:rPr>
              <a:t>～</a:t>
            </a:r>
            <a:r>
              <a:rPr kumimoji="1" lang="en-US" altLang="ja-JP" dirty="0">
                <a:latin typeface="+mn-ea"/>
              </a:rPr>
              <a:t>27</a:t>
            </a:r>
          </a:p>
          <a:p>
            <a:pPr lvl="3"/>
            <a:r>
              <a:rPr kumimoji="1" lang="ja-JP" altLang="en-US" dirty="0">
                <a:latin typeface="+mn-ea"/>
              </a:rPr>
              <a:t>　　　・雇用保険</a:t>
            </a:r>
            <a:r>
              <a:rPr kumimoji="1" lang="en-US" altLang="ja-JP" dirty="0">
                <a:latin typeface="+mn-ea"/>
              </a:rPr>
              <a:t>		</a:t>
            </a:r>
            <a:r>
              <a:rPr kumimoji="1" lang="ja-JP" altLang="en-US" dirty="0">
                <a:latin typeface="+mn-ea"/>
              </a:rPr>
              <a:t>⑨－</a:t>
            </a:r>
            <a:r>
              <a:rPr kumimoji="1" lang="en-US" altLang="ja-JP" dirty="0">
                <a:latin typeface="+mn-ea"/>
              </a:rPr>
              <a:t>28</a:t>
            </a:r>
            <a:r>
              <a:rPr kumimoji="1" lang="ja-JP" altLang="en-US" dirty="0">
                <a:latin typeface="+mn-ea"/>
              </a:rPr>
              <a:t>～</a:t>
            </a:r>
            <a:r>
              <a:rPr kumimoji="1" lang="en-US" altLang="ja-JP" dirty="0">
                <a:latin typeface="+mn-ea"/>
              </a:rPr>
              <a:t>31</a:t>
            </a:r>
          </a:p>
          <a:p>
            <a:pPr lvl="3"/>
            <a:r>
              <a:rPr kumimoji="1" lang="ja-JP" altLang="en-US" dirty="0">
                <a:latin typeface="+mn-ea"/>
              </a:rPr>
              <a:t>　　　・オワハラ</a:t>
            </a:r>
            <a:r>
              <a:rPr kumimoji="1" lang="en-US" altLang="ja-JP" dirty="0">
                <a:latin typeface="+mn-ea"/>
              </a:rPr>
              <a:t>		</a:t>
            </a:r>
            <a:r>
              <a:rPr kumimoji="1" lang="ja-JP" altLang="en-US" dirty="0">
                <a:latin typeface="+mn-ea"/>
              </a:rPr>
              <a:t>⑨－</a:t>
            </a:r>
            <a:r>
              <a:rPr kumimoji="1" lang="en-US" altLang="ja-JP" dirty="0">
                <a:latin typeface="+mn-ea"/>
              </a:rPr>
              <a:t>32</a:t>
            </a:r>
            <a:r>
              <a:rPr kumimoji="1" lang="ja-JP" altLang="en-US" dirty="0">
                <a:latin typeface="+mn-ea"/>
              </a:rPr>
              <a:t>～</a:t>
            </a:r>
            <a:r>
              <a:rPr kumimoji="1" lang="en-US" altLang="ja-JP" dirty="0">
                <a:latin typeface="+mn-ea"/>
              </a:rPr>
              <a:t>33</a:t>
            </a:r>
          </a:p>
          <a:p>
            <a:pPr lvl="3"/>
            <a:r>
              <a:rPr kumimoji="1" lang="ja-JP" altLang="en-US" dirty="0">
                <a:latin typeface="+mn-ea"/>
              </a:rPr>
              <a:t>　　　・最低賃金</a:t>
            </a:r>
            <a:r>
              <a:rPr kumimoji="1" lang="en-US" altLang="ja-JP" dirty="0">
                <a:latin typeface="+mn-ea"/>
              </a:rPr>
              <a:t>		</a:t>
            </a:r>
            <a:r>
              <a:rPr kumimoji="1" lang="ja-JP" altLang="en-US" dirty="0">
                <a:latin typeface="+mn-ea"/>
              </a:rPr>
              <a:t>⑨－</a:t>
            </a:r>
            <a:r>
              <a:rPr kumimoji="1" lang="en-US" altLang="ja-JP" dirty="0">
                <a:latin typeface="+mn-ea"/>
              </a:rPr>
              <a:t>34</a:t>
            </a:r>
            <a:r>
              <a:rPr kumimoji="1" lang="ja-JP" altLang="en-US" dirty="0">
                <a:latin typeface="+mn-ea"/>
              </a:rPr>
              <a:t>～</a:t>
            </a:r>
            <a:r>
              <a:rPr kumimoji="1" lang="en-US" altLang="ja-JP" dirty="0">
                <a:latin typeface="+mn-ea"/>
              </a:rPr>
              <a:t>38</a:t>
            </a:r>
          </a:p>
          <a:p>
            <a:pPr lvl="3"/>
            <a:r>
              <a:rPr kumimoji="1" lang="ja-JP" altLang="en-US" dirty="0">
                <a:latin typeface="+mn-ea"/>
              </a:rPr>
              <a:t>　　　・相談窓口</a:t>
            </a:r>
            <a:r>
              <a:rPr kumimoji="1" lang="en-US" altLang="ja-JP" dirty="0">
                <a:latin typeface="+mn-ea"/>
              </a:rPr>
              <a:t>		</a:t>
            </a:r>
            <a:r>
              <a:rPr lang="ja-JP" altLang="en-US" dirty="0">
                <a:latin typeface="+mn-ea"/>
              </a:rPr>
              <a:t>⑨ －</a:t>
            </a:r>
            <a:r>
              <a:rPr lang="en-US" altLang="ja-JP" dirty="0">
                <a:latin typeface="+mn-ea"/>
              </a:rPr>
              <a:t>39</a:t>
            </a:r>
            <a:r>
              <a:rPr kumimoji="1" lang="ja-JP" altLang="en-US" dirty="0">
                <a:latin typeface="+mn-ea"/>
              </a:rPr>
              <a:t>～</a:t>
            </a:r>
            <a:r>
              <a:rPr kumimoji="1" lang="en-US" altLang="ja-JP" dirty="0">
                <a:latin typeface="+mn-ea"/>
              </a:rPr>
              <a:t>41</a:t>
            </a:r>
          </a:p>
          <a:p>
            <a:pPr lvl="3"/>
            <a:r>
              <a:rPr kumimoji="1" lang="ja-JP" altLang="en-US" dirty="0">
                <a:latin typeface="+mn-ea"/>
              </a:rPr>
              <a:t>　　　・障害者雇用</a:t>
            </a:r>
            <a:r>
              <a:rPr kumimoji="1" lang="en-US" altLang="ja-JP" dirty="0">
                <a:latin typeface="+mn-ea"/>
              </a:rPr>
              <a:t>		</a:t>
            </a:r>
            <a:r>
              <a:rPr kumimoji="1" lang="ja-JP" altLang="en-US" dirty="0">
                <a:latin typeface="+mn-ea"/>
              </a:rPr>
              <a:t>⑨－</a:t>
            </a:r>
            <a:r>
              <a:rPr kumimoji="1" lang="en-US" altLang="ja-JP" dirty="0">
                <a:latin typeface="+mn-ea"/>
              </a:rPr>
              <a:t>42</a:t>
            </a:r>
            <a:r>
              <a:rPr kumimoji="1" lang="ja-JP" altLang="en-US" dirty="0">
                <a:latin typeface="+mn-ea"/>
              </a:rPr>
              <a:t>～</a:t>
            </a:r>
            <a:r>
              <a:rPr kumimoji="1" lang="en-US" altLang="ja-JP" dirty="0">
                <a:latin typeface="+mn-ea"/>
              </a:rPr>
              <a:t>44</a:t>
            </a:r>
            <a:endParaRPr kumimoji="1" lang="ja-JP" altLang="en-US" dirty="0">
              <a:latin typeface="+mn-ea"/>
            </a:endParaRPr>
          </a:p>
        </p:txBody>
      </p:sp>
      <p:sp>
        <p:nvSpPr>
          <p:cNvPr id="5"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131</a:t>
            </a:r>
            <a:endParaRPr lang="ja-JP" altLang="en-US" sz="1200" b="1" dirty="0">
              <a:solidFill>
                <a:schemeClr val="tx1"/>
              </a:solidFill>
            </a:endParaRPr>
          </a:p>
        </p:txBody>
      </p:sp>
    </p:spTree>
    <p:extLst>
      <p:ext uri="{BB962C8B-B14F-4D97-AF65-F5344CB8AC3E}">
        <p14:creationId xmlns:p14="http://schemas.microsoft.com/office/powerpoint/2010/main" val="309844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3">
            <a:extLst>
              <a:ext uri="{FF2B5EF4-FFF2-40B4-BE49-F238E27FC236}">
                <a16:creationId xmlns:a16="http://schemas.microsoft.com/office/drawing/2014/main" id="{071C60B7-291D-B148-A98A-42E36236EBF0}"/>
              </a:ext>
            </a:extLst>
          </p:cNvPr>
          <p:cNvSpPr/>
          <p:nvPr/>
        </p:nvSpPr>
        <p:spPr>
          <a:xfrm>
            <a:off x="537492" y="2492897"/>
            <a:ext cx="8075552" cy="3684118"/>
          </a:xfrm>
          <a:prstGeom prst="roundRect">
            <a:avLst>
              <a:gd name="adj" fmla="val 4840"/>
            </a:avLst>
          </a:prstGeom>
          <a:solidFill>
            <a:srgbClr val="FFFDE8"/>
          </a:solidFill>
          <a:ln w="15875">
            <a:solidFill>
              <a:srgbClr val="00B0F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1E88B9A-D144-8544-9736-88817E8AEA89}"/>
              </a:ext>
            </a:extLst>
          </p:cNvPr>
          <p:cNvSpPr txBox="1">
            <a:spLocks/>
          </p:cNvSpPr>
          <p:nvPr/>
        </p:nvSpPr>
        <p:spPr>
          <a:xfrm>
            <a:off x="107504" y="132689"/>
            <a:ext cx="6408712"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latin typeface="HGMaruGothicMPRO" panose="020F0600000000000000" pitchFamily="34" charset="-128"/>
                <a:ea typeface="HGMaruGothicMPRO" panose="020F0600000000000000" pitchFamily="34" charset="-128"/>
              </a:rPr>
              <a:t>選考の際の注意点　～採用面接での</a:t>
            </a:r>
            <a:r>
              <a:rPr lang="en-US" sz="2400" b="1" dirty="0">
                <a:latin typeface="HGMaruGothicMPRO" panose="020F0600000000000000" pitchFamily="34" charset="-128"/>
                <a:ea typeface="HGMaruGothicMPRO" panose="020F0600000000000000" pitchFamily="34" charset="-128"/>
              </a:rPr>
              <a:t>NG ～</a:t>
            </a:r>
          </a:p>
        </p:txBody>
      </p:sp>
      <p:sp>
        <p:nvSpPr>
          <p:cNvPr id="6" name="object 6">
            <a:extLst>
              <a:ext uri="{FF2B5EF4-FFF2-40B4-BE49-F238E27FC236}">
                <a16:creationId xmlns:a16="http://schemas.microsoft.com/office/drawing/2014/main" id="{24211959-708F-3A43-A8B4-701EDD2B70C8}"/>
              </a:ext>
            </a:extLst>
          </p:cNvPr>
          <p:cNvSpPr txBox="1"/>
          <p:nvPr/>
        </p:nvSpPr>
        <p:spPr>
          <a:xfrm>
            <a:off x="426129" y="1129568"/>
            <a:ext cx="8197151" cy="1153941"/>
          </a:xfrm>
          <a:prstGeom prst="rect">
            <a:avLst/>
          </a:prstGeom>
        </p:spPr>
        <p:txBody>
          <a:bodyPr vert="horz" wrap="square" lIns="0" tIns="57566" rIns="0" bIns="0" rtlCol="0">
            <a:spAutoFit/>
          </a:bodyPr>
          <a:lstStyle/>
          <a:p>
            <a:pPr marL="10861">
              <a:spcBef>
                <a:spcPts val="453"/>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【ワークショップ】</a:t>
            </a:r>
            <a:endParaRPr sz="1454" dirty="0">
              <a:latin typeface="HGMaruGothicMPRO" panose="020F0600000000000000" pitchFamily="34" charset="-128"/>
              <a:ea typeface="HGMaruGothicMPRO" panose="020F0600000000000000" pitchFamily="34" charset="-128"/>
              <a:cs typeface="A-OTF Shin Maru Go Pro"/>
            </a:endParaRPr>
          </a:p>
          <a:p>
            <a:pPr marL="104809">
              <a:lnSpc>
                <a:spcPts val="2052"/>
              </a:lnSpc>
              <a:spcBef>
                <a:spcPts val="513"/>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企業等が採用面接において就職希望者に聞いてはいけないことがあります。</a:t>
            </a:r>
            <a:r>
              <a:rPr lang="en-US" sz="1454" dirty="0">
                <a:latin typeface="HGMaruGothicMPRO" panose="020F0600000000000000" pitchFamily="34" charset="-128"/>
                <a:ea typeface="HGMaruGothicMPRO" panose="020F0600000000000000" pitchFamily="34" charset="-128"/>
                <a:cs typeface="A-OTF Shin Maru Go Pro"/>
              </a:rPr>
              <a:t/>
            </a:r>
            <a:br>
              <a:rPr lang="en-US" sz="1454" dirty="0">
                <a:latin typeface="HGMaruGothicMPRO" panose="020F0600000000000000" pitchFamily="34" charset="-128"/>
                <a:ea typeface="HGMaruGothicMPRO" panose="020F0600000000000000" pitchFamily="34" charset="-128"/>
                <a:cs typeface="A-OTF Shin Maru Go Pro"/>
              </a:rPr>
            </a:br>
            <a:r>
              <a:rPr sz="1454" dirty="0">
                <a:solidFill>
                  <a:srgbClr val="231F20"/>
                </a:solidFill>
                <a:latin typeface="HGMaruGothicMPRO" panose="020F0600000000000000" pitchFamily="34" charset="-128"/>
                <a:ea typeface="HGMaruGothicMPRO" panose="020F0600000000000000" pitchFamily="34" charset="-128"/>
                <a:cs typeface="A-OTF Shin Maru Go Pro"/>
              </a:rPr>
              <a:t>　以下の質問の中で、採用面接での不適切な質問だと思われるものに×印をつけてください。そして、なぜこのように聞いてはいけない質問があるのかについても考えてみてください。</a:t>
            </a:r>
            <a:endParaRPr sz="1368" dirty="0">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279E57CF-9576-8743-8BBB-F7438D5EE215}"/>
              </a:ext>
            </a:extLst>
          </p:cNvPr>
          <p:cNvSpPr txBox="1"/>
          <p:nvPr/>
        </p:nvSpPr>
        <p:spPr>
          <a:xfrm>
            <a:off x="512755" y="2693694"/>
            <a:ext cx="8092190" cy="3110246"/>
          </a:xfrm>
          <a:prstGeom prst="rect">
            <a:avLst/>
          </a:prstGeom>
        </p:spPr>
        <p:txBody>
          <a:bodyPr vert="horz" wrap="square" lIns="0" tIns="57566" rIns="0" bIns="0" rtlCol="0">
            <a:spAutoFit/>
          </a:bodyPr>
          <a:lstStyle/>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「あなたの生まれ育った街について詳しく説明してください</a:t>
            </a:r>
            <a:r>
              <a:rPr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sz="1368" spc="-599"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「あなたのご家族のお仕事について教えてください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latin typeface="HGMaruGothicMPRO" panose="020F0600000000000000" pitchFamily="34" charset="-128"/>
              <a:ea typeface="HGMaruGothicMPRO" panose="020F0600000000000000" pitchFamily="34" charset="-128"/>
              <a:cs typeface="A-OTF Shin Maru Go Pro"/>
            </a:endParaRPr>
          </a:p>
          <a:p>
            <a:pPr marL="526217" marR="272612" indent="-196042">
              <a:lnSpc>
                <a:spcPts val="1881"/>
              </a:lnSpc>
              <a:spcBef>
                <a:spcPts val="599"/>
              </a:spcBef>
              <a:buChar char="•"/>
              <a:tabLst>
                <a:tab pos="563145"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「あなたやご家族は新年には神社に行かれますか？お寺に行かれますか？他のところに行かれますか？」</a:t>
            </a:r>
            <a:endParaRPr sz="1368"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「あなたの好きな政党と、その理由となった一番評価している政策も教えてください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「あなたはこのあいだの○○選挙に行きましたか？」</a:t>
            </a:r>
            <a:endParaRPr sz="1368"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「大学生が政治活動に参加することについてどう思いますか？」</a:t>
            </a:r>
            <a:endParaRPr sz="1368"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「歴史上の人物であなたの最も尊敬する人を教えてください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「あなたは新聞をとっていますか？どの新聞ですか？」</a:t>
            </a:r>
            <a:endParaRPr sz="1368" dirty="0">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「あなたは何度もよく読む本がありますか？あれば教えてください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latin typeface="HGMaruGothicMPRO" panose="020F0600000000000000" pitchFamily="34" charset="-128"/>
              <a:ea typeface="HGMaruGothicMPRO" panose="020F0600000000000000" pitchFamily="34" charset="-128"/>
              <a:cs typeface="A-OTF Shin Maru Go Pro"/>
            </a:endParaRPr>
          </a:p>
        </p:txBody>
      </p:sp>
      <p:pic>
        <p:nvPicPr>
          <p:cNvPr id="10" name="図 9">
            <a:extLst>
              <a:ext uri="{FF2B5EF4-FFF2-40B4-BE49-F238E27FC236}">
                <a16:creationId xmlns:a16="http://schemas.microsoft.com/office/drawing/2014/main" id="{5EAFBBCF-472E-2146-A1DB-FAC20213C8D4}"/>
              </a:ext>
            </a:extLst>
          </p:cNvPr>
          <p:cNvPicPr>
            <a:picLocks noChangeAspect="1"/>
          </p:cNvPicPr>
          <p:nvPr/>
        </p:nvPicPr>
        <p:blipFill>
          <a:blip r:embed="rId2">
            <a:alphaModFix/>
          </a:blip>
          <a:stretch>
            <a:fillRect/>
          </a:stretch>
        </p:blipFill>
        <p:spPr>
          <a:xfrm>
            <a:off x="6901821" y="4343528"/>
            <a:ext cx="1431542" cy="1618359"/>
          </a:xfrm>
          <a:prstGeom prst="rect">
            <a:avLst/>
          </a:prstGeom>
        </p:spPr>
      </p:pic>
      <p:sp>
        <p:nvSpPr>
          <p:cNvPr id="9" name="正方形/長方形 8"/>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140</a:t>
            </a:r>
            <a:endParaRPr lang="ja-JP" altLang="en-US" sz="1200" b="1" dirty="0"/>
          </a:p>
        </p:txBody>
      </p:sp>
    </p:spTree>
    <p:extLst>
      <p:ext uri="{BB962C8B-B14F-4D97-AF65-F5344CB8AC3E}">
        <p14:creationId xmlns:p14="http://schemas.microsoft.com/office/powerpoint/2010/main" val="174943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D681ED7F-80C0-A749-B5FE-870DD2C1F207}"/>
              </a:ext>
            </a:extLst>
          </p:cNvPr>
          <p:cNvSpPr txBox="1">
            <a:spLocks/>
          </p:cNvSpPr>
          <p:nvPr/>
        </p:nvSpPr>
        <p:spPr>
          <a:xfrm>
            <a:off x="179512" y="140203"/>
            <a:ext cx="6264696"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latin typeface="HGMaruGothicMPRO" panose="020F0600000000000000" pitchFamily="34" charset="-128"/>
                <a:ea typeface="HGMaruGothicMPRO" panose="020F0600000000000000" pitchFamily="34" charset="-128"/>
              </a:rPr>
              <a:t>選考の際の注意点　～採用面接での</a:t>
            </a:r>
            <a:r>
              <a:rPr lang="en-US" sz="2400" b="1" dirty="0">
                <a:latin typeface="HGMaruGothicMPRO" panose="020F0600000000000000" pitchFamily="34" charset="-128"/>
                <a:ea typeface="HGMaruGothicMPRO" panose="020F0600000000000000" pitchFamily="34" charset="-128"/>
              </a:rPr>
              <a:t>NG ～</a:t>
            </a:r>
          </a:p>
        </p:txBody>
      </p:sp>
      <p:sp>
        <p:nvSpPr>
          <p:cNvPr id="6" name="object 6">
            <a:extLst>
              <a:ext uri="{FF2B5EF4-FFF2-40B4-BE49-F238E27FC236}">
                <a16:creationId xmlns:a16="http://schemas.microsoft.com/office/drawing/2014/main" id="{DA34A721-6136-CC4C-9687-5998489E0BCF}"/>
              </a:ext>
            </a:extLst>
          </p:cNvPr>
          <p:cNvSpPr/>
          <p:nvPr/>
        </p:nvSpPr>
        <p:spPr>
          <a:xfrm>
            <a:off x="531093" y="2060848"/>
            <a:ext cx="7268496" cy="4272509"/>
          </a:xfrm>
          <a:custGeom>
            <a:avLst/>
            <a:gdLst/>
            <a:ahLst/>
            <a:cxnLst/>
            <a:rect l="l" t="t" r="r" b="b"/>
            <a:pathLst>
              <a:path w="8498840" h="4655820">
                <a:moveTo>
                  <a:pt x="0" y="4655705"/>
                </a:moveTo>
                <a:lnTo>
                  <a:pt x="8498700" y="4655705"/>
                </a:lnTo>
                <a:lnTo>
                  <a:pt x="8498700" y="0"/>
                </a:lnTo>
                <a:lnTo>
                  <a:pt x="0" y="0"/>
                </a:lnTo>
                <a:lnTo>
                  <a:pt x="0" y="4655705"/>
                </a:lnTo>
                <a:close/>
              </a:path>
            </a:pathLst>
          </a:custGeom>
          <a:solidFill>
            <a:srgbClr val="FFFDE8"/>
          </a:solidFill>
          <a:ln>
            <a:solidFill>
              <a:schemeClr val="tx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0B5E081-5E0F-074F-8850-6C102D5FFB37}"/>
              </a:ext>
            </a:extLst>
          </p:cNvPr>
          <p:cNvSpPr txBox="1"/>
          <p:nvPr/>
        </p:nvSpPr>
        <p:spPr>
          <a:xfrm>
            <a:off x="520128" y="1095235"/>
            <a:ext cx="8103743" cy="846848"/>
          </a:xfrm>
          <a:prstGeom prst="rect">
            <a:avLst/>
          </a:prstGeom>
        </p:spPr>
        <p:txBody>
          <a:bodyPr vert="horz" wrap="square" lIns="0" tIns="38558" rIns="0" bIns="0" rtlCol="0">
            <a:spAutoFit/>
          </a:bodyPr>
          <a:lstStyle/>
          <a:p>
            <a:pPr marL="10861">
              <a:lnSpc>
                <a:spcPts val="2138"/>
              </a:lnSpc>
              <a:spcBef>
                <a:spcPts val="304"/>
              </a:spcBef>
            </a:pPr>
            <a:r>
              <a:rPr sz="1582" dirty="0">
                <a:solidFill>
                  <a:srgbClr val="231F20"/>
                </a:solidFill>
                <a:latin typeface="HGMaruGothicMPRO" panose="020F0600000000000000" pitchFamily="34" charset="-128"/>
                <a:ea typeface="HGMaruGothicMPRO" panose="020F0600000000000000" pitchFamily="34" charset="-128"/>
                <a:cs typeface="A-OTF Shin Maru Go Pro"/>
              </a:rPr>
              <a:t>　前のページの質問はなぜしてはいけないのか？</a:t>
            </a:r>
            <a:r>
              <a:rPr lang="en-US" sz="1582" dirty="0">
                <a:latin typeface="HGMaruGothicMPRO" panose="020F0600000000000000" pitchFamily="34" charset="-128"/>
                <a:ea typeface="HGMaruGothicMPRO" panose="020F0600000000000000" pitchFamily="34" charset="-128"/>
                <a:cs typeface="A-OTF Shin Maru Go Pro"/>
              </a:rPr>
              <a:t/>
            </a:r>
            <a:br>
              <a:rPr lang="en-US" sz="1582" dirty="0">
                <a:latin typeface="HGMaruGothicMPRO" panose="020F0600000000000000" pitchFamily="34" charset="-128"/>
                <a:ea typeface="HGMaruGothicMPRO" panose="020F0600000000000000" pitchFamily="34" charset="-128"/>
                <a:cs typeface="A-OTF Shin Maru Go Pro"/>
              </a:rPr>
            </a:br>
            <a:r>
              <a:rPr sz="1582" dirty="0">
                <a:solidFill>
                  <a:srgbClr val="231F20"/>
                </a:solidFill>
                <a:latin typeface="HGMaruGothicMPRO" panose="020F0600000000000000" pitchFamily="34" charset="-128"/>
                <a:ea typeface="HGMaruGothicMPRO" panose="020F0600000000000000" pitchFamily="34" charset="-128"/>
                <a:cs typeface="A-OTF Shin Maru Go Pro"/>
              </a:rPr>
              <a:t>　それは、次のaやbのような適性と能力に関係がないことを応募用紙に書かせたり面接で尋ねることや、cを実施することは、就職差別につながるおそれがあるからです。</a:t>
            </a:r>
            <a:endParaRPr sz="1155" dirty="0">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B1C5918B-FF3C-CC42-BBFC-156BA84D9D9C}"/>
              </a:ext>
            </a:extLst>
          </p:cNvPr>
          <p:cNvSpPr/>
          <p:nvPr/>
        </p:nvSpPr>
        <p:spPr>
          <a:xfrm>
            <a:off x="5548648" y="3942350"/>
            <a:ext cx="3154170" cy="533841"/>
          </a:xfrm>
          <a:custGeom>
            <a:avLst/>
            <a:gdLst/>
            <a:ahLst/>
            <a:cxnLst/>
            <a:rect l="l" t="t" r="r" b="b"/>
            <a:pathLst>
              <a:path w="3688079" h="624204">
                <a:moveTo>
                  <a:pt x="3561854" y="0"/>
                </a:moveTo>
                <a:lnTo>
                  <a:pt x="125996" y="0"/>
                </a:lnTo>
                <a:lnTo>
                  <a:pt x="53154" y="1968"/>
                </a:lnTo>
                <a:lnTo>
                  <a:pt x="15749" y="15749"/>
                </a:lnTo>
                <a:lnTo>
                  <a:pt x="1968" y="53154"/>
                </a:lnTo>
                <a:lnTo>
                  <a:pt x="0" y="125996"/>
                </a:lnTo>
                <a:lnTo>
                  <a:pt x="0" y="497687"/>
                </a:lnTo>
                <a:lnTo>
                  <a:pt x="1968" y="570536"/>
                </a:lnTo>
                <a:lnTo>
                  <a:pt x="15749" y="607945"/>
                </a:lnTo>
                <a:lnTo>
                  <a:pt x="53154" y="621728"/>
                </a:lnTo>
                <a:lnTo>
                  <a:pt x="125996" y="623697"/>
                </a:lnTo>
                <a:lnTo>
                  <a:pt x="3561854" y="623697"/>
                </a:lnTo>
                <a:lnTo>
                  <a:pt x="3634703" y="621728"/>
                </a:lnTo>
                <a:lnTo>
                  <a:pt x="3672112" y="607945"/>
                </a:lnTo>
                <a:lnTo>
                  <a:pt x="3685895" y="570536"/>
                </a:lnTo>
                <a:lnTo>
                  <a:pt x="3687864" y="497687"/>
                </a:lnTo>
                <a:lnTo>
                  <a:pt x="3687864" y="125996"/>
                </a:lnTo>
                <a:lnTo>
                  <a:pt x="3685895" y="53154"/>
                </a:lnTo>
                <a:lnTo>
                  <a:pt x="3672112" y="15749"/>
                </a:lnTo>
                <a:lnTo>
                  <a:pt x="3634703" y="1968"/>
                </a:lnTo>
                <a:lnTo>
                  <a:pt x="3561854"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9FA543BC-3D1C-A746-96DE-9DBB2BBDAA45}"/>
              </a:ext>
            </a:extLst>
          </p:cNvPr>
          <p:cNvSpPr/>
          <p:nvPr/>
        </p:nvSpPr>
        <p:spPr>
          <a:xfrm>
            <a:off x="5548648" y="3942350"/>
            <a:ext cx="3154170" cy="533841"/>
          </a:xfrm>
          <a:custGeom>
            <a:avLst/>
            <a:gdLst/>
            <a:ahLst/>
            <a:cxnLst/>
            <a:rect l="l" t="t" r="r" b="b"/>
            <a:pathLst>
              <a:path w="3688079" h="624204">
                <a:moveTo>
                  <a:pt x="125996" y="0"/>
                </a:moveTo>
                <a:lnTo>
                  <a:pt x="53154" y="1968"/>
                </a:lnTo>
                <a:lnTo>
                  <a:pt x="15749" y="15749"/>
                </a:lnTo>
                <a:lnTo>
                  <a:pt x="1968" y="53154"/>
                </a:lnTo>
                <a:lnTo>
                  <a:pt x="0" y="125996"/>
                </a:lnTo>
                <a:lnTo>
                  <a:pt x="0" y="497687"/>
                </a:lnTo>
                <a:lnTo>
                  <a:pt x="1968" y="570536"/>
                </a:lnTo>
                <a:lnTo>
                  <a:pt x="15749" y="607945"/>
                </a:lnTo>
                <a:lnTo>
                  <a:pt x="53154" y="621728"/>
                </a:lnTo>
                <a:lnTo>
                  <a:pt x="125996" y="623697"/>
                </a:lnTo>
                <a:lnTo>
                  <a:pt x="3561854" y="623697"/>
                </a:lnTo>
                <a:lnTo>
                  <a:pt x="3634703" y="621728"/>
                </a:lnTo>
                <a:lnTo>
                  <a:pt x="3672112" y="607945"/>
                </a:lnTo>
                <a:lnTo>
                  <a:pt x="3685895" y="570536"/>
                </a:lnTo>
                <a:lnTo>
                  <a:pt x="3687864" y="497687"/>
                </a:lnTo>
                <a:lnTo>
                  <a:pt x="3687864" y="125996"/>
                </a:lnTo>
                <a:lnTo>
                  <a:pt x="3685895" y="53154"/>
                </a:lnTo>
                <a:lnTo>
                  <a:pt x="3672112" y="15749"/>
                </a:lnTo>
                <a:lnTo>
                  <a:pt x="3634703" y="1968"/>
                </a:lnTo>
                <a:lnTo>
                  <a:pt x="3561854" y="0"/>
                </a:lnTo>
                <a:lnTo>
                  <a:pt x="125996" y="0"/>
                </a:lnTo>
                <a:close/>
              </a:path>
            </a:pathLst>
          </a:custGeom>
          <a:ln w="15747">
            <a:solidFill>
              <a:srgbClr val="44C8F4"/>
            </a:solidFill>
          </a:ln>
        </p:spPr>
        <p:txBody>
          <a:bodyPr wrap="square" lIns="0" tIns="0" rIns="0" bIns="0" rtlCol="0"/>
          <a:lstStyle/>
          <a:p>
            <a:endParaRPr sz="1600" dirty="0">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C4BE9B84-D6F8-CC4E-B1BE-063C91576BA4}"/>
              </a:ext>
            </a:extLst>
          </p:cNvPr>
          <p:cNvSpPr txBox="1"/>
          <p:nvPr/>
        </p:nvSpPr>
        <p:spPr>
          <a:xfrm>
            <a:off x="5715586" y="4020979"/>
            <a:ext cx="2908383" cy="349434"/>
          </a:xfrm>
          <a:prstGeom prst="rect">
            <a:avLst/>
          </a:prstGeom>
        </p:spPr>
        <p:txBody>
          <a:bodyPr vert="horz" wrap="square" lIns="0" tIns="53764" rIns="0" bIns="0" rtlCol="0">
            <a:spAutoFit/>
          </a:bodyPr>
          <a:lstStyle/>
          <a:p>
            <a:pPr marL="10861">
              <a:spcBef>
                <a:spcPts val="423"/>
              </a:spcBef>
            </a:pPr>
            <a:r>
              <a:rPr sz="941"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厚生労働省ホームページ「公正な採用選考の基本」</a:t>
            </a:r>
            <a:endParaRPr sz="941" dirty="0">
              <a:latin typeface="HGMaruGothicMPRO" panose="020F0600000000000000" pitchFamily="34" charset="-128"/>
              <a:ea typeface="HGMaruGothicMPRO" panose="020F0600000000000000" pitchFamily="34" charset="-128"/>
              <a:cs typeface="A-OTF Shin Maru Go Pro"/>
            </a:endParaRPr>
          </a:p>
          <a:p>
            <a:pPr marL="10861">
              <a:spcBef>
                <a:spcPts val="286"/>
              </a:spcBef>
            </a:pPr>
            <a:r>
              <a:rPr lang="en-US" sz="727" dirty="0">
                <a:solidFill>
                  <a:srgbClr val="231F20"/>
                </a:solidFill>
                <a:latin typeface="HGMaruGothicMPRO" panose="020F0600000000000000" pitchFamily="34" charset="-128"/>
                <a:ea typeface="HGMaruGothicMPRO" panose="020F0600000000000000" pitchFamily="34" charset="-128"/>
                <a:cs typeface="A-OTF Shin Maru Go Pro"/>
              </a:rPr>
              <a:t>http://www2.mhlw.go.jp/topics/topics/saiyo/saiyo1.htm</a:t>
            </a:r>
          </a:p>
        </p:txBody>
      </p:sp>
      <p:sp>
        <p:nvSpPr>
          <p:cNvPr id="15" name="object 8">
            <a:extLst>
              <a:ext uri="{FF2B5EF4-FFF2-40B4-BE49-F238E27FC236}">
                <a16:creationId xmlns:a16="http://schemas.microsoft.com/office/drawing/2014/main" id="{FF0192C0-FE2C-3749-A5A9-BB827EDEA4B8}"/>
              </a:ext>
            </a:extLst>
          </p:cNvPr>
          <p:cNvSpPr txBox="1"/>
          <p:nvPr/>
        </p:nvSpPr>
        <p:spPr>
          <a:xfrm>
            <a:off x="520128" y="2205152"/>
            <a:ext cx="8182592" cy="2921262"/>
          </a:xfrm>
          <a:prstGeom prst="rect">
            <a:avLst/>
          </a:prstGeom>
        </p:spPr>
        <p:txBody>
          <a:bodyPr vert="horz" wrap="square" lIns="0" tIns="38558" rIns="0" bIns="0" rtlCol="0">
            <a:spAutoFit/>
          </a:bodyPr>
          <a:lstStyle/>
          <a:p>
            <a:pPr marL="266639"/>
            <a:r>
              <a:rPr sz="1155" dirty="0">
                <a:solidFill>
                  <a:srgbClr val="231F20"/>
                </a:solidFill>
                <a:latin typeface="HGMaruGothicMPRO" panose="020F0600000000000000" pitchFamily="34" charset="-128"/>
                <a:ea typeface="HGMaruGothicMPRO" panose="020F0600000000000000" pitchFamily="34" charset="-128"/>
                <a:cs typeface="A-OTF Shin Maru Go Pro"/>
              </a:rPr>
              <a:t>＜a．本人に責任のない事項の把握＞</a:t>
            </a:r>
            <a:endParaRPr sz="1155" dirty="0">
              <a:latin typeface="HGMaruGothicMPRO" panose="020F0600000000000000" pitchFamily="34" charset="-128"/>
              <a:ea typeface="HGMaruGothicMPRO" panose="020F0600000000000000" pitchFamily="34" charset="-128"/>
              <a:cs typeface="A-OTF Shin Maru Go Pro"/>
            </a:endParaRPr>
          </a:p>
          <a:p>
            <a:pPr marL="369275" marR="1074700" indent="-132505">
              <a:spcBef>
                <a:spcPts val="51"/>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　本籍・出生地に関すること（注：「戸籍謄(抄)本」や本籍が記載された「住民票(写</a:t>
            </a: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し</a:t>
            </a:r>
            <a:r>
              <a:rPr sz="1155" dirty="0">
                <a:solidFill>
                  <a:srgbClr val="231F20"/>
                </a:solidFill>
                <a:latin typeface="HGMaruGothicMPRO" panose="020F0600000000000000" pitchFamily="34" charset="-128"/>
                <a:ea typeface="HGMaruGothicMPRO" panose="020F0600000000000000" pitchFamily="34" charset="-128"/>
                <a:cs typeface="A-OTF Shin Maru Go Pro"/>
              </a:rPr>
              <a:t>)」を提出させることはこれに該当します）</a:t>
            </a:r>
            <a:endParaRPr sz="1155" dirty="0">
              <a:latin typeface="HGMaruGothicMPRO" panose="020F0600000000000000" pitchFamily="34" charset="-128"/>
              <a:ea typeface="HGMaruGothicMPRO" panose="020F0600000000000000" pitchFamily="34" charset="-128"/>
              <a:cs typeface="A-OTF Shin Maru Go Pro"/>
            </a:endParaRPr>
          </a:p>
          <a:p>
            <a:pPr marL="374706" marR="1038858" indent="-137935">
              <a:spcBef>
                <a:spcPts val="4"/>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　家族に関すること（職業、続柄、健康、病歴、地位、学歴、収入、資産など） (注：家族の仕事の有無・職種・勤務先などや家族構成はこれに該当します）</a:t>
            </a:r>
            <a:endParaRPr sz="1155" dirty="0">
              <a:latin typeface="HGMaruGothicMPRO" panose="020F0600000000000000" pitchFamily="34" charset="-128"/>
              <a:ea typeface="HGMaruGothicMPRO" panose="020F0600000000000000" pitchFamily="34" charset="-128"/>
              <a:cs typeface="A-OTF Shin Maru Go Pro"/>
            </a:endParaRPr>
          </a:p>
          <a:p>
            <a:pPr marL="237314"/>
            <a:r>
              <a:rPr sz="1155" dirty="0">
                <a:solidFill>
                  <a:srgbClr val="231F20"/>
                </a:solidFill>
                <a:latin typeface="HGMaruGothicMPRO" panose="020F0600000000000000" pitchFamily="34" charset="-128"/>
                <a:ea typeface="HGMaruGothicMPRO" panose="020F0600000000000000" pitchFamily="34" charset="-128"/>
                <a:cs typeface="A-OTF Shin Maru Go Pro"/>
              </a:rPr>
              <a:t>・　住宅状況に関すること（間取り、部屋数、住宅の種類、近郊の施設など）</a:t>
            </a:r>
            <a:endParaRPr sz="1155" dirty="0">
              <a:latin typeface="HGMaruGothicMPRO" panose="020F0600000000000000" pitchFamily="34" charset="-128"/>
              <a:ea typeface="HGMaruGothicMPRO" panose="020F0600000000000000" pitchFamily="34" charset="-128"/>
              <a:cs typeface="A-OTF Shin Maru Go Pro"/>
            </a:endParaRPr>
          </a:p>
          <a:p>
            <a:pPr marL="237314"/>
            <a:r>
              <a:rPr sz="1155" dirty="0">
                <a:solidFill>
                  <a:srgbClr val="231F20"/>
                </a:solidFill>
                <a:latin typeface="HGMaruGothicMPRO" panose="020F0600000000000000" pitchFamily="34" charset="-128"/>
                <a:ea typeface="HGMaruGothicMPRO" panose="020F0600000000000000" pitchFamily="34" charset="-128"/>
                <a:cs typeface="A-OTF Shin Maru Go Pro"/>
              </a:rPr>
              <a:t>・　生活環境・家庭環境などに関すること</a:t>
            </a:r>
            <a:endPar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endParaRPr>
          </a:p>
          <a:p>
            <a:pPr marL="237314"/>
            <a:endParaRPr sz="1155" dirty="0">
              <a:latin typeface="HGMaruGothicMPRO" panose="020F0600000000000000" pitchFamily="34" charset="-128"/>
              <a:ea typeface="HGMaruGothicMPRO" panose="020F0600000000000000" pitchFamily="34" charset="-128"/>
              <a:cs typeface="A-OTF Shin Maru Go Pro"/>
            </a:endParaRPr>
          </a:p>
          <a:p>
            <a:pPr marL="268811">
              <a:spcBef>
                <a:spcPts val="98"/>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＜b．本来自由であるべき事項（思想信条にかかわること)の把握＞</a:t>
            </a:r>
            <a: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宗教に関すること</a:t>
            </a:r>
            <a: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支持政党に関すること</a:t>
            </a:r>
            <a:endParaRPr lang="ja-JP" altLang="en-US" sz="1155" dirty="0">
              <a:latin typeface="HGMaruGothicMPRO" panose="020F0600000000000000" pitchFamily="34" charset="-128"/>
              <a:ea typeface="HGMaruGothicMPRO" panose="020F0600000000000000" pitchFamily="34" charset="-128"/>
              <a:cs typeface="A-OTF Shin Maru Go Pro"/>
            </a:endParaRPr>
          </a:p>
          <a:p>
            <a:pPr marL="268811">
              <a:spcBef>
                <a:spcPts val="98"/>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人生観、生活信条に関すること</a:t>
            </a:r>
            <a: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尊敬する人物に関すること</a:t>
            </a:r>
            <a:endParaRPr lang="ja-JP" altLang="en-US" sz="1155" dirty="0">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思想に関すること</a:t>
            </a:r>
            <a:endParaRPr lang="ja-JP" altLang="en-US" sz="1155" dirty="0">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労働組合に関する情報（加入状況や活動歴など）、学生運動など社会運動に関すること</a:t>
            </a:r>
            <a:endParaRPr lang="ja-JP" altLang="en-US" sz="1155" dirty="0">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購読新聞・雑誌・愛読書などに関すること</a:t>
            </a:r>
            <a:endParaRPr lang="ja-JP" altLang="en-US" sz="1155" dirty="0">
              <a:latin typeface="HGMaruGothicMPRO" panose="020F0600000000000000" pitchFamily="34" charset="-128"/>
              <a:ea typeface="HGMaruGothicMPRO" panose="020F0600000000000000" pitchFamily="34" charset="-128"/>
              <a:cs typeface="A-OTF Shin Maru Go Pro"/>
            </a:endParaRPr>
          </a:p>
        </p:txBody>
      </p:sp>
      <p:sp>
        <p:nvSpPr>
          <p:cNvPr id="16" name="object 8">
            <a:extLst>
              <a:ext uri="{FF2B5EF4-FFF2-40B4-BE49-F238E27FC236}">
                <a16:creationId xmlns:a16="http://schemas.microsoft.com/office/drawing/2014/main" id="{36937C67-9F56-0E4F-9DCE-843A663F7A48}"/>
              </a:ext>
            </a:extLst>
          </p:cNvPr>
          <p:cNvSpPr txBox="1"/>
          <p:nvPr/>
        </p:nvSpPr>
        <p:spPr>
          <a:xfrm>
            <a:off x="531093" y="5286924"/>
            <a:ext cx="7179175" cy="749898"/>
          </a:xfrm>
          <a:prstGeom prst="rect">
            <a:avLst/>
          </a:prstGeom>
        </p:spPr>
        <p:txBody>
          <a:bodyPr vert="horz" wrap="square" lIns="0" tIns="38558" rIns="0" bIns="0" rtlCol="0">
            <a:spAutoFit/>
          </a:bodyPr>
          <a:lstStyle/>
          <a:p>
            <a:pPr marL="268811">
              <a:spcBef>
                <a:spcPts val="1373"/>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c</a:t>
            </a: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．採用選考の方法＞</a:t>
            </a:r>
            <a:endParaRPr lang="ja-JP" altLang="en-US" sz="1155" dirty="0">
              <a:latin typeface="HGMaruGothicMPRO" panose="020F0600000000000000" pitchFamily="34" charset="-128"/>
              <a:ea typeface="HGMaruGothicMPRO" panose="020F0600000000000000" pitchFamily="34" charset="-128"/>
              <a:cs typeface="A-OTF Shin Maru Go Pro"/>
            </a:endParaRPr>
          </a:p>
          <a:p>
            <a:pPr marL="418150" marR="4344" indent="-149339">
              <a:spcBef>
                <a:spcPts val="47"/>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身元調査などの実施（注：「現住所の略図」は生活環境などを把握したり身元調査につながる可能性があります）</a:t>
            </a:r>
            <a:endParaRPr lang="ja-JP" altLang="en-US" sz="1155" dirty="0">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合理的・客観的に必要性が認められない採用選考時の健康診断の実施</a:t>
            </a:r>
            <a:endParaRPr lang="ja-JP" altLang="en-US" sz="1155" dirty="0">
              <a:latin typeface="HGMaruGothicMPRO" panose="020F0600000000000000" pitchFamily="34" charset="-128"/>
              <a:ea typeface="HGMaruGothicMPRO" panose="020F0600000000000000" pitchFamily="34" charset="-128"/>
              <a:cs typeface="A-OTF Shin Maru Go Pro"/>
            </a:endParaRPr>
          </a:p>
        </p:txBody>
      </p:sp>
      <p:sp>
        <p:nvSpPr>
          <p:cNvPr id="17" name="正方形/長方形 16"/>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5">
            <a:extLst>
              <a:ext uri="{FF2B5EF4-FFF2-40B4-BE49-F238E27FC236}">
                <a16:creationId xmlns:a16="http://schemas.microsoft.com/office/drawing/2014/main" id="{2723B3C8-123E-8F49-9AED-E83ABEDFD53B}"/>
              </a:ext>
            </a:extLst>
          </p:cNvPr>
          <p:cNvSpPr/>
          <p:nvPr/>
        </p:nvSpPr>
        <p:spPr>
          <a:xfrm>
            <a:off x="7642589" y="4702196"/>
            <a:ext cx="905199" cy="1508520"/>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8"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141</a:t>
            </a:r>
            <a:endParaRPr lang="ja-JP" altLang="en-US" sz="1200" b="1" dirty="0"/>
          </a:p>
        </p:txBody>
      </p:sp>
    </p:spTree>
    <p:extLst>
      <p:ext uri="{BB962C8B-B14F-4D97-AF65-F5344CB8AC3E}">
        <p14:creationId xmlns:p14="http://schemas.microsoft.com/office/powerpoint/2010/main" val="429419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7">
            <a:extLst>
              <a:ext uri="{FF2B5EF4-FFF2-40B4-BE49-F238E27FC236}">
                <a16:creationId xmlns:a16="http://schemas.microsoft.com/office/drawing/2014/main" id="{0DAB415C-0341-4E5F-A698-3D39A36ECF18}"/>
              </a:ext>
            </a:extLst>
          </p:cNvPr>
          <p:cNvSpPr/>
          <p:nvPr/>
        </p:nvSpPr>
        <p:spPr>
          <a:xfrm>
            <a:off x="683568" y="1056033"/>
            <a:ext cx="7506834" cy="1227027"/>
          </a:xfrm>
          <a:prstGeom prst="roundRect">
            <a:avLst>
              <a:gd name="adj" fmla="val 288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遅刻や早退、その他就業規則の規定に違反をした場合は、制裁規定に基づいて、制裁として減給</a:t>
            </a:r>
            <a:r>
              <a:rPr lang="ja-JP" altLang="en-US" sz="1500" dirty="0">
                <a:solidFill>
                  <a:srgbClr val="FF0000"/>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されることがあります。</a:t>
            </a:r>
            <a:endParaRPr lang="en-US" altLang="ja-JP" sz="150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しかし、制裁を定める場合でも、生活の糧である賃金を制限なく減額されると生活を脅かしかねないので、次の上限が設けられています。</a:t>
            </a:r>
            <a:endParaRPr lang="en-US" altLang="ja-JP" sz="150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また、次頁のスライドで示すように、合理性等が必要となります。</a:t>
            </a:r>
            <a:endParaRPr lang="en-US" altLang="ja-JP" sz="1500" dirty="0">
              <a:solidFill>
                <a:prstClr val="black"/>
              </a:solidFill>
              <a:latin typeface="HG丸ｺﾞｼｯｸM-PRO" pitchFamily="50" charset="-128"/>
              <a:ea typeface="HG丸ｺﾞｼｯｸM-PRO" pitchFamily="50" charset="-128"/>
            </a:endParaRPr>
          </a:p>
        </p:txBody>
      </p:sp>
      <p:sp>
        <p:nvSpPr>
          <p:cNvPr id="21" name="角丸四角形 7">
            <a:extLst>
              <a:ext uri="{FF2B5EF4-FFF2-40B4-BE49-F238E27FC236}">
                <a16:creationId xmlns:a16="http://schemas.microsoft.com/office/drawing/2014/main" id="{33F52336-8D1A-4B2F-BA55-3C9531E3C371}"/>
              </a:ext>
            </a:extLst>
          </p:cNvPr>
          <p:cNvSpPr/>
          <p:nvPr/>
        </p:nvSpPr>
        <p:spPr>
          <a:xfrm>
            <a:off x="683568" y="3068960"/>
            <a:ext cx="7704856" cy="2736304"/>
          </a:xfrm>
          <a:prstGeom prst="roundRect">
            <a:avLst>
              <a:gd name="adj" fmla="val 1323"/>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nSpc>
                <a:spcPct val="150000"/>
              </a:lnSpc>
              <a:defRPr/>
            </a:pPr>
            <a:r>
              <a:rPr lang="ja-JP" altLang="en-US" sz="1500" b="1" dirty="0">
                <a:solidFill>
                  <a:prstClr val="black"/>
                </a:solidFill>
                <a:latin typeface="HG丸ｺﾞｼｯｸM-PRO" pitchFamily="50" charset="-128"/>
                <a:ea typeface="HG丸ｺﾞｼｯｸM-PRO" pitchFamily="50" charset="-128"/>
              </a:rPr>
              <a:t>労働基準法第９１条</a:t>
            </a:r>
            <a:endParaRPr lang="en-US" altLang="ja-JP" sz="400" b="1" dirty="0">
              <a:solidFill>
                <a:prstClr val="black"/>
              </a:solidFill>
              <a:latin typeface="HG丸ｺﾞｼｯｸM-PRO" pitchFamily="50" charset="-128"/>
              <a:ea typeface="HG丸ｺﾞｼｯｸM-PRO" pitchFamily="50" charset="-128"/>
            </a:endParaRPr>
          </a:p>
          <a:p>
            <a:pPr lvl="1">
              <a:lnSpc>
                <a:spcPct val="150000"/>
              </a:lnSpc>
              <a:defRPr/>
            </a:pPr>
            <a:r>
              <a:rPr lang="en-US" altLang="ja-JP" sz="1500" b="1" dirty="0">
                <a:solidFill>
                  <a:prstClr val="black"/>
                </a:solidFill>
                <a:latin typeface="HG丸ｺﾞｼｯｸM-PRO" pitchFamily="50" charset="-128"/>
                <a:ea typeface="HG丸ｺﾞｼｯｸM-PRO" pitchFamily="50" charset="-128"/>
              </a:rPr>
              <a:t>【</a:t>
            </a:r>
            <a:r>
              <a:rPr lang="ja-JP" altLang="en-US" sz="1500" b="1" dirty="0">
                <a:solidFill>
                  <a:prstClr val="black"/>
                </a:solidFill>
                <a:latin typeface="HG丸ｺﾞｼｯｸM-PRO" pitchFamily="50" charset="-128"/>
                <a:ea typeface="HG丸ｺﾞｼｯｸM-PRO" pitchFamily="50" charset="-128"/>
              </a:rPr>
              <a:t>１日当たりの上限</a:t>
            </a:r>
            <a:r>
              <a:rPr lang="en-US" altLang="ja-JP" sz="1500" b="1" dirty="0">
                <a:solidFill>
                  <a:prstClr val="black"/>
                </a:solidFill>
                <a:latin typeface="HG丸ｺﾞｼｯｸM-PRO" pitchFamily="50" charset="-128"/>
                <a:ea typeface="HG丸ｺﾞｼｯｸM-PRO" pitchFamily="50" charset="-128"/>
              </a:rPr>
              <a:t>】</a:t>
            </a:r>
          </a:p>
          <a:p>
            <a:pPr lvl="1">
              <a:lnSpc>
                <a:spcPts val="1950"/>
              </a:lnSpc>
              <a:defRPr/>
            </a:pPr>
            <a:r>
              <a:rPr lang="ja-JP" altLang="en-US" sz="1500" dirty="0">
                <a:solidFill>
                  <a:prstClr val="black"/>
                </a:solidFill>
                <a:latin typeface="HG丸ｺﾞｼｯｸM-PRO" pitchFamily="50" charset="-128"/>
                <a:ea typeface="HG丸ｺﾞｼｯｸM-PRO" pitchFamily="50" charset="-128"/>
              </a:rPr>
              <a:t>① 減給額は、１回の懲戒事由につき平均賃金の半日分まで。</a:t>
            </a: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r>
              <a:rPr lang="en-US" altLang="ja-JP" sz="1500" b="1" dirty="0">
                <a:solidFill>
                  <a:prstClr val="black"/>
                </a:solidFill>
                <a:latin typeface="HG丸ｺﾞｼｯｸM-PRO" pitchFamily="50" charset="-128"/>
                <a:ea typeface="HG丸ｺﾞｼｯｸM-PRO" pitchFamily="50" charset="-128"/>
              </a:rPr>
              <a:t>【1</a:t>
            </a:r>
            <a:r>
              <a:rPr lang="ja-JP" altLang="en-US" sz="1500" b="1" dirty="0">
                <a:solidFill>
                  <a:prstClr val="black"/>
                </a:solidFill>
                <a:latin typeface="HG丸ｺﾞｼｯｸM-PRO" pitchFamily="50" charset="-128"/>
                <a:ea typeface="HG丸ｺﾞｼｯｸM-PRO" pitchFamily="50" charset="-128"/>
              </a:rPr>
              <a:t>賃金支払期の上限</a:t>
            </a:r>
            <a:r>
              <a:rPr lang="en-US" altLang="ja-JP" sz="1500" b="1" dirty="0">
                <a:solidFill>
                  <a:prstClr val="black"/>
                </a:solidFill>
                <a:latin typeface="HG丸ｺﾞｼｯｸM-PRO" pitchFamily="50" charset="-128"/>
                <a:ea typeface="HG丸ｺﾞｼｯｸM-PRO" pitchFamily="50" charset="-128"/>
              </a:rPr>
              <a:t>】</a:t>
            </a:r>
          </a:p>
          <a:p>
            <a:pPr lvl="1">
              <a:lnSpc>
                <a:spcPts val="1950"/>
              </a:lnSpc>
              <a:defRPr/>
            </a:pPr>
            <a:r>
              <a:rPr lang="ja-JP" altLang="en-US" sz="1500" dirty="0">
                <a:solidFill>
                  <a:prstClr val="black"/>
                </a:solidFill>
                <a:latin typeface="HG丸ｺﾞｼｯｸM-PRO" pitchFamily="50" charset="-128"/>
                <a:ea typeface="HG丸ｺﾞｼｯｸM-PRO" pitchFamily="50" charset="-128"/>
              </a:rPr>
              <a:t>② 減給の総額は、複数の懲戒事由があっても、当該月の賃金総額の</a:t>
            </a:r>
            <a:r>
              <a:rPr lang="en-US" altLang="ja-JP" sz="1500" dirty="0">
                <a:solidFill>
                  <a:prstClr val="black"/>
                </a:solidFill>
                <a:latin typeface="HG丸ｺﾞｼｯｸM-PRO" pitchFamily="50" charset="-128"/>
                <a:ea typeface="HG丸ｺﾞｼｯｸM-PRO" pitchFamily="50" charset="-128"/>
              </a:rPr>
              <a:t>1</a:t>
            </a:r>
            <a:r>
              <a:rPr lang="ja-JP" altLang="en-US" sz="1500" dirty="0">
                <a:solidFill>
                  <a:prstClr val="black"/>
                </a:solidFill>
                <a:latin typeface="HG丸ｺﾞｼｯｸM-PRO" pitchFamily="50" charset="-128"/>
                <a:ea typeface="HG丸ｺﾞｼｯｸM-PRO" pitchFamily="50" charset="-128"/>
              </a:rPr>
              <a:t>／</a:t>
            </a:r>
            <a:r>
              <a:rPr lang="en-US" altLang="ja-JP" sz="1500" dirty="0">
                <a:solidFill>
                  <a:prstClr val="black"/>
                </a:solidFill>
                <a:latin typeface="HG丸ｺﾞｼｯｸM-PRO" pitchFamily="50" charset="-128"/>
                <a:ea typeface="HG丸ｺﾞｼｯｸM-PRO" pitchFamily="50" charset="-128"/>
              </a:rPr>
              <a:t>10</a:t>
            </a:r>
            <a:r>
              <a:rPr lang="ja-JP" altLang="en-US" sz="1500" dirty="0">
                <a:solidFill>
                  <a:srgbClr val="FF0000"/>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まで。</a:t>
            </a: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endParaRPr lang="en-US" altLang="ja-JP" sz="1500" dirty="0">
              <a:solidFill>
                <a:prstClr val="black"/>
              </a:solidFill>
              <a:latin typeface="HG丸ｺﾞｼｯｸM-PRO" pitchFamily="50" charset="-128"/>
              <a:ea typeface="HG丸ｺﾞｼｯｸM-PRO" pitchFamily="50" charset="-128"/>
            </a:endParaRPr>
          </a:p>
          <a:p>
            <a:pPr lvl="1">
              <a:lnSpc>
                <a:spcPts val="1350"/>
              </a:lnSpc>
              <a:defRPr/>
            </a:pPr>
            <a:r>
              <a:rPr lang="ja-JP" altLang="en-US" sz="1500" dirty="0">
                <a:solidFill>
                  <a:prstClr val="black"/>
                </a:solidFill>
                <a:latin typeface="HG丸ｺﾞｼｯｸM-PRO" pitchFamily="50" charset="-128"/>
                <a:ea typeface="HG丸ｺﾞｼｯｸM-PRO" pitchFamily="50" charset="-128"/>
              </a:rPr>
              <a:t>　</a:t>
            </a:r>
            <a:r>
              <a:rPr lang="ja-JP" altLang="en-US" sz="1500" dirty="0">
                <a:solidFill>
                  <a:srgbClr val="FF0000"/>
                </a:solidFill>
                <a:latin typeface="HG丸ｺﾞｼｯｸM-PRO" pitchFamily="50" charset="-128"/>
                <a:ea typeface="HG丸ｺﾞｼｯｸM-PRO" pitchFamily="50" charset="-128"/>
              </a:rPr>
              <a:t>*</a:t>
            </a:r>
            <a:r>
              <a:rPr lang="ja-JP" altLang="en-US" sz="1050" dirty="0">
                <a:solidFill>
                  <a:schemeClr val="tx1"/>
                </a:solidFill>
                <a:latin typeface="HG丸ｺﾞｼｯｸM-PRO" pitchFamily="50" charset="-128"/>
                <a:ea typeface="HG丸ｺﾞｼｯｸM-PRO" pitchFamily="50" charset="-128"/>
              </a:rPr>
              <a:t>減給の制裁を複数回受けた場合には、</a:t>
            </a:r>
            <a:r>
              <a:rPr lang="ja-JP" altLang="en-US" sz="1050" dirty="0">
                <a:solidFill>
                  <a:prstClr val="black"/>
                </a:solidFill>
                <a:latin typeface="HG丸ｺﾞｼｯｸM-PRO" pitchFamily="50" charset="-128"/>
                <a:ea typeface="HG丸ｺﾞｼｯｸM-PRO" pitchFamily="50" charset="-128"/>
              </a:rPr>
              <a:t>この範囲内で何か月かにわたって減額されることもある。</a:t>
            </a:r>
            <a:endParaRPr lang="en-US" altLang="ja-JP" sz="1050" dirty="0">
              <a:solidFill>
                <a:prstClr val="black"/>
              </a:solidFill>
              <a:latin typeface="HG丸ｺﾞｼｯｸM-PRO" pitchFamily="50" charset="-128"/>
              <a:ea typeface="HG丸ｺﾞｼｯｸM-PRO" pitchFamily="50" charset="-128"/>
            </a:endParaRPr>
          </a:p>
        </p:txBody>
      </p:sp>
      <p:sp>
        <p:nvSpPr>
          <p:cNvPr id="13" name="角丸四角形 7">
            <a:extLst>
              <a:ext uri="{FF2B5EF4-FFF2-40B4-BE49-F238E27FC236}">
                <a16:creationId xmlns:a16="http://schemas.microsoft.com/office/drawing/2014/main" id="{0DAB415C-0341-4E5F-A698-3D39A36ECF18}"/>
              </a:ext>
            </a:extLst>
          </p:cNvPr>
          <p:cNvSpPr/>
          <p:nvPr/>
        </p:nvSpPr>
        <p:spPr>
          <a:xfrm>
            <a:off x="3491880" y="2463567"/>
            <a:ext cx="4845024" cy="216024"/>
          </a:xfrm>
          <a:prstGeom prst="roundRect">
            <a:avLst>
              <a:gd name="adj" fmla="val 288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nSpc>
                <a:spcPts val="1950"/>
              </a:lnSpc>
              <a:defRPr/>
            </a:pPr>
            <a:r>
              <a:rPr lang="ja-JP" altLang="en-US" sz="1500" dirty="0">
                <a:solidFill>
                  <a:srgbClr val="FF0000"/>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例えば、遅刻であれば当該時間相当分の賃金額を超えて減給されるなど。</a:t>
            </a:r>
            <a:endParaRPr lang="en-US" altLang="ja-JP" sz="1050" dirty="0">
              <a:solidFill>
                <a:prstClr val="black"/>
              </a:solidFill>
              <a:latin typeface="HG丸ｺﾞｼｯｸM-PRO" pitchFamily="50" charset="-128"/>
              <a:ea typeface="HG丸ｺﾞｼｯｸM-PRO" pitchFamily="50" charset="-128"/>
            </a:endParaRPr>
          </a:p>
        </p:txBody>
      </p:sp>
      <p:sp>
        <p:nvSpPr>
          <p:cNvPr id="7" name="テキスト ボックス 6"/>
          <p:cNvSpPr txBox="1"/>
          <p:nvPr/>
        </p:nvSpPr>
        <p:spPr>
          <a:xfrm>
            <a:off x="65954" y="130714"/>
            <a:ext cx="8898534" cy="430887"/>
          </a:xfrm>
          <a:prstGeom prst="rect">
            <a:avLst/>
          </a:prstGeom>
          <a:noFill/>
        </p:spPr>
        <p:txBody>
          <a:bodyPr wrap="square" rtlCol="0">
            <a:spAutoFit/>
          </a:bodyPr>
          <a:lstStyle/>
          <a:p>
            <a:r>
              <a:rPr lang="ja-JP" altLang="en-US" sz="2200" b="1" dirty="0">
                <a:latin typeface="HG丸ｺﾞｼｯｸM-PRO" panose="020F0600000000000000" pitchFamily="50" charset="-128"/>
                <a:ea typeface="HG丸ｺﾞｼｯｸM-PRO" panose="020F0600000000000000" pitchFamily="50" charset="-128"/>
              </a:rPr>
              <a:t>会社でミスしたら、「罰金」を払わないといけないのでしょうか？</a:t>
            </a:r>
          </a:p>
        </p:txBody>
      </p:sp>
      <p:sp>
        <p:nvSpPr>
          <p:cNvPr id="8" name="正方形/長方形 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142</a:t>
            </a:r>
            <a:endParaRPr lang="ja-JP" altLang="en-US" sz="1200" b="1" dirty="0">
              <a:solidFill>
                <a:schemeClr val="tx1"/>
              </a:solidFill>
            </a:endParaRPr>
          </a:p>
        </p:txBody>
      </p:sp>
    </p:spTree>
    <p:extLst>
      <p:ext uri="{BB962C8B-B14F-4D97-AF65-F5344CB8AC3E}">
        <p14:creationId xmlns:p14="http://schemas.microsoft.com/office/powerpoint/2010/main" val="40735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bg/>
                                          </p:spTgt>
                                        </p:tgtEl>
                                        <p:attrNameLst>
                                          <p:attrName>style.visibility</p:attrName>
                                        </p:attrNameLst>
                                      </p:cBhvr>
                                      <p:to>
                                        <p:strVal val="visible"/>
                                      </p:to>
                                    </p:set>
                                    <p:animEffect transition="in" filter="wipe(left)">
                                      <p:cBhvr>
                                        <p:cTn id="27" dur="500"/>
                                        <p:tgtEl>
                                          <p:spTgt spid="21">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wipe(left)">
                                      <p:cBhvr>
                                        <p:cTn id="35" dur="500"/>
                                        <p:tgtEl>
                                          <p:spTgt spid="21">
                                            <p:txEl>
                                              <p:pRg st="1" end="1"/>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wipe(left)">
                                      <p:cBhvr>
                                        <p:cTn id="38" dur="500"/>
                                        <p:tgtEl>
                                          <p:spTgt spid="21">
                                            <p:txEl>
                                              <p:pRg st="2" end="2"/>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wipe(left)">
                                      <p:cBhvr>
                                        <p:cTn id="41" dur="500"/>
                                        <p:tgtEl>
                                          <p:spTgt spid="21">
                                            <p:txEl>
                                              <p:pRg st="4" end="4"/>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xEl>
                                              <p:pRg st="5" end="5"/>
                                            </p:txEl>
                                          </p:spTgt>
                                        </p:tgtEl>
                                        <p:attrNameLst>
                                          <p:attrName>style.visibility</p:attrName>
                                        </p:attrNameLst>
                                      </p:cBhvr>
                                      <p:to>
                                        <p:strVal val="visible"/>
                                      </p:to>
                                    </p:set>
                                    <p:animEffect transition="in" filter="wipe(left)">
                                      <p:cBhvr>
                                        <p:cTn id="44" dur="500"/>
                                        <p:tgtEl>
                                          <p:spTgt spid="21">
                                            <p:txEl>
                                              <p:pRg st="5" end="5"/>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wipe(left)">
                                      <p:cBhvr>
                                        <p:cTn id="47"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1" grpId="0" build="p"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7">
            <a:extLst>
              <a:ext uri="{FF2B5EF4-FFF2-40B4-BE49-F238E27FC236}">
                <a16:creationId xmlns:a16="http://schemas.microsoft.com/office/drawing/2014/main" id="{BB768FA7-99E9-494B-89D6-9CA53475C505}"/>
              </a:ext>
            </a:extLst>
          </p:cNvPr>
          <p:cNvSpPr/>
          <p:nvPr/>
        </p:nvSpPr>
        <p:spPr>
          <a:xfrm>
            <a:off x="323528" y="1124744"/>
            <a:ext cx="8102897" cy="799578"/>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a:lnSpc>
                <a:spcPct val="120000"/>
              </a:lnSpc>
              <a:defRPr/>
            </a:pPr>
            <a:r>
              <a:rPr lang="ja-JP" altLang="en-US" sz="1500" dirty="0">
                <a:solidFill>
                  <a:prstClr val="black"/>
                </a:solidFill>
                <a:latin typeface="HG丸ｺﾞｼｯｸM-PRO" pitchFamily="50" charset="-128"/>
                <a:ea typeface="HG丸ｺﾞｼｯｸM-PRO" pitchFamily="50" charset="-128"/>
              </a:rPr>
              <a:t>　就業規則に反する行為は、就業規則に定められているところにより、懲戒処分の対象となります。しかし、懲戒処分には、刑法の考え方が準用されたり、合理性や相当性などが求められ、恣意的な懲戒は許されません。</a:t>
            </a:r>
          </a:p>
        </p:txBody>
      </p:sp>
      <p:sp>
        <p:nvSpPr>
          <p:cNvPr id="22" name="角丸四角形 7">
            <a:extLst>
              <a:ext uri="{FF2B5EF4-FFF2-40B4-BE49-F238E27FC236}">
                <a16:creationId xmlns:a16="http://schemas.microsoft.com/office/drawing/2014/main" id="{5DC75EE5-B967-4545-9309-68A1144EEC35}"/>
              </a:ext>
            </a:extLst>
          </p:cNvPr>
          <p:cNvSpPr/>
          <p:nvPr/>
        </p:nvSpPr>
        <p:spPr>
          <a:xfrm>
            <a:off x="521550" y="2204864"/>
            <a:ext cx="8100900" cy="3702027"/>
          </a:xfrm>
          <a:prstGeom prst="roundRect">
            <a:avLst>
              <a:gd name="adj" fmla="val 1323"/>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① 罪刑法定主義の原則　</a:t>
            </a:r>
            <a:r>
              <a:rPr lang="ja-JP" altLang="en-US" sz="1350" dirty="0">
                <a:solidFill>
                  <a:prstClr val="black"/>
                </a:solidFill>
                <a:latin typeface="HG丸ｺﾞｼｯｸM-PRO" pitchFamily="50" charset="-128"/>
                <a:ea typeface="HG丸ｺﾞｼｯｸM-PRO" pitchFamily="50" charset="-128"/>
              </a:rPr>
              <a:t>どのような行為をどのような刑に処すのか</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どのように懲戒するのか</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はあらかじめ就業規則に定められている必要がある。つまり、就業規則に定められていない行為や態様での懲戒は、原則として許されない。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② 不遡及・一事不再理の原則　</a:t>
            </a:r>
            <a:r>
              <a:rPr lang="ja-JP" altLang="en-US" sz="1350" dirty="0">
                <a:solidFill>
                  <a:prstClr val="black"/>
                </a:solidFill>
                <a:latin typeface="HG丸ｺﾞｼｯｸM-PRO" pitchFamily="50" charset="-128"/>
                <a:ea typeface="HG丸ｺﾞｼｯｸM-PRO" pitchFamily="50" charset="-128"/>
              </a:rPr>
              <a:t>就業規則が制定・改正される前に遡って、あるいは一度懲戒された行為で再度の懲戒は許されない。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③ 合理性・相当性の原則　</a:t>
            </a:r>
            <a:r>
              <a:rPr lang="ja-JP" altLang="en-US" sz="1350" dirty="0">
                <a:solidFill>
                  <a:prstClr val="black"/>
                </a:solidFill>
                <a:latin typeface="HG丸ｺﾞｼｯｸM-PRO" pitchFamily="50" charset="-128"/>
                <a:ea typeface="HG丸ｺﾞｼｯｸM-PRO" pitchFamily="50" charset="-128"/>
              </a:rPr>
              <a:t>客観的に合理的な理由がなく、社会通念上、相当でない内容や程度の懲戒</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例えば、厳重注意ですむような事案なのに、懲戒解雇にしてしまうなど</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④ 適正手続の原則　</a:t>
            </a:r>
            <a:r>
              <a:rPr lang="ja-JP" altLang="en-US" sz="1350" dirty="0">
                <a:solidFill>
                  <a:prstClr val="black"/>
                </a:solidFill>
                <a:latin typeface="HG丸ｺﾞｼｯｸM-PRO" pitchFamily="50" charset="-128"/>
                <a:ea typeface="HG丸ｺﾞｼｯｸM-PRO" pitchFamily="50" charset="-128"/>
              </a:rPr>
              <a:t>事実確認もなく、就業規則に定められた手続を踏んでいないような懲戒は許されない。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⑤ 平等取り扱いの原則　</a:t>
            </a:r>
            <a:r>
              <a:rPr lang="ja-JP" altLang="en-US" sz="1350" dirty="0">
                <a:solidFill>
                  <a:prstClr val="black"/>
                </a:solidFill>
                <a:latin typeface="HG丸ｺﾞｼｯｸM-PRO" pitchFamily="50" charset="-128"/>
                <a:ea typeface="HG丸ｺﾞｼｯｸM-PRO" pitchFamily="50" charset="-128"/>
              </a:rPr>
              <a:t>役職や人によってあるいは過去の同種事案の処分内容や程度と異なる懲戒は許されない。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⑥</a:t>
            </a:r>
            <a:r>
              <a:rPr lang="en-US" altLang="ja-JP" sz="1500" b="1" dirty="0">
                <a:solidFill>
                  <a:prstClr val="black"/>
                </a:solidFill>
                <a:latin typeface="HG丸ｺﾞｼｯｸM-PRO" pitchFamily="50" charset="-128"/>
                <a:ea typeface="HG丸ｺﾞｼｯｸM-PRO" pitchFamily="50" charset="-128"/>
              </a:rPr>
              <a:t> </a:t>
            </a:r>
            <a:r>
              <a:rPr lang="ja-JP" altLang="en-US" sz="1500" b="1" dirty="0">
                <a:solidFill>
                  <a:prstClr val="black"/>
                </a:solidFill>
                <a:latin typeface="HG丸ｺﾞｼｯｸM-PRO" pitchFamily="50" charset="-128"/>
                <a:ea typeface="HG丸ｺﾞｼｯｸM-PRO" pitchFamily="50" charset="-128"/>
              </a:rPr>
              <a:t>個人責任の原則　</a:t>
            </a:r>
            <a:r>
              <a:rPr lang="ja-JP" altLang="en-US" sz="1350" dirty="0">
                <a:solidFill>
                  <a:prstClr val="black"/>
                </a:solidFill>
                <a:latin typeface="HG丸ｺﾞｼｯｸM-PRO" pitchFamily="50" charset="-128"/>
                <a:ea typeface="HG丸ｺﾞｼｯｸM-PRO" pitchFamily="50" charset="-128"/>
              </a:rPr>
              <a:t>個人の故意・過失を懲戒するものであり、連帯責任による懲戒は許されない。</a:t>
            </a:r>
            <a:endParaRPr lang="en-US" altLang="ja-JP" sz="1350" dirty="0">
              <a:solidFill>
                <a:prstClr val="black"/>
              </a:solidFill>
              <a:latin typeface="HG丸ｺﾞｼｯｸM-PRO" pitchFamily="50" charset="-128"/>
              <a:ea typeface="HG丸ｺﾞｼｯｸM-PRO" pitchFamily="50" charset="-128"/>
            </a:endParaRPr>
          </a:p>
        </p:txBody>
      </p:sp>
      <p:sp>
        <p:nvSpPr>
          <p:cNvPr id="6" name="テキスト ボックス 5"/>
          <p:cNvSpPr txBox="1"/>
          <p:nvPr/>
        </p:nvSpPr>
        <p:spPr>
          <a:xfrm>
            <a:off x="107504" y="121420"/>
            <a:ext cx="81009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恣意的な懲戒は許されません</a:t>
            </a:r>
          </a:p>
        </p:txBody>
      </p:sp>
      <p:sp>
        <p:nvSpPr>
          <p:cNvPr id="7" name="正方形/長方形 6"/>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143</a:t>
            </a:r>
            <a:endParaRPr lang="ja-JP" altLang="en-US" sz="1200" b="1" dirty="0">
              <a:solidFill>
                <a:schemeClr val="tx1"/>
              </a:solidFill>
            </a:endParaRPr>
          </a:p>
        </p:txBody>
      </p:sp>
    </p:spTree>
    <p:extLst>
      <p:ext uri="{BB962C8B-B14F-4D97-AF65-F5344CB8AC3E}">
        <p14:creationId xmlns:p14="http://schemas.microsoft.com/office/powerpoint/2010/main" val="14028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left)">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left)">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left)">
                                      <p:cBhvr>
                                        <p:cTn id="37" dur="500"/>
                                        <p:tgtEl>
                                          <p:spTgt spid="2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xEl>
                                              <p:pRg st="5" end="5"/>
                                            </p:txEl>
                                          </p:spTgt>
                                        </p:tgtEl>
                                        <p:attrNameLst>
                                          <p:attrName>style.visibility</p:attrName>
                                        </p:attrNameLst>
                                      </p:cBhvr>
                                      <p:to>
                                        <p:strVal val="visible"/>
                                      </p:to>
                                    </p:set>
                                    <p:animEffect transition="in" filter="wipe(left)">
                                      <p:cBhvr>
                                        <p:cTn id="4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7504" y="118869"/>
            <a:ext cx="81009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会社での出来事を</a:t>
            </a:r>
            <a:r>
              <a:rPr lang="en-US" altLang="ja-JP" sz="2400" b="1" dirty="0">
                <a:latin typeface="HG丸ｺﾞｼｯｸM-PRO" panose="020F0600000000000000" pitchFamily="50" charset="-128"/>
                <a:ea typeface="HG丸ｺﾞｼｯｸM-PRO" panose="020F0600000000000000" pitchFamily="50" charset="-128"/>
              </a:rPr>
              <a:t>SNS</a:t>
            </a:r>
            <a:r>
              <a:rPr lang="ja-JP" altLang="en-US" sz="2400" b="1" dirty="0">
                <a:latin typeface="HG丸ｺﾞｼｯｸM-PRO" panose="020F0600000000000000" pitchFamily="50" charset="-128"/>
                <a:ea typeface="HG丸ｺﾞｼｯｸM-PRO" panose="020F0600000000000000" pitchFamily="50" charset="-128"/>
              </a:rPr>
              <a:t>に投稿したらダメなの？</a:t>
            </a:r>
          </a:p>
        </p:txBody>
      </p:sp>
      <p:sp>
        <p:nvSpPr>
          <p:cNvPr id="12" name="角丸四角形 7">
            <a:extLst>
              <a:ext uri="{FF2B5EF4-FFF2-40B4-BE49-F238E27FC236}">
                <a16:creationId xmlns:a16="http://schemas.microsoft.com/office/drawing/2014/main" id="{BB768FA7-99E9-494B-89D6-9CA53475C505}"/>
              </a:ext>
            </a:extLst>
          </p:cNvPr>
          <p:cNvSpPr/>
          <p:nvPr/>
        </p:nvSpPr>
        <p:spPr>
          <a:xfrm>
            <a:off x="395536" y="1196752"/>
            <a:ext cx="8102897" cy="1080120"/>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a:lnSpc>
                <a:spcPct val="120000"/>
              </a:lnSpc>
              <a:defRPr/>
            </a:pPr>
            <a:r>
              <a:rPr lang="ja-JP" altLang="en-US" sz="1600" b="1" dirty="0">
                <a:solidFill>
                  <a:srgbClr val="B6007A"/>
                </a:solidFill>
                <a:latin typeface="HG丸ｺﾞｼｯｸM-PRO" pitchFamily="50" charset="-128"/>
                <a:ea typeface="HG丸ｺﾞｼｯｸM-PRO" pitchFamily="50" charset="-128"/>
              </a:rPr>
              <a:t>　業務上知り得た秘密は保持しなければならない</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守秘義務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と就業規則に定めている会社は多いです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企業秘密の漏洩対策として、社内での写真撮影を禁止している会社もあります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err="1">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会社のルールを確認し、上司・同僚にも聞いてみましょう。</a:t>
            </a:r>
            <a:endParaRPr lang="en-US" altLang="ja-JP" sz="1600" b="1" dirty="0">
              <a:solidFill>
                <a:srgbClr val="B6007A"/>
              </a:solidFill>
              <a:latin typeface="HG丸ｺﾞｼｯｸM-PRO" pitchFamily="50" charset="-128"/>
              <a:ea typeface="HG丸ｺﾞｼｯｸM-PRO" pitchFamily="50" charset="-128"/>
            </a:endParaRPr>
          </a:p>
        </p:txBody>
      </p:sp>
      <p:sp>
        <p:nvSpPr>
          <p:cNvPr id="13" name="object 3">
            <a:extLst>
              <a:ext uri="{FF2B5EF4-FFF2-40B4-BE49-F238E27FC236}">
                <a16:creationId xmlns:a16="http://schemas.microsoft.com/office/drawing/2014/main" id="{E2BC358A-6ACE-FE4A-8C7E-2AFA53C365AF}"/>
              </a:ext>
            </a:extLst>
          </p:cNvPr>
          <p:cNvSpPr txBox="1"/>
          <p:nvPr/>
        </p:nvSpPr>
        <p:spPr>
          <a:xfrm>
            <a:off x="629563" y="2645455"/>
            <a:ext cx="8208758" cy="3038973"/>
          </a:xfrm>
          <a:prstGeom prst="rect">
            <a:avLst/>
          </a:prstGeom>
        </p:spPr>
        <p:txBody>
          <a:bodyPr vert="horz" wrap="square" lIns="0" tIns="12383" rIns="0" bIns="0" rtlCol="0">
            <a:spAutoFit/>
          </a:bodyPr>
          <a:lstStyle/>
          <a:p>
            <a:pPr marL="25718"/>
            <a:r>
              <a:rPr b="1" dirty="0">
                <a:solidFill>
                  <a:srgbClr val="231F20"/>
                </a:solidFill>
                <a:latin typeface="HGMaruGothicMPRO" panose="020F0600000000000000" pitchFamily="34" charset="-128"/>
                <a:ea typeface="HGMaruGothicMPRO" panose="020F0600000000000000" pitchFamily="34" charset="-128"/>
                <a:cs typeface="ShinMGoPro-DeBold"/>
              </a:rPr>
              <a:t>やってはいけない（例）</a:t>
            </a:r>
            <a:endParaRPr dirty="0">
              <a:latin typeface="HGMaruGothicMPRO" panose="020F0600000000000000" pitchFamily="34" charset="-128"/>
              <a:ea typeface="HGMaruGothicMPRO" panose="020F0600000000000000" pitchFamily="34" charset="-128"/>
              <a:cs typeface="ShinMGoPro-DeBold"/>
            </a:endParaRPr>
          </a:p>
          <a:p>
            <a:pPr marL="325755" marR="299085" indent="-300038">
              <a:lnSpc>
                <a:spcPts val="2603"/>
              </a:lnSpc>
              <a:spcBef>
                <a:spcPts val="2534"/>
              </a:spcBef>
            </a:pPr>
            <a:r>
              <a:rPr dirty="0">
                <a:solidFill>
                  <a:srgbClr val="231F20"/>
                </a:solidFill>
                <a:latin typeface="HGMaruGothicMPRO" panose="020F0600000000000000" pitchFamily="34" charset="-128"/>
                <a:ea typeface="HGMaruGothicMPRO" panose="020F0600000000000000" pitchFamily="34" charset="-128"/>
                <a:cs typeface="A-OTF Shin Maru Go Pro"/>
              </a:rPr>
              <a:t>①　ホテルやレストランを訪れた有名人のことをSNSにUP</a:t>
            </a:r>
            <a:endParaRPr dirty="0">
              <a:latin typeface="HGMaruGothicMPRO" panose="020F0600000000000000" pitchFamily="34" charset="-128"/>
              <a:ea typeface="HGMaruGothicMPRO" panose="020F0600000000000000" pitchFamily="34" charset="-128"/>
              <a:cs typeface="A-OTF Shin Maru Go Pro"/>
            </a:endParaRPr>
          </a:p>
          <a:p>
            <a:pPr marL="325755">
              <a:spcBef>
                <a:spcPts val="71"/>
              </a:spcBef>
            </a:pPr>
            <a:r>
              <a:rPr dirty="0">
                <a:solidFill>
                  <a:srgbClr val="231F20"/>
                </a:solidFill>
                <a:latin typeface="HGMaruGothicMPRO" panose="020F0600000000000000" pitchFamily="34" charset="-128"/>
                <a:ea typeface="HGMaruGothicMPRO" panose="020F0600000000000000" pitchFamily="34" charset="-128"/>
                <a:cs typeface="A-OTF Shin Maru Go Pro"/>
              </a:rPr>
              <a:t>※　プライバシーの侵害、名誉棄損等</a:t>
            </a:r>
            <a:endParaRPr dirty="0">
              <a:latin typeface="HGMaruGothicMPRO" panose="020F0600000000000000" pitchFamily="34" charset="-128"/>
              <a:ea typeface="HGMaruGothicMPRO" panose="020F0600000000000000" pitchFamily="34" charset="-128"/>
              <a:cs typeface="A-OTF Shin Maru Go Pro"/>
            </a:endParaRPr>
          </a:p>
          <a:p>
            <a:pPr>
              <a:spcBef>
                <a:spcPts val="4"/>
              </a:spcBef>
            </a:pPr>
            <a:endParaRPr dirty="0">
              <a:latin typeface="HGMaruGothicMPRO" panose="020F0600000000000000" pitchFamily="34" charset="-128"/>
              <a:ea typeface="HGMaruGothicMPRO" panose="020F0600000000000000" pitchFamily="34" charset="-128"/>
              <a:cs typeface="Times New Roman"/>
            </a:endParaRPr>
          </a:p>
          <a:p>
            <a:pPr marL="325755" marR="3810" indent="-300038">
              <a:lnSpc>
                <a:spcPts val="2603"/>
              </a:lnSpc>
            </a:pPr>
            <a:r>
              <a:rPr dirty="0">
                <a:solidFill>
                  <a:srgbClr val="231F20"/>
                </a:solidFill>
                <a:latin typeface="HGMaruGothicMPRO" panose="020F0600000000000000" pitchFamily="34" charset="-128"/>
                <a:ea typeface="HGMaruGothicMPRO" panose="020F0600000000000000" pitchFamily="34" charset="-128"/>
                <a:cs typeface="A-OTF Shin Maru Go Pro"/>
              </a:rPr>
              <a:t>②　飲食店や食料品店の冷蔵庫に寝ころんだ写真をSNSにUP</a:t>
            </a:r>
            <a:endParaRPr dirty="0">
              <a:latin typeface="HGMaruGothicMPRO" panose="020F0600000000000000" pitchFamily="34" charset="-128"/>
              <a:ea typeface="HGMaruGothicMPRO" panose="020F0600000000000000" pitchFamily="34" charset="-128"/>
              <a:cs typeface="A-OTF Shin Maru Go Pro"/>
            </a:endParaRPr>
          </a:p>
          <a:p>
            <a:pPr marL="325755">
              <a:spcBef>
                <a:spcPts val="71"/>
              </a:spcBef>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業務妨害等</a:t>
            </a:r>
            <a:endParaRPr dirty="0">
              <a:latin typeface="HGMaruGothicMPRO" panose="020F0600000000000000" pitchFamily="34" charset="-128"/>
              <a:ea typeface="HGMaruGothicMPRO" panose="020F0600000000000000" pitchFamily="34" charset="-128"/>
              <a:cs typeface="A-OTF Shin Maru Go Pro"/>
            </a:endParaRPr>
          </a:p>
          <a:p>
            <a:pPr>
              <a:spcBef>
                <a:spcPts val="19"/>
              </a:spcBef>
            </a:pPr>
            <a:endParaRPr dirty="0">
              <a:latin typeface="HGMaruGothicMPRO" panose="020F0600000000000000" pitchFamily="34" charset="-128"/>
              <a:ea typeface="HGMaruGothicMPRO" panose="020F0600000000000000" pitchFamily="34" charset="-128"/>
              <a:cs typeface="Times New Roman"/>
            </a:endParaRPr>
          </a:p>
          <a:p>
            <a:pPr marL="25718">
              <a:lnSpc>
                <a:spcPts val="2738"/>
              </a:lnSpc>
              <a:spcBef>
                <a:spcPts val="4"/>
              </a:spcBef>
            </a:pPr>
            <a:r>
              <a:rPr dirty="0">
                <a:solidFill>
                  <a:srgbClr val="231F20"/>
                </a:solidFill>
                <a:latin typeface="HGMaruGothicMPRO" panose="020F0600000000000000" pitchFamily="34" charset="-128"/>
                <a:ea typeface="HGMaruGothicMPRO" panose="020F0600000000000000" pitchFamily="34" charset="-128"/>
                <a:cs typeface="A-OTF Shin Maru Go Pro"/>
              </a:rPr>
              <a:t>③　飲食店などで、友人に料理を無料で提供</a:t>
            </a:r>
            <a:endParaRPr dirty="0">
              <a:latin typeface="HGMaruGothicMPRO" panose="020F0600000000000000" pitchFamily="34" charset="-128"/>
              <a:ea typeface="HGMaruGothicMPRO" panose="020F0600000000000000" pitchFamily="34" charset="-128"/>
              <a:cs typeface="A-OTF Shin Maru Go Pro"/>
            </a:endParaRPr>
          </a:p>
          <a:p>
            <a:pPr marL="325755">
              <a:lnSpc>
                <a:spcPts val="2153"/>
              </a:lnSpc>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無銭飲食、業務妨害等</a:t>
            </a:r>
            <a:endParaRPr lang="en-US" dirty="0">
              <a:solidFill>
                <a:srgbClr val="231F20"/>
              </a:solidFill>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144</a:t>
            </a:r>
            <a:endParaRPr lang="ja-JP" altLang="en-US" sz="1200" b="1" dirty="0">
              <a:solidFill>
                <a:schemeClr val="tx1"/>
              </a:solidFill>
            </a:endParaRPr>
          </a:p>
        </p:txBody>
      </p:sp>
    </p:spTree>
    <p:extLst>
      <p:ext uri="{BB962C8B-B14F-4D97-AF65-F5344CB8AC3E}">
        <p14:creationId xmlns:p14="http://schemas.microsoft.com/office/powerpoint/2010/main" val="31800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5526" y="1124744"/>
            <a:ext cx="1620180" cy="1026000"/>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現金で</a:t>
            </a:r>
            <a:endParaRPr lang="en-US" altLang="ja-JP" sz="1500" dirty="0">
              <a:solidFill>
                <a:schemeClr val="bg1"/>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通貨払</a:t>
            </a: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1500" b="1" dirty="0">
              <a:solidFill>
                <a:schemeClr val="bg1"/>
              </a:solidFill>
              <a:latin typeface="Calibri"/>
              <a:ea typeface="ＭＳ Ｐゴシック" panose="020B0600070205080204" pitchFamily="50" charset="-128"/>
            </a:endParaRPr>
          </a:p>
        </p:txBody>
      </p:sp>
      <p:sp>
        <p:nvSpPr>
          <p:cNvPr id="7" name="角丸四角形 6"/>
          <p:cNvSpPr/>
          <p:nvPr/>
        </p:nvSpPr>
        <p:spPr>
          <a:xfrm>
            <a:off x="1925706" y="1124744"/>
            <a:ext cx="7128792" cy="1026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通貨で支払うのが原則。本人の同意を得るなど一定の手続を踏めば、金融機関の口座・証券総合口座へも振り込める。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退職金などは、本人の同意があれば、銀行振出小切手などでも支払える。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労働協約などに定められていれば現物で支給できる。</a:t>
            </a:r>
            <a:endParaRPr lang="ja-JP" altLang="en-US" sz="1350" dirty="0">
              <a:solidFill>
                <a:prstClr val="black"/>
              </a:solidFill>
              <a:latin typeface="Calibri"/>
              <a:ea typeface="ＭＳ Ｐゴシック" panose="020B0600070205080204" pitchFamily="50" charset="-128"/>
            </a:endParaRPr>
          </a:p>
        </p:txBody>
      </p:sp>
      <p:sp>
        <p:nvSpPr>
          <p:cNvPr id="8" name="角丸四角形 7"/>
          <p:cNvSpPr/>
          <p:nvPr/>
        </p:nvSpPr>
        <p:spPr>
          <a:xfrm>
            <a:off x="306747" y="2218307"/>
            <a:ext cx="1620180" cy="612081"/>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本人に直接</a:t>
            </a:r>
            <a:endParaRPr lang="en-US" altLang="ja-JP" sz="1500" dirty="0">
              <a:solidFill>
                <a:schemeClr val="bg1"/>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直接払</a:t>
            </a: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1500" b="1" dirty="0">
              <a:solidFill>
                <a:schemeClr val="bg1"/>
              </a:solidFill>
              <a:latin typeface="Calibri"/>
              <a:ea typeface="ＭＳ Ｐゴシック" panose="020B0600070205080204" pitchFamily="50" charset="-128"/>
            </a:endParaRPr>
          </a:p>
        </p:txBody>
      </p:sp>
      <p:sp>
        <p:nvSpPr>
          <p:cNvPr id="9" name="角丸四角形 8"/>
          <p:cNvSpPr/>
          <p:nvPr/>
        </p:nvSpPr>
        <p:spPr>
          <a:xfrm>
            <a:off x="305526" y="4095074"/>
            <a:ext cx="1620180" cy="594066"/>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毎月</a:t>
            </a:r>
            <a:endParaRPr lang="en-US" altLang="ja-JP" sz="1500" dirty="0">
              <a:solidFill>
                <a:schemeClr val="bg1"/>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毎月払</a:t>
            </a: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1500" b="1" dirty="0">
              <a:solidFill>
                <a:schemeClr val="bg1"/>
              </a:solidFill>
              <a:latin typeface="Calibri"/>
              <a:ea typeface="ＭＳ Ｐゴシック" panose="020B0600070205080204" pitchFamily="50" charset="-128"/>
            </a:endParaRPr>
          </a:p>
        </p:txBody>
      </p:sp>
      <p:sp>
        <p:nvSpPr>
          <p:cNvPr id="10" name="角丸四角形 9"/>
          <p:cNvSpPr/>
          <p:nvPr/>
        </p:nvSpPr>
        <p:spPr>
          <a:xfrm>
            <a:off x="305526" y="2924536"/>
            <a:ext cx="1620180" cy="1109388"/>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5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全額を</a:t>
            </a:r>
            <a:endParaRPr lang="en-US" altLang="ja-JP" sz="1500" dirty="0">
              <a:solidFill>
                <a:schemeClr val="bg1"/>
              </a:solidFill>
              <a:latin typeface="HG丸ｺﾞｼｯｸM-PRO" panose="020F0600000000000000" pitchFamily="50" charset="-128"/>
              <a:ea typeface="HG丸ｺﾞｼｯｸM-PRO" panose="020F0600000000000000" pitchFamily="50" charset="-128"/>
            </a:endParaRPr>
          </a:p>
          <a:p>
            <a:pPr algn="ctr">
              <a:lnSpc>
                <a:spcPct val="150000"/>
              </a:lnSpc>
            </a:pP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全額払</a:t>
            </a: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1500" b="1" dirty="0">
              <a:solidFill>
                <a:schemeClr val="bg1"/>
              </a:solidFill>
              <a:latin typeface="Calibri"/>
              <a:ea typeface="ＭＳ Ｐゴシック" panose="020B0600070205080204" pitchFamily="50" charset="-128"/>
            </a:endParaRPr>
          </a:p>
        </p:txBody>
      </p:sp>
      <p:sp>
        <p:nvSpPr>
          <p:cNvPr id="11" name="角丸四角形 10"/>
          <p:cNvSpPr/>
          <p:nvPr/>
        </p:nvSpPr>
        <p:spPr>
          <a:xfrm>
            <a:off x="305526" y="4743219"/>
            <a:ext cx="1620180" cy="648000"/>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schemeClr val="bg1"/>
                </a:solidFill>
                <a:latin typeface="HG丸ｺﾞｼｯｸM-PRO" panose="020F0600000000000000" pitchFamily="50" charset="-128"/>
                <a:ea typeface="HG丸ｺﾞｼｯｸM-PRO" panose="020F0600000000000000" pitchFamily="50" charset="-128"/>
              </a:rPr>
              <a:t>決まった日に</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r>
              <a:rPr lang="ja-JP" altLang="en-US" sz="1500" b="1" dirty="0">
                <a:solidFill>
                  <a:schemeClr val="bg1"/>
                </a:solidFill>
                <a:latin typeface="HG丸ｺﾞｼｯｸM-PRO" panose="020F0600000000000000" pitchFamily="50" charset="-128"/>
                <a:ea typeface="HG丸ｺﾞｼｯｸM-PRO" panose="020F0600000000000000" pitchFamily="50" charset="-128"/>
              </a:rPr>
              <a:t>一定期日払</a:t>
            </a:r>
            <a:r>
              <a:rPr lang="en-US" altLang="ja-JP" sz="15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1500" b="1" dirty="0">
              <a:solidFill>
                <a:schemeClr val="bg1"/>
              </a:solidFill>
              <a:latin typeface="Calibri"/>
              <a:ea typeface="ＭＳ Ｐゴシック" panose="020B0600070205080204" pitchFamily="50" charset="-128"/>
            </a:endParaRPr>
          </a:p>
        </p:txBody>
      </p:sp>
      <p:sp>
        <p:nvSpPr>
          <p:cNvPr id="12" name="角丸四角形 11"/>
          <p:cNvSpPr/>
          <p:nvPr/>
        </p:nvSpPr>
        <p:spPr>
          <a:xfrm>
            <a:off x="1925706" y="2211894"/>
            <a:ext cx="6966774" cy="634009"/>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親や代理人、仲介者にも支払えないのが原則。口座振込の場合は本人名義の口座のみ。ただし、本人が病気等で直接受領できないときに、</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使者</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として来た配偶者などに支払うことは差し支えない。</a:t>
            </a:r>
            <a:endParaRPr lang="ja-JP" altLang="en-US" sz="1350" dirty="0">
              <a:solidFill>
                <a:prstClr val="black"/>
              </a:solidFill>
              <a:latin typeface="Calibri"/>
              <a:ea typeface="ＭＳ Ｐゴシック" panose="020B0600070205080204" pitchFamily="50" charset="-128"/>
            </a:endParaRPr>
          </a:p>
        </p:txBody>
      </p:sp>
      <p:sp>
        <p:nvSpPr>
          <p:cNvPr id="13" name="角丸四角形 12"/>
          <p:cNvSpPr/>
          <p:nvPr/>
        </p:nvSpPr>
        <p:spPr>
          <a:xfrm>
            <a:off x="1925706" y="2925391"/>
            <a:ext cx="6966774" cy="1108533"/>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前借金も含め、何も差し引くことなく全額払われるのが原則。</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法令で定められているものは差し引くことができる</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税金･社会保険料など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err="1">
                <a:solidFill>
                  <a:prstClr val="black"/>
                </a:solidFill>
                <a:latin typeface="HG丸ｺﾞｼｯｸM-PRO" panose="020F0600000000000000" pitchFamily="50" charset="-128"/>
                <a:ea typeface="HG丸ｺﾞｼｯｸM-PRO" panose="020F0600000000000000" pitchFamily="50" charset="-128"/>
              </a:rPr>
              <a:t>。</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労使で協定したもの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社宅費･会社貸付金の割賦返済･親睦会費･財形貯蓄金･購買代金など事理明白なもの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も差し引くことができる。</a:t>
            </a:r>
            <a:endParaRPr lang="ja-JP" altLang="en-US" sz="1350" dirty="0">
              <a:solidFill>
                <a:prstClr val="black"/>
              </a:solidFill>
              <a:latin typeface="Calibri"/>
              <a:ea typeface="ＭＳ Ｐゴシック" panose="020B0600070205080204" pitchFamily="50" charset="-128"/>
            </a:endParaRPr>
          </a:p>
        </p:txBody>
      </p:sp>
      <p:sp>
        <p:nvSpPr>
          <p:cNvPr id="14" name="角丸四角形 13"/>
          <p:cNvSpPr/>
          <p:nvPr/>
        </p:nvSpPr>
        <p:spPr>
          <a:xfrm>
            <a:off x="1925706" y="4079978"/>
            <a:ext cx="6966774" cy="69500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毎月１回以上、支払われるのが原則（臨時に支払われるもの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祝い金など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賞与、１か月を超える期間で支払われるもの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精勤手当･勤続手当･奨励加給･能率手当など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は例外）</a:t>
            </a:r>
            <a:endParaRPr lang="ja-JP" altLang="en-US" sz="1350" dirty="0">
              <a:solidFill>
                <a:prstClr val="black"/>
              </a:solidFill>
              <a:latin typeface="Calibri"/>
              <a:ea typeface="ＭＳ Ｐゴシック" panose="020B0600070205080204" pitchFamily="50" charset="-128"/>
            </a:endParaRPr>
          </a:p>
        </p:txBody>
      </p:sp>
      <p:sp>
        <p:nvSpPr>
          <p:cNvPr id="15" name="角丸四角形 14"/>
          <p:cNvSpPr/>
          <p:nvPr/>
        </p:nvSpPr>
        <p:spPr>
          <a:xfrm>
            <a:off x="1925706" y="4836134"/>
            <a:ext cx="6966774" cy="648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決まった日付に支払われるのが原則。その日が会社の休みの場合には、遅くとも休日明けに支払われる。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162000" indent="-162000"/>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曜日の指定</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毎月第</a:t>
            </a:r>
            <a:r>
              <a:rPr lang="en-US" altLang="ja-JP" sz="1100" dirty="0">
                <a:solidFill>
                  <a:prstClr val="black"/>
                </a:solidFill>
                <a:latin typeface="HG丸ｺﾞｼｯｸM-PRO" panose="020F0600000000000000" pitchFamily="50" charset="-128"/>
                <a:ea typeface="HG丸ｺﾞｼｯｸM-PRO" panose="020F0600000000000000" pitchFamily="50" charset="-128"/>
              </a:rPr>
              <a:t>4</a:t>
            </a:r>
            <a:r>
              <a:rPr lang="ja-JP" altLang="en-US" sz="1100" dirty="0">
                <a:solidFill>
                  <a:prstClr val="black"/>
                </a:solidFill>
                <a:latin typeface="HG丸ｺﾞｼｯｸM-PRO" panose="020F0600000000000000" pitchFamily="50" charset="-128"/>
                <a:ea typeface="HG丸ｺﾞｼｯｸM-PRO" panose="020F0600000000000000" pitchFamily="50" charset="-128"/>
              </a:rPr>
              <a:t>金曜日など</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によることは、月７日の範囲で変動することになるため認められない。</a:t>
            </a:r>
            <a:endParaRPr lang="ja-JP" altLang="en-US" sz="1100" dirty="0">
              <a:solidFill>
                <a:prstClr val="black"/>
              </a:solidFill>
              <a:latin typeface="Calibri"/>
              <a:ea typeface="ＭＳ Ｐゴシック" panose="020B0600070205080204" pitchFamily="50" charset="-128"/>
            </a:endParaRPr>
          </a:p>
        </p:txBody>
      </p:sp>
      <p:sp>
        <p:nvSpPr>
          <p:cNvPr id="17" name="テキスト ボックス 16"/>
          <p:cNvSpPr txBox="1"/>
          <p:nvPr/>
        </p:nvSpPr>
        <p:spPr>
          <a:xfrm>
            <a:off x="6575" y="111850"/>
            <a:ext cx="81009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賃金</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給与</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の支払方法についてのルール</a:t>
            </a:r>
          </a:p>
        </p:txBody>
      </p:sp>
      <p:sp>
        <p:nvSpPr>
          <p:cNvPr id="18" name="正方形/長方形 1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145</a:t>
            </a:r>
            <a:endParaRPr lang="ja-JP" altLang="en-US" sz="1200" b="1" dirty="0">
              <a:solidFill>
                <a:schemeClr val="tx1"/>
              </a:solidFill>
            </a:endParaRPr>
          </a:p>
        </p:txBody>
      </p:sp>
    </p:spTree>
    <p:extLst>
      <p:ext uri="{BB962C8B-B14F-4D97-AF65-F5344CB8AC3E}">
        <p14:creationId xmlns:p14="http://schemas.microsoft.com/office/powerpoint/2010/main" val="4287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fade">
                                      <p:cBhvr>
                                        <p:cTn id="37" dur="1000"/>
                                        <p:tgtEl>
                                          <p:spTgt spid="7">
                                            <p:bg/>
                                          </p:spTgt>
                                        </p:tgtEl>
                                      </p:cBhvr>
                                    </p:animEffect>
                                    <p:anim calcmode="lin" valueType="num">
                                      <p:cBhvr>
                                        <p:cTn id="38" dur="1000" fill="hold"/>
                                        <p:tgtEl>
                                          <p:spTgt spid="7">
                                            <p:bg/>
                                          </p:spTgt>
                                        </p:tgtEl>
                                        <p:attrNameLst>
                                          <p:attrName>ppt_x</p:attrName>
                                        </p:attrNameLst>
                                      </p:cBhvr>
                                      <p:tavLst>
                                        <p:tav tm="0">
                                          <p:val>
                                            <p:strVal val="#ppt_x"/>
                                          </p:val>
                                        </p:tav>
                                        <p:tav tm="100000">
                                          <p:val>
                                            <p:strVal val="#ppt_x"/>
                                          </p:val>
                                        </p:tav>
                                      </p:tavLst>
                                    </p:anim>
                                    <p:anim calcmode="lin" valueType="num">
                                      <p:cBhvr>
                                        <p:cTn id="3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1000"/>
                                        <p:tgtEl>
                                          <p:spTgt spid="7">
                                            <p:txEl>
                                              <p:pRg st="0" end="0"/>
                                            </p:txEl>
                                          </p:spTgt>
                                        </p:tgtEl>
                                      </p:cBhvr>
                                    </p:animEffect>
                                    <p:anim calcmode="lin" valueType="num">
                                      <p:cBhvr>
                                        <p:cTn id="4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1000"/>
                                        <p:tgtEl>
                                          <p:spTgt spid="7">
                                            <p:txEl>
                                              <p:pRg st="2" end="2"/>
                                            </p:txEl>
                                          </p:spTgt>
                                        </p:tgtEl>
                                      </p:cBhvr>
                                    </p:animEffect>
                                    <p:anim calcmode="lin" valueType="num">
                                      <p:cBhvr>
                                        <p:cTn id="5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bg/>
                                          </p:spTgt>
                                        </p:tgtEl>
                                        <p:attrNameLst>
                                          <p:attrName>style.visibility</p:attrName>
                                        </p:attrNameLst>
                                      </p:cBhvr>
                                      <p:to>
                                        <p:strVal val="visible"/>
                                      </p:to>
                                    </p:set>
                                    <p:animEffect transition="in" filter="fade">
                                      <p:cBhvr>
                                        <p:cTn id="65" dur="1000"/>
                                        <p:tgtEl>
                                          <p:spTgt spid="12">
                                            <p:bg/>
                                          </p:spTgt>
                                        </p:tgtEl>
                                      </p:cBhvr>
                                    </p:animEffect>
                                    <p:anim calcmode="lin" valueType="num">
                                      <p:cBhvr>
                                        <p:cTn id="66" dur="1000" fill="hold"/>
                                        <p:tgtEl>
                                          <p:spTgt spid="12">
                                            <p:bg/>
                                          </p:spTgt>
                                        </p:tgtEl>
                                        <p:attrNameLst>
                                          <p:attrName>ppt_x</p:attrName>
                                        </p:attrNameLst>
                                      </p:cBhvr>
                                      <p:tavLst>
                                        <p:tav tm="0">
                                          <p:val>
                                            <p:strVal val="#ppt_x"/>
                                          </p:val>
                                        </p:tav>
                                        <p:tav tm="100000">
                                          <p:val>
                                            <p:strVal val="#ppt_x"/>
                                          </p:val>
                                        </p:tav>
                                      </p:tavLst>
                                    </p:anim>
                                    <p:anim calcmode="lin" valueType="num">
                                      <p:cBhvr>
                                        <p:cTn id="67"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fade">
                                      <p:cBhvr>
                                        <p:cTn id="72" dur="1000"/>
                                        <p:tgtEl>
                                          <p:spTgt spid="12">
                                            <p:txEl>
                                              <p:pRg st="0" end="0"/>
                                            </p:txEl>
                                          </p:spTgt>
                                        </p:tgtEl>
                                      </p:cBhvr>
                                    </p:animEffect>
                                    <p:anim calcmode="lin" valueType="num">
                                      <p:cBhvr>
                                        <p:cTn id="7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bg/>
                                          </p:spTgt>
                                        </p:tgtEl>
                                        <p:attrNameLst>
                                          <p:attrName>style.visibility</p:attrName>
                                        </p:attrNameLst>
                                      </p:cBhvr>
                                      <p:to>
                                        <p:strVal val="visible"/>
                                      </p:to>
                                    </p:set>
                                    <p:animEffect transition="in" filter="fade">
                                      <p:cBhvr>
                                        <p:cTn id="79" dur="1000"/>
                                        <p:tgtEl>
                                          <p:spTgt spid="13">
                                            <p:bg/>
                                          </p:spTgt>
                                        </p:tgtEl>
                                      </p:cBhvr>
                                    </p:animEffect>
                                    <p:anim calcmode="lin" valueType="num">
                                      <p:cBhvr>
                                        <p:cTn id="80" dur="1000" fill="hold"/>
                                        <p:tgtEl>
                                          <p:spTgt spid="13">
                                            <p:bg/>
                                          </p:spTgt>
                                        </p:tgtEl>
                                        <p:attrNameLst>
                                          <p:attrName>ppt_x</p:attrName>
                                        </p:attrNameLst>
                                      </p:cBhvr>
                                      <p:tavLst>
                                        <p:tav tm="0">
                                          <p:val>
                                            <p:strVal val="#ppt_x"/>
                                          </p:val>
                                        </p:tav>
                                        <p:tav tm="100000">
                                          <p:val>
                                            <p:strVal val="#ppt_x"/>
                                          </p:val>
                                        </p:tav>
                                      </p:tavLst>
                                    </p:anim>
                                    <p:anim calcmode="lin" valueType="num">
                                      <p:cBhvr>
                                        <p:cTn id="81"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Effect transition="in" filter="fade">
                                      <p:cBhvr>
                                        <p:cTn id="86" dur="1000"/>
                                        <p:tgtEl>
                                          <p:spTgt spid="13">
                                            <p:txEl>
                                              <p:pRg st="0" end="0"/>
                                            </p:txEl>
                                          </p:spTgt>
                                        </p:tgtEl>
                                      </p:cBhvr>
                                    </p:animEffect>
                                    <p:anim calcmode="lin" valueType="num">
                                      <p:cBhvr>
                                        <p:cTn id="8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3">
                                            <p:txEl>
                                              <p:pRg st="1" end="1"/>
                                            </p:txEl>
                                          </p:spTgt>
                                        </p:tgtEl>
                                        <p:attrNameLst>
                                          <p:attrName>style.visibility</p:attrName>
                                        </p:attrNameLst>
                                      </p:cBhvr>
                                      <p:to>
                                        <p:strVal val="visible"/>
                                      </p:to>
                                    </p:set>
                                    <p:animEffect transition="in" filter="fade">
                                      <p:cBhvr>
                                        <p:cTn id="93" dur="1000"/>
                                        <p:tgtEl>
                                          <p:spTgt spid="13">
                                            <p:txEl>
                                              <p:pRg st="1" end="1"/>
                                            </p:txEl>
                                          </p:spTgt>
                                        </p:tgtEl>
                                      </p:cBhvr>
                                    </p:animEffect>
                                    <p:anim calcmode="lin" valueType="num">
                                      <p:cBhvr>
                                        <p:cTn id="9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3">
                                            <p:txEl>
                                              <p:pRg st="2" end="2"/>
                                            </p:txEl>
                                          </p:spTgt>
                                        </p:tgtEl>
                                        <p:attrNameLst>
                                          <p:attrName>style.visibility</p:attrName>
                                        </p:attrNameLst>
                                      </p:cBhvr>
                                      <p:to>
                                        <p:strVal val="visible"/>
                                      </p:to>
                                    </p:set>
                                    <p:animEffect transition="in" filter="fade">
                                      <p:cBhvr>
                                        <p:cTn id="100" dur="1000"/>
                                        <p:tgtEl>
                                          <p:spTgt spid="13">
                                            <p:txEl>
                                              <p:pRg st="2" end="2"/>
                                            </p:txEl>
                                          </p:spTgt>
                                        </p:tgtEl>
                                      </p:cBhvr>
                                    </p:animEffect>
                                    <p:anim calcmode="lin" valueType="num">
                                      <p:cBhvr>
                                        <p:cTn id="10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0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4">
                                            <p:bg/>
                                          </p:spTgt>
                                        </p:tgtEl>
                                        <p:attrNameLst>
                                          <p:attrName>style.visibility</p:attrName>
                                        </p:attrNameLst>
                                      </p:cBhvr>
                                      <p:to>
                                        <p:strVal val="visible"/>
                                      </p:to>
                                    </p:set>
                                    <p:animEffect transition="in" filter="fade">
                                      <p:cBhvr>
                                        <p:cTn id="107" dur="1000"/>
                                        <p:tgtEl>
                                          <p:spTgt spid="14">
                                            <p:bg/>
                                          </p:spTgt>
                                        </p:tgtEl>
                                      </p:cBhvr>
                                    </p:animEffect>
                                    <p:anim calcmode="lin" valueType="num">
                                      <p:cBhvr>
                                        <p:cTn id="108" dur="1000" fill="hold"/>
                                        <p:tgtEl>
                                          <p:spTgt spid="14">
                                            <p:bg/>
                                          </p:spTgt>
                                        </p:tgtEl>
                                        <p:attrNameLst>
                                          <p:attrName>ppt_x</p:attrName>
                                        </p:attrNameLst>
                                      </p:cBhvr>
                                      <p:tavLst>
                                        <p:tav tm="0">
                                          <p:val>
                                            <p:strVal val="#ppt_x"/>
                                          </p:val>
                                        </p:tav>
                                        <p:tav tm="100000">
                                          <p:val>
                                            <p:strVal val="#ppt_x"/>
                                          </p:val>
                                        </p:tav>
                                      </p:tavLst>
                                    </p:anim>
                                    <p:anim calcmode="lin" valueType="num">
                                      <p:cBhvr>
                                        <p:cTn id="10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4">
                                            <p:txEl>
                                              <p:pRg st="0" end="0"/>
                                            </p:txEl>
                                          </p:spTgt>
                                        </p:tgtEl>
                                        <p:attrNameLst>
                                          <p:attrName>style.visibility</p:attrName>
                                        </p:attrNameLst>
                                      </p:cBhvr>
                                      <p:to>
                                        <p:strVal val="visible"/>
                                      </p:to>
                                    </p:set>
                                    <p:animEffect transition="in" filter="fade">
                                      <p:cBhvr>
                                        <p:cTn id="114" dur="1000"/>
                                        <p:tgtEl>
                                          <p:spTgt spid="14">
                                            <p:txEl>
                                              <p:pRg st="0" end="0"/>
                                            </p:txEl>
                                          </p:spTgt>
                                        </p:tgtEl>
                                      </p:cBhvr>
                                    </p:animEffect>
                                    <p:anim calcmode="lin" valueType="num">
                                      <p:cBhvr>
                                        <p:cTn id="1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5">
                                            <p:bg/>
                                          </p:spTgt>
                                        </p:tgtEl>
                                        <p:attrNameLst>
                                          <p:attrName>style.visibility</p:attrName>
                                        </p:attrNameLst>
                                      </p:cBhvr>
                                      <p:to>
                                        <p:strVal val="visible"/>
                                      </p:to>
                                    </p:set>
                                    <p:animEffect transition="in" filter="fade">
                                      <p:cBhvr>
                                        <p:cTn id="121" dur="1000"/>
                                        <p:tgtEl>
                                          <p:spTgt spid="15">
                                            <p:bg/>
                                          </p:spTgt>
                                        </p:tgtEl>
                                      </p:cBhvr>
                                    </p:animEffect>
                                    <p:anim calcmode="lin" valueType="num">
                                      <p:cBhvr>
                                        <p:cTn id="122" dur="1000" fill="hold"/>
                                        <p:tgtEl>
                                          <p:spTgt spid="15">
                                            <p:bg/>
                                          </p:spTgt>
                                        </p:tgtEl>
                                        <p:attrNameLst>
                                          <p:attrName>ppt_x</p:attrName>
                                        </p:attrNameLst>
                                      </p:cBhvr>
                                      <p:tavLst>
                                        <p:tav tm="0">
                                          <p:val>
                                            <p:strVal val="#ppt_x"/>
                                          </p:val>
                                        </p:tav>
                                        <p:tav tm="100000">
                                          <p:val>
                                            <p:strVal val="#ppt_x"/>
                                          </p:val>
                                        </p:tav>
                                      </p:tavLst>
                                    </p:anim>
                                    <p:anim calcmode="lin" valueType="num">
                                      <p:cBhvr>
                                        <p:cTn id="123"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5">
                                            <p:txEl>
                                              <p:pRg st="0" end="0"/>
                                            </p:txEl>
                                          </p:spTgt>
                                        </p:tgtEl>
                                        <p:attrNameLst>
                                          <p:attrName>style.visibility</p:attrName>
                                        </p:attrNameLst>
                                      </p:cBhvr>
                                      <p:to>
                                        <p:strVal val="visible"/>
                                      </p:to>
                                    </p:set>
                                    <p:animEffect transition="in" filter="fade">
                                      <p:cBhvr>
                                        <p:cTn id="128" dur="1000"/>
                                        <p:tgtEl>
                                          <p:spTgt spid="15">
                                            <p:txEl>
                                              <p:pRg st="0" end="0"/>
                                            </p:txEl>
                                          </p:spTgt>
                                        </p:tgtEl>
                                      </p:cBhvr>
                                    </p:animEffect>
                                    <p:anim calcmode="lin" valueType="num">
                                      <p:cBhvr>
                                        <p:cTn id="1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15">
                                            <p:txEl>
                                              <p:pRg st="1" end="1"/>
                                            </p:txEl>
                                          </p:spTgt>
                                        </p:tgtEl>
                                        <p:attrNameLst>
                                          <p:attrName>style.visibility</p:attrName>
                                        </p:attrNameLst>
                                      </p:cBhvr>
                                      <p:to>
                                        <p:strVal val="visible"/>
                                      </p:to>
                                    </p:set>
                                    <p:animEffect transition="in" filter="fade">
                                      <p:cBhvr>
                                        <p:cTn id="135" dur="1000"/>
                                        <p:tgtEl>
                                          <p:spTgt spid="15">
                                            <p:txEl>
                                              <p:pRg st="1" end="1"/>
                                            </p:txEl>
                                          </p:spTgt>
                                        </p:tgtEl>
                                      </p:cBhvr>
                                    </p:animEffect>
                                    <p:anim calcmode="lin" valueType="num">
                                      <p:cBhvr>
                                        <p:cTn id="13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animBg="1"/>
      <p:bldP spid="9" grpId="0" animBg="1"/>
      <p:bldP spid="10" grpId="0" animBg="1"/>
      <p:bldP spid="11" grpId="0" animBg="1"/>
      <p:bldP spid="12" grpId="0" uiExpand="1" build="p" animBg="1"/>
      <p:bldP spid="13" grpId="0" build="p" animBg="1"/>
      <p:bldP spid="14" grpId="0" build="p" animBg="1"/>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p:cNvGrpSpPr/>
          <p:nvPr/>
        </p:nvGrpSpPr>
        <p:grpSpPr>
          <a:xfrm>
            <a:off x="1277634" y="2550616"/>
            <a:ext cx="3240360" cy="3387311"/>
            <a:chOff x="179512" y="2185814"/>
            <a:chExt cx="4320480" cy="4516414"/>
          </a:xfrm>
        </p:grpSpPr>
        <p:sp>
          <p:nvSpPr>
            <p:cNvPr id="14" name="角丸四角形 13"/>
            <p:cNvSpPr/>
            <p:nvPr/>
          </p:nvSpPr>
          <p:spPr>
            <a:xfrm>
              <a:off x="359992" y="2420888"/>
              <a:ext cx="4140000" cy="428134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endParaRPr lang="ja-JP" altLang="en-US" sz="1200" dirty="0">
                <a:solidFill>
                  <a:prstClr val="black"/>
                </a:solidFill>
                <a:latin typeface="Calibri"/>
                <a:ea typeface="ＭＳ Ｐゴシック" panose="020B0600070205080204" pitchFamily="50" charset="-128"/>
              </a:endParaRPr>
            </a:p>
          </p:txBody>
        </p:sp>
        <p:sp>
          <p:nvSpPr>
            <p:cNvPr id="18" name="角丸四角形 17"/>
            <p:cNvSpPr/>
            <p:nvPr/>
          </p:nvSpPr>
          <p:spPr>
            <a:xfrm>
              <a:off x="179512" y="2185814"/>
              <a:ext cx="2763464" cy="489359"/>
            </a:xfrm>
            <a:prstGeom prst="roundRect">
              <a:avLst>
                <a:gd name="adj" fmla="val 2560"/>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lnSpc>
                  <a:spcPts val="1950"/>
                </a:lnSpc>
              </a:pPr>
              <a:r>
                <a:rPr lang="ja-JP" altLang="en-US" sz="1650" dirty="0">
                  <a:solidFill>
                    <a:prstClr val="white"/>
                  </a:solidFill>
                  <a:latin typeface="HG丸ｺﾞｼｯｸM-PRO" panose="020F0600000000000000" pitchFamily="50" charset="-128"/>
                  <a:ea typeface="HG丸ｺﾞｼｯｸM-PRO" panose="020F0600000000000000" pitchFamily="50" charset="-128"/>
                </a:rPr>
                <a:t>法律上の倒産のとき</a:t>
              </a:r>
              <a:endParaRPr lang="ja-JP" altLang="en-US" sz="1650" dirty="0">
                <a:solidFill>
                  <a:prstClr val="white"/>
                </a:solidFill>
                <a:latin typeface="Calibri"/>
                <a:ea typeface="ＭＳ Ｐゴシック" panose="020B0600070205080204" pitchFamily="50" charset="-128"/>
              </a:endParaRPr>
            </a:p>
          </p:txBody>
        </p:sp>
      </p:grpSp>
      <p:grpSp>
        <p:nvGrpSpPr>
          <p:cNvPr id="76" name="グループ化 75"/>
          <p:cNvGrpSpPr/>
          <p:nvPr/>
        </p:nvGrpSpPr>
        <p:grpSpPr>
          <a:xfrm>
            <a:off x="4711363" y="2546656"/>
            <a:ext cx="3175376" cy="3391310"/>
            <a:chOff x="4757813" y="2180688"/>
            <a:chExt cx="4233835" cy="4457782"/>
          </a:xfrm>
        </p:grpSpPr>
        <p:sp>
          <p:nvSpPr>
            <p:cNvPr id="17" name="角丸四角形 16"/>
            <p:cNvSpPr/>
            <p:nvPr/>
          </p:nvSpPr>
          <p:spPr>
            <a:xfrm>
              <a:off x="4757813" y="2417695"/>
              <a:ext cx="4140000" cy="4220775"/>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r">
                <a:lnSpc>
                  <a:spcPts val="1650"/>
                </a:lnSpc>
              </a:pPr>
              <a:endParaRPr lang="ja-JP" altLang="en-US" sz="1200" dirty="0">
                <a:solidFill>
                  <a:prstClr val="black"/>
                </a:solidFill>
                <a:latin typeface="Calibri"/>
                <a:ea typeface="ＭＳ Ｐゴシック" panose="020B0600070205080204" pitchFamily="50" charset="-128"/>
              </a:endParaRPr>
            </a:p>
          </p:txBody>
        </p:sp>
        <p:sp>
          <p:nvSpPr>
            <p:cNvPr id="19" name="角丸四角形 18"/>
            <p:cNvSpPr/>
            <p:nvPr/>
          </p:nvSpPr>
          <p:spPr>
            <a:xfrm>
              <a:off x="6228184" y="2180688"/>
              <a:ext cx="2763464" cy="489359"/>
            </a:xfrm>
            <a:prstGeom prst="roundRect">
              <a:avLst>
                <a:gd name="adj" fmla="val 2560"/>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lnSpc>
                  <a:spcPts val="1950"/>
                </a:lnSpc>
              </a:pPr>
              <a:r>
                <a:rPr lang="ja-JP" altLang="en-US" sz="1650" dirty="0">
                  <a:solidFill>
                    <a:prstClr val="white"/>
                  </a:solidFill>
                  <a:latin typeface="HG丸ｺﾞｼｯｸM-PRO" panose="020F0600000000000000" pitchFamily="50" charset="-128"/>
                  <a:ea typeface="HG丸ｺﾞｼｯｸM-PRO" panose="020F0600000000000000" pitchFamily="50" charset="-128"/>
                </a:rPr>
                <a:t>事実上の倒産のとき</a:t>
              </a:r>
              <a:endParaRPr lang="ja-JP" altLang="en-US" sz="1650" dirty="0">
                <a:solidFill>
                  <a:prstClr val="white"/>
                </a:solidFill>
                <a:latin typeface="Calibri"/>
                <a:ea typeface="ＭＳ Ｐゴシック" panose="020B0600070205080204" pitchFamily="50" charset="-128"/>
              </a:endParaRPr>
            </a:p>
          </p:txBody>
        </p:sp>
      </p:grpSp>
      <p:sp>
        <p:nvSpPr>
          <p:cNvPr id="22" name="角丸四角形 21"/>
          <p:cNvSpPr/>
          <p:nvPr/>
        </p:nvSpPr>
        <p:spPr>
          <a:xfrm>
            <a:off x="1493658" y="5115849"/>
            <a:ext cx="1836204" cy="1049236"/>
          </a:xfrm>
          <a:prstGeom prst="roundRect">
            <a:avLst>
              <a:gd name="adj" fmla="val 7233"/>
            </a:avLst>
          </a:prstGeom>
          <a:solidFill>
            <a:srgbClr val="002060"/>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破産のとき→破産管財人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特別清算のとき→清算人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民事再生のとき→再生債務者・管財人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会社更生のとき→管財人</a:t>
            </a:r>
          </a:p>
        </p:txBody>
      </p:sp>
      <p:cxnSp>
        <p:nvCxnSpPr>
          <p:cNvPr id="23" name="直線矢印コネクタ 22"/>
          <p:cNvCxnSpPr/>
          <p:nvPr/>
        </p:nvCxnSpPr>
        <p:spPr>
          <a:xfrm>
            <a:off x="1763688" y="3591018"/>
            <a:ext cx="0" cy="14581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2003010" y="3591018"/>
            <a:ext cx="1380858" cy="1416780"/>
            <a:chOff x="1146680" y="3212976"/>
            <a:chExt cx="1841144" cy="1889040"/>
          </a:xfrm>
        </p:grpSpPr>
        <p:cxnSp>
          <p:nvCxnSpPr>
            <p:cNvPr id="24" name="直線矢印コネクタ 23"/>
            <p:cNvCxnSpPr/>
            <p:nvPr/>
          </p:nvCxnSpPr>
          <p:spPr>
            <a:xfrm flipV="1">
              <a:off x="1259632" y="3212976"/>
              <a:ext cx="0" cy="1889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146680" y="4716752"/>
              <a:ext cx="1841144"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② 未払額等を証明</a:t>
              </a:r>
            </a:p>
          </p:txBody>
        </p:sp>
      </p:grpSp>
      <p:sp>
        <p:nvSpPr>
          <p:cNvPr id="29" name="角丸四角形 28"/>
          <p:cNvSpPr/>
          <p:nvPr/>
        </p:nvSpPr>
        <p:spPr>
          <a:xfrm>
            <a:off x="4355366" y="2919090"/>
            <a:ext cx="540060" cy="1590030"/>
          </a:xfrm>
          <a:prstGeom prst="roundRect">
            <a:avLst>
              <a:gd name="adj" fmla="val 15827"/>
            </a:avLst>
          </a:prstGeom>
          <a:solidFill>
            <a:schemeClr val="tx2">
              <a:lumMod val="50000"/>
            </a:schemeClr>
          </a:solidFill>
          <a:ln w="38100" cmpd="dbl"/>
        </p:spPr>
        <p:style>
          <a:lnRef idx="2">
            <a:schemeClr val="accent1">
              <a:shade val="50000"/>
            </a:schemeClr>
          </a:lnRef>
          <a:fillRef idx="1">
            <a:schemeClr val="accent1"/>
          </a:fillRef>
          <a:effectRef idx="0">
            <a:schemeClr val="accent1"/>
          </a:effectRef>
          <a:fontRef idx="minor">
            <a:schemeClr val="lt1"/>
          </a:fontRef>
        </p:style>
        <p:txBody>
          <a:bodyPr vert="eaVert" lIns="54000" tIns="27000" rIns="27000" bIns="27000" rtlCol="0" anchor="ctr">
            <a:noAutofit/>
          </a:bodyPr>
          <a:lstStyle/>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独立行政法人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労働者健康安全機構</a:t>
            </a:r>
          </a:p>
        </p:txBody>
      </p:sp>
      <p:grpSp>
        <p:nvGrpSpPr>
          <p:cNvPr id="86" name="グループ化 85"/>
          <p:cNvGrpSpPr/>
          <p:nvPr/>
        </p:nvGrpSpPr>
        <p:grpSpPr>
          <a:xfrm>
            <a:off x="2951820" y="3068000"/>
            <a:ext cx="1374012" cy="168313"/>
            <a:chOff x="2411760" y="2443559"/>
            <a:chExt cx="1832016" cy="224417"/>
          </a:xfrm>
        </p:grpSpPr>
        <p:cxnSp>
          <p:nvCxnSpPr>
            <p:cNvPr id="30" name="直線矢印コネクタ 29"/>
            <p:cNvCxnSpPr/>
            <p:nvPr/>
          </p:nvCxnSpPr>
          <p:spPr>
            <a:xfrm>
              <a:off x="2411760" y="2564904"/>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2483936" y="2443559"/>
              <a:ext cx="1476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③ 立替払を請求</a:t>
              </a:r>
            </a:p>
          </p:txBody>
        </p:sp>
      </p:grpSp>
      <p:grpSp>
        <p:nvGrpSpPr>
          <p:cNvPr id="85" name="グループ化 84"/>
          <p:cNvGrpSpPr/>
          <p:nvPr/>
        </p:nvGrpSpPr>
        <p:grpSpPr>
          <a:xfrm>
            <a:off x="2941584" y="3294260"/>
            <a:ext cx="1374012" cy="168313"/>
            <a:chOff x="2398112" y="2745239"/>
            <a:chExt cx="1832016" cy="224417"/>
          </a:xfrm>
        </p:grpSpPr>
        <p:cxnSp>
          <p:nvCxnSpPr>
            <p:cNvPr id="34" name="直線矢印コネクタ 33"/>
            <p:cNvCxnSpPr/>
            <p:nvPr/>
          </p:nvCxnSpPr>
          <p:spPr>
            <a:xfrm flipH="1">
              <a:off x="2398112" y="2852936"/>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879928" y="2745239"/>
              <a:ext cx="1044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④ 立替払</a:t>
              </a:r>
            </a:p>
          </p:txBody>
        </p:sp>
      </p:grpSp>
      <p:grpSp>
        <p:nvGrpSpPr>
          <p:cNvPr id="80" name="グループ化 79"/>
          <p:cNvGrpSpPr/>
          <p:nvPr/>
        </p:nvGrpSpPr>
        <p:grpSpPr>
          <a:xfrm>
            <a:off x="2316810" y="3537012"/>
            <a:ext cx="1380858" cy="911808"/>
            <a:chOff x="1565080" y="3068960"/>
            <a:chExt cx="1841144" cy="1296144"/>
          </a:xfrm>
        </p:grpSpPr>
        <p:sp>
          <p:nvSpPr>
            <p:cNvPr id="40" name="角丸四角形 39"/>
            <p:cNvSpPr/>
            <p:nvPr/>
          </p:nvSpPr>
          <p:spPr>
            <a:xfrm>
              <a:off x="1695700" y="4026290"/>
              <a:ext cx="932084" cy="338814"/>
            </a:xfrm>
            <a:prstGeom prst="roundRect">
              <a:avLst>
                <a:gd name="adj" fmla="val 256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ts val="1650"/>
                </a:lnSpc>
              </a:pPr>
              <a:r>
                <a:rPr lang="ja-JP" altLang="en-US" sz="1200" dirty="0">
                  <a:solidFill>
                    <a:prstClr val="black">
                      <a:lumMod val="50000"/>
                      <a:lumOff val="50000"/>
                    </a:prstClr>
                  </a:solidFill>
                  <a:latin typeface="HG丸ｺﾞｼｯｸM-PRO" panose="020F0600000000000000" pitchFamily="50" charset="-128"/>
                  <a:ea typeface="HG丸ｺﾞｼｯｸM-PRO" panose="020F0600000000000000" pitchFamily="50" charset="-128"/>
                </a:rPr>
                <a:t>労基署</a:t>
              </a:r>
            </a:p>
          </p:txBody>
        </p:sp>
        <p:cxnSp>
          <p:nvCxnSpPr>
            <p:cNvPr id="41" name="直線矢印コネクタ 40"/>
            <p:cNvCxnSpPr/>
            <p:nvPr/>
          </p:nvCxnSpPr>
          <p:spPr>
            <a:xfrm>
              <a:off x="1907704" y="3140968"/>
              <a:ext cx="0" cy="864096"/>
            </a:xfrm>
            <a:prstGeom prst="straightConnector1">
              <a:avLst/>
            </a:prstGeom>
            <a:ln w="508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339752" y="3068960"/>
              <a:ext cx="0" cy="902298"/>
            </a:xfrm>
            <a:prstGeom prst="straightConnector1">
              <a:avLst/>
            </a:prstGeom>
            <a:ln w="50800">
              <a:prstDash val="sysDot"/>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1565080" y="3478968"/>
              <a:ext cx="1841144"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必要に応じ①②を補完</a:t>
              </a:r>
            </a:p>
          </p:txBody>
        </p:sp>
      </p:grpSp>
      <p:grpSp>
        <p:nvGrpSpPr>
          <p:cNvPr id="77" name="グループ化 76"/>
          <p:cNvGrpSpPr/>
          <p:nvPr/>
        </p:nvGrpSpPr>
        <p:grpSpPr>
          <a:xfrm>
            <a:off x="1547666" y="3050958"/>
            <a:ext cx="6160581" cy="486054"/>
            <a:chOff x="539552" y="2420888"/>
            <a:chExt cx="8214108" cy="648072"/>
          </a:xfrm>
        </p:grpSpPr>
        <p:sp>
          <p:nvSpPr>
            <p:cNvPr id="21" name="角丸四角形 20"/>
            <p:cNvSpPr/>
            <p:nvPr/>
          </p:nvSpPr>
          <p:spPr>
            <a:xfrm>
              <a:off x="539552" y="2420888"/>
              <a:ext cx="1805396" cy="648072"/>
            </a:xfrm>
            <a:prstGeom prst="roundRect">
              <a:avLst>
                <a:gd name="adj" fmla="val 17301"/>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給与等を払って</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もらってない人</a:t>
              </a:r>
            </a:p>
          </p:txBody>
        </p:sp>
        <p:sp>
          <p:nvSpPr>
            <p:cNvPr id="50" name="角丸四角形 49"/>
            <p:cNvSpPr/>
            <p:nvPr/>
          </p:nvSpPr>
          <p:spPr>
            <a:xfrm>
              <a:off x="6948264" y="2420888"/>
              <a:ext cx="1805396" cy="648072"/>
            </a:xfrm>
            <a:prstGeom prst="roundRect">
              <a:avLst>
                <a:gd name="adj" fmla="val 17301"/>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給与等を払って</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もらってない人</a:t>
              </a:r>
            </a:p>
          </p:txBody>
        </p:sp>
      </p:grpSp>
      <p:sp>
        <p:nvSpPr>
          <p:cNvPr id="51" name="角丸四角形 50"/>
          <p:cNvSpPr/>
          <p:nvPr/>
        </p:nvSpPr>
        <p:spPr>
          <a:xfrm>
            <a:off x="6273192" y="5115848"/>
            <a:ext cx="1485162" cy="743461"/>
          </a:xfrm>
          <a:prstGeom prst="roundRect">
            <a:avLst>
              <a:gd name="adj" fmla="val 7233"/>
            </a:avLst>
          </a:prstGeom>
          <a:solidFill>
            <a:srgbClr val="002060"/>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労基署</a:t>
            </a:r>
          </a:p>
        </p:txBody>
      </p:sp>
      <p:grpSp>
        <p:nvGrpSpPr>
          <p:cNvPr id="81" name="グループ化 80"/>
          <p:cNvGrpSpPr/>
          <p:nvPr/>
        </p:nvGrpSpPr>
        <p:grpSpPr>
          <a:xfrm>
            <a:off x="5205859" y="3591018"/>
            <a:ext cx="1325711" cy="1458162"/>
            <a:chOff x="5417146" y="3212976"/>
            <a:chExt cx="1767614" cy="1944216"/>
          </a:xfrm>
        </p:grpSpPr>
        <p:cxnSp>
          <p:nvCxnSpPr>
            <p:cNvPr id="52" name="直線矢印コネクタ 51"/>
            <p:cNvCxnSpPr/>
            <p:nvPr/>
          </p:nvCxnSpPr>
          <p:spPr>
            <a:xfrm>
              <a:off x="7061216" y="3212976"/>
              <a:ext cx="0" cy="19442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417146" y="3355054"/>
              <a:ext cx="1512168" cy="38909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事業活動を停止した</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ことなどの認定申請</a:t>
              </a:r>
            </a:p>
          </p:txBody>
        </p:sp>
        <p:sp>
          <p:nvSpPr>
            <p:cNvPr id="56" name="角丸四角形 55"/>
            <p:cNvSpPr/>
            <p:nvPr/>
          </p:nvSpPr>
          <p:spPr>
            <a:xfrm>
              <a:off x="6948264" y="3360883"/>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①</a:t>
              </a:r>
            </a:p>
          </p:txBody>
        </p:sp>
      </p:grpSp>
      <p:cxnSp>
        <p:nvCxnSpPr>
          <p:cNvPr id="53" name="直線矢印コネクタ 52"/>
          <p:cNvCxnSpPr/>
          <p:nvPr/>
        </p:nvCxnSpPr>
        <p:spPr>
          <a:xfrm flipV="1">
            <a:off x="6816954" y="3591018"/>
            <a:ext cx="0" cy="14167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5749896" y="3591018"/>
            <a:ext cx="1555938" cy="1458162"/>
            <a:chOff x="6142528" y="3212976"/>
            <a:chExt cx="2074584" cy="1944216"/>
          </a:xfrm>
        </p:grpSpPr>
        <p:cxnSp>
          <p:nvCxnSpPr>
            <p:cNvPr id="57" name="直線矢印コネクタ 56"/>
            <p:cNvCxnSpPr/>
            <p:nvPr/>
          </p:nvCxnSpPr>
          <p:spPr>
            <a:xfrm>
              <a:off x="8073096" y="3212976"/>
              <a:ext cx="0" cy="19442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a:xfrm>
              <a:off x="6142528" y="4207464"/>
              <a:ext cx="1944000" cy="216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未払額などの確認を申請</a:t>
              </a:r>
            </a:p>
          </p:txBody>
        </p:sp>
        <p:sp>
          <p:nvSpPr>
            <p:cNvPr id="60" name="角丸四角形 59"/>
            <p:cNvSpPr/>
            <p:nvPr/>
          </p:nvSpPr>
          <p:spPr>
            <a:xfrm>
              <a:off x="7980616" y="4212696"/>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③</a:t>
              </a:r>
            </a:p>
          </p:txBody>
        </p:sp>
      </p:grpSp>
      <p:grpSp>
        <p:nvGrpSpPr>
          <p:cNvPr id="84" name="グループ化 83"/>
          <p:cNvGrpSpPr/>
          <p:nvPr/>
        </p:nvGrpSpPr>
        <p:grpSpPr>
          <a:xfrm>
            <a:off x="6493038" y="3596681"/>
            <a:ext cx="1211310" cy="1416780"/>
            <a:chOff x="7133384" y="3212976"/>
            <a:chExt cx="1615080" cy="1889040"/>
          </a:xfrm>
        </p:grpSpPr>
        <p:cxnSp>
          <p:nvCxnSpPr>
            <p:cNvPr id="58" name="直線矢印コネクタ 57"/>
            <p:cNvCxnSpPr/>
            <p:nvPr/>
          </p:nvCxnSpPr>
          <p:spPr>
            <a:xfrm flipV="1">
              <a:off x="8604448" y="3212976"/>
              <a:ext cx="0" cy="1889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133384" y="4612146"/>
              <a:ext cx="1440000" cy="24411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確認したことを通知</a:t>
              </a:r>
            </a:p>
          </p:txBody>
        </p:sp>
        <p:sp>
          <p:nvSpPr>
            <p:cNvPr id="63" name="角丸四角形 62"/>
            <p:cNvSpPr/>
            <p:nvPr/>
          </p:nvSpPr>
          <p:spPr>
            <a:xfrm>
              <a:off x="8511968" y="4617448"/>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④</a:t>
              </a:r>
            </a:p>
          </p:txBody>
        </p:sp>
      </p:grpSp>
      <p:grpSp>
        <p:nvGrpSpPr>
          <p:cNvPr id="88" name="グループ化 87"/>
          <p:cNvGrpSpPr/>
          <p:nvPr/>
        </p:nvGrpSpPr>
        <p:grpSpPr>
          <a:xfrm>
            <a:off x="4915944" y="3321027"/>
            <a:ext cx="1374012" cy="168313"/>
            <a:chOff x="5030592" y="2780928"/>
            <a:chExt cx="1832016" cy="224417"/>
          </a:xfrm>
        </p:grpSpPr>
        <p:cxnSp>
          <p:nvCxnSpPr>
            <p:cNvPr id="65" name="直線矢印コネクタ 64"/>
            <p:cNvCxnSpPr/>
            <p:nvPr/>
          </p:nvCxnSpPr>
          <p:spPr>
            <a:xfrm flipH="1">
              <a:off x="5030592" y="2884000"/>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5292248" y="2780928"/>
              <a:ext cx="1476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⑤ 立替払を請求</a:t>
              </a:r>
            </a:p>
          </p:txBody>
        </p:sp>
      </p:grpSp>
      <p:grpSp>
        <p:nvGrpSpPr>
          <p:cNvPr id="87" name="グループ化 86"/>
          <p:cNvGrpSpPr/>
          <p:nvPr/>
        </p:nvGrpSpPr>
        <p:grpSpPr>
          <a:xfrm>
            <a:off x="4926180" y="3105003"/>
            <a:ext cx="1374012" cy="168313"/>
            <a:chOff x="5044240" y="2492896"/>
            <a:chExt cx="1832016" cy="224417"/>
          </a:xfrm>
        </p:grpSpPr>
        <p:cxnSp>
          <p:nvCxnSpPr>
            <p:cNvPr id="64" name="直線矢印コネクタ 63"/>
            <p:cNvCxnSpPr/>
            <p:nvPr/>
          </p:nvCxnSpPr>
          <p:spPr>
            <a:xfrm>
              <a:off x="5044240" y="2595968"/>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5364088" y="2492896"/>
              <a:ext cx="1044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⑥ 立替払</a:t>
              </a:r>
            </a:p>
          </p:txBody>
        </p:sp>
      </p:grpSp>
      <p:sp>
        <p:nvSpPr>
          <p:cNvPr id="71" name="四角形吹き出し 70"/>
          <p:cNvSpPr/>
          <p:nvPr/>
        </p:nvSpPr>
        <p:spPr>
          <a:xfrm>
            <a:off x="3383884" y="4650666"/>
            <a:ext cx="2796665" cy="1215084"/>
          </a:xfrm>
          <a:prstGeom prst="wedgeRectCallout">
            <a:avLst>
              <a:gd name="adj1" fmla="val -4423"/>
              <a:gd name="adj2" fmla="val -6750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1300"/>
              </a:lnSpc>
              <a:buFont typeface="Wingdings" panose="05000000000000000000" pitchFamily="2" charset="2"/>
              <a:buChar char="u"/>
            </a:pPr>
            <a:r>
              <a:rPr lang="ja-JP" altLang="en-US" sz="1050" dirty="0">
                <a:solidFill>
                  <a:prstClr val="black"/>
                </a:solidFill>
                <a:latin typeface="HG丸ｺﾞｼｯｸM-PRO" panose="020F0600000000000000" pitchFamily="50" charset="-128"/>
                <a:ea typeface="HG丸ｺﾞｼｯｸM-PRO" panose="020F0600000000000000" pitchFamily="50" charset="-128"/>
              </a:rPr>
              <a:t>国が、</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未払賃金</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退職金を含む。賞与は対象外</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の</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8</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割</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を立替えるもの。会社への求償権を国が取得する。</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171450" indent="-171450">
              <a:lnSpc>
                <a:spcPts val="1300"/>
              </a:lnSpc>
              <a:buFont typeface="Wingdings" panose="05000000000000000000" pitchFamily="2" charset="2"/>
              <a:buChar char="u"/>
            </a:pPr>
            <a:r>
              <a:rPr lang="ja-JP" altLang="en-US" sz="1050" dirty="0">
                <a:solidFill>
                  <a:prstClr val="black"/>
                </a:solidFill>
                <a:latin typeface="HG丸ｺﾞｼｯｸM-PRO" panose="020F0600000000000000" pitchFamily="50" charset="-128"/>
                <a:ea typeface="HG丸ｺﾞｼｯｸM-PRO" panose="020F0600000000000000" pitchFamily="50" charset="-128"/>
              </a:rPr>
              <a:t>立替払額には</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年齢階層別の上限額</a:t>
            </a:r>
            <a:r>
              <a:rPr lang="ja-JP" altLang="en-US" sz="1050" dirty="0">
                <a:solidFill>
                  <a:prstClr val="black"/>
                </a:solidFill>
                <a:latin typeface="HG丸ｺﾞｼｯｸM-PRO" panose="020F0600000000000000" pitchFamily="50" charset="-128"/>
                <a:ea typeface="HG丸ｺﾞｼｯｸM-PRO" panose="020F0600000000000000" pitchFamily="50" charset="-128"/>
              </a:rPr>
              <a:t>がある。</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歳以上→</a:t>
            </a:r>
            <a:r>
              <a:rPr lang="en-US" altLang="ja-JP" sz="1050" dirty="0">
                <a:solidFill>
                  <a:prstClr val="black"/>
                </a:solidFill>
                <a:latin typeface="HG丸ｺﾞｼｯｸM-PRO" panose="020F0600000000000000" pitchFamily="50" charset="-128"/>
                <a:ea typeface="HG丸ｺﾞｼｯｸM-PRO" panose="020F0600000000000000" pitchFamily="50" charset="-128"/>
              </a:rPr>
              <a:t>296</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歳以上</a:t>
            </a: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歳未満→</a:t>
            </a:r>
            <a:r>
              <a:rPr lang="en-US" altLang="ja-JP" sz="1050" dirty="0">
                <a:solidFill>
                  <a:prstClr val="black"/>
                </a:solidFill>
                <a:latin typeface="HG丸ｺﾞｼｯｸM-PRO" panose="020F0600000000000000" pitchFamily="50" charset="-128"/>
                <a:ea typeface="HG丸ｺﾞｼｯｸM-PRO" panose="020F0600000000000000" pitchFamily="50" charset="-128"/>
              </a:rPr>
              <a:t>176</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歳未満→</a:t>
            </a:r>
            <a:r>
              <a:rPr lang="en-US" altLang="ja-JP" sz="1050" dirty="0">
                <a:solidFill>
                  <a:prstClr val="black"/>
                </a:solidFill>
                <a:latin typeface="HG丸ｺﾞｼｯｸM-PRO" panose="020F0600000000000000" pitchFamily="50" charset="-128"/>
                <a:ea typeface="HG丸ｺﾞｼｯｸM-PRO" panose="020F0600000000000000" pitchFamily="50" charset="-128"/>
              </a:rPr>
              <a:t>88</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p>
        </p:txBody>
      </p:sp>
      <p:sp>
        <p:nvSpPr>
          <p:cNvPr id="69" name="テキスト ボックス 68"/>
          <p:cNvSpPr txBox="1"/>
          <p:nvPr/>
        </p:nvSpPr>
        <p:spPr>
          <a:xfrm>
            <a:off x="35496" y="130510"/>
            <a:ext cx="90010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会社が倒産した！　もらっていない給与や退職金はどうなる？</a:t>
            </a:r>
          </a:p>
        </p:txBody>
      </p:sp>
      <p:sp>
        <p:nvSpPr>
          <p:cNvPr id="70" name="角丸四角形 7">
            <a:extLst>
              <a:ext uri="{FF2B5EF4-FFF2-40B4-BE49-F238E27FC236}">
                <a16:creationId xmlns:a16="http://schemas.microsoft.com/office/drawing/2014/main" id="{0A185D22-D62E-4521-9F58-1FD503DEAB43}"/>
              </a:ext>
            </a:extLst>
          </p:cNvPr>
          <p:cNvSpPr/>
          <p:nvPr/>
        </p:nvSpPr>
        <p:spPr>
          <a:xfrm>
            <a:off x="318019" y="1169422"/>
            <a:ext cx="8574461" cy="924785"/>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b="1" dirty="0">
                <a:solidFill>
                  <a:srgbClr val="B6007A"/>
                </a:solidFill>
                <a:latin typeface="HG丸ｺﾞｼｯｸM-PRO" pitchFamily="50" charset="-128"/>
                <a:ea typeface="HG丸ｺﾞｼｯｸM-PRO" pitchFamily="50" charset="-128"/>
              </a:rPr>
              <a:t>　未払賃金</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退職金を含む。賞与は対象外</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の一部について、国が立て替えて支払う制度があります。</a:t>
            </a:r>
          </a:p>
        </p:txBody>
      </p:sp>
      <p:sp>
        <p:nvSpPr>
          <p:cNvPr id="2" name="テキスト ボックス 1"/>
          <p:cNvSpPr txBox="1"/>
          <p:nvPr/>
        </p:nvSpPr>
        <p:spPr>
          <a:xfrm>
            <a:off x="1462355" y="4487866"/>
            <a:ext cx="1377300" cy="230832"/>
          </a:xfrm>
          <a:prstGeom prst="rect">
            <a:avLst/>
          </a:prstGeom>
          <a:solidFill>
            <a:schemeClr val="bg1"/>
          </a:solidFill>
        </p:spPr>
        <p:txBody>
          <a:bodyPr wrap="none" rtlCol="0">
            <a:spAutoFit/>
          </a:bodyPr>
          <a:lstStyle/>
          <a:p>
            <a:r>
              <a:rPr lang="ja-JP" altLang="en-US" sz="900" dirty="0">
                <a:latin typeface="HG丸ｺﾞｼｯｸM-PRO" panose="020F0600000000000000" pitchFamily="50" charset="-128"/>
                <a:ea typeface="HG丸ｺﾞｼｯｸM-PRO" panose="020F0600000000000000" pitchFamily="50" charset="-128"/>
              </a:rPr>
              <a:t>① 未払額等の証明願い</a:t>
            </a:r>
          </a:p>
        </p:txBody>
      </p:sp>
      <p:sp>
        <p:nvSpPr>
          <p:cNvPr id="3" name="テキスト ボックス 2"/>
          <p:cNvSpPr txBox="1"/>
          <p:nvPr/>
        </p:nvSpPr>
        <p:spPr>
          <a:xfrm>
            <a:off x="6640040" y="3920183"/>
            <a:ext cx="1146468" cy="230832"/>
          </a:xfrm>
          <a:prstGeom prst="rect">
            <a:avLst/>
          </a:prstGeom>
          <a:solidFill>
            <a:schemeClr val="bg1"/>
          </a:solidFill>
        </p:spPr>
        <p:txBody>
          <a:bodyPr wrap="none" rtlCol="0">
            <a:spAutoFit/>
          </a:bodyPr>
          <a:lstStyle/>
          <a:p>
            <a:r>
              <a:rPr lang="ja-JP" altLang="en-US" sz="900" dirty="0">
                <a:solidFill>
                  <a:prstClr val="black"/>
                </a:solidFill>
                <a:latin typeface="HG丸ｺﾞｼｯｸM-PRO" panose="020F0600000000000000" pitchFamily="50" charset="-128"/>
                <a:ea typeface="HG丸ｺﾞｼｯｸM-PRO" panose="020F0600000000000000" pitchFamily="50" charset="-128"/>
              </a:rPr>
              <a:t>② ①のことを認定</a:t>
            </a:r>
          </a:p>
        </p:txBody>
      </p:sp>
      <p:sp>
        <p:nvSpPr>
          <p:cNvPr id="55" name="正方形/長方形 54"/>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146</a:t>
            </a:r>
            <a:endParaRPr lang="ja-JP" altLang="en-US" sz="1200" b="1" dirty="0">
              <a:solidFill>
                <a:schemeClr val="tx1"/>
              </a:solidFill>
            </a:endParaRPr>
          </a:p>
        </p:txBody>
      </p:sp>
    </p:spTree>
    <p:extLst>
      <p:ext uri="{BB962C8B-B14F-4D97-AF65-F5344CB8AC3E}">
        <p14:creationId xmlns:p14="http://schemas.microsoft.com/office/powerpoint/2010/main" val="40103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1">
                                            <p:bg/>
                                          </p:spTgt>
                                        </p:tgtEl>
                                        <p:attrNameLst>
                                          <p:attrName>style.visibility</p:attrName>
                                        </p:attrNameLst>
                                      </p:cBhvr>
                                      <p:to>
                                        <p:strVal val="visible"/>
                                      </p:to>
                                    </p:set>
                                    <p:animEffect transition="in" filter="fade">
                                      <p:cBhvr>
                                        <p:cTn id="27" dur="1000"/>
                                        <p:tgtEl>
                                          <p:spTgt spid="51">
                                            <p:bg/>
                                          </p:spTgt>
                                        </p:tgtEl>
                                      </p:cBhvr>
                                    </p:animEffect>
                                    <p:anim calcmode="lin" valueType="num">
                                      <p:cBhvr>
                                        <p:cTn id="28" dur="1000" fill="hold"/>
                                        <p:tgtEl>
                                          <p:spTgt spid="51">
                                            <p:bg/>
                                          </p:spTgt>
                                        </p:tgtEl>
                                        <p:attrNameLst>
                                          <p:attrName>ppt_x</p:attrName>
                                        </p:attrNameLst>
                                      </p:cBhvr>
                                      <p:tavLst>
                                        <p:tav tm="0">
                                          <p:val>
                                            <p:strVal val="#ppt_x"/>
                                          </p:val>
                                        </p:tav>
                                        <p:tav tm="100000">
                                          <p:val>
                                            <p:strVal val="#ppt_x"/>
                                          </p:val>
                                        </p:tav>
                                      </p:tavLst>
                                    </p:anim>
                                    <p:anim calcmode="lin" valueType="num">
                                      <p:cBhvr>
                                        <p:cTn id="29" dur="1000" fill="hold"/>
                                        <p:tgtEl>
                                          <p:spTgt spid="51">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xEl>
                                              <p:pRg st="0" end="0"/>
                                            </p:txEl>
                                          </p:spTgt>
                                        </p:tgtEl>
                                        <p:attrNameLst>
                                          <p:attrName>style.visibility</p:attrName>
                                        </p:attrNameLst>
                                      </p:cBhvr>
                                      <p:to>
                                        <p:strVal val="visible"/>
                                      </p:to>
                                    </p:set>
                                    <p:animEffect transition="in" filter="fade">
                                      <p:cBhvr>
                                        <p:cTn id="34" dur="1000"/>
                                        <p:tgtEl>
                                          <p:spTgt spid="51">
                                            <p:txEl>
                                              <p:pRg st="0" end="0"/>
                                            </p:txEl>
                                          </p:spTgt>
                                        </p:tgtEl>
                                      </p:cBhvr>
                                    </p:animEffect>
                                    <p:anim calcmode="lin" valueType="num">
                                      <p:cBhvr>
                                        <p:cTn id="35"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9">
                                            <p:bg/>
                                          </p:spTgt>
                                        </p:tgtEl>
                                        <p:attrNameLst>
                                          <p:attrName>style.visibility</p:attrName>
                                        </p:attrNameLst>
                                      </p:cBhvr>
                                      <p:to>
                                        <p:strVal val="visible"/>
                                      </p:to>
                                    </p:set>
                                    <p:animEffect transition="in" filter="fade">
                                      <p:cBhvr>
                                        <p:cTn id="41" dur="1000"/>
                                        <p:tgtEl>
                                          <p:spTgt spid="29">
                                            <p:bg/>
                                          </p:spTgt>
                                        </p:tgtEl>
                                      </p:cBhvr>
                                    </p:animEffect>
                                    <p:anim calcmode="lin" valueType="num">
                                      <p:cBhvr>
                                        <p:cTn id="42" dur="1000" fill="hold"/>
                                        <p:tgtEl>
                                          <p:spTgt spid="29">
                                            <p:bg/>
                                          </p:spTgt>
                                        </p:tgtEl>
                                        <p:attrNameLst>
                                          <p:attrName>ppt_x</p:attrName>
                                        </p:attrNameLst>
                                      </p:cBhvr>
                                      <p:tavLst>
                                        <p:tav tm="0">
                                          <p:val>
                                            <p:strVal val="#ppt_x"/>
                                          </p:val>
                                        </p:tav>
                                        <p:tav tm="100000">
                                          <p:val>
                                            <p:strVal val="#ppt_x"/>
                                          </p:val>
                                        </p:tav>
                                      </p:tavLst>
                                    </p:anim>
                                    <p:anim calcmode="lin" valueType="num">
                                      <p:cBhvr>
                                        <p:cTn id="43" dur="1000" fill="hold"/>
                                        <p:tgtEl>
                                          <p:spTgt spid="29">
                                            <p:bg/>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1000"/>
                                        <p:tgtEl>
                                          <p:spTgt spid="29">
                                            <p:txEl>
                                              <p:pRg st="0" end="0"/>
                                            </p:txEl>
                                          </p:spTgt>
                                        </p:tgtEl>
                                      </p:cBhvr>
                                    </p:animEffect>
                                    <p:anim calcmode="lin" valueType="num">
                                      <p:cBhvr>
                                        <p:cTn id="4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Effect transition="in" filter="fade">
                                      <p:cBhvr>
                                        <p:cTn id="55" dur="1000"/>
                                        <p:tgtEl>
                                          <p:spTgt spid="29">
                                            <p:txEl>
                                              <p:pRg st="1" end="1"/>
                                            </p:txEl>
                                          </p:spTgt>
                                        </p:tgtEl>
                                      </p:cBhvr>
                                    </p:animEffect>
                                    <p:anim calcmode="lin" valueType="num">
                                      <p:cBhvr>
                                        <p:cTn id="56"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fill="hold"/>
                                        <p:tgtEl>
                                          <p:spTgt spid="86"/>
                                        </p:tgtEl>
                                        <p:attrNameLst>
                                          <p:attrName>ppt_x</p:attrName>
                                        </p:attrNameLst>
                                      </p:cBhvr>
                                      <p:tavLst>
                                        <p:tav tm="0">
                                          <p:val>
                                            <p:strVal val="0-#ppt_w/2"/>
                                          </p:val>
                                        </p:tav>
                                        <p:tav tm="100000">
                                          <p:val>
                                            <p:strVal val="#ppt_x"/>
                                          </p:val>
                                        </p:tav>
                                      </p:tavLst>
                                    </p:anim>
                                    <p:anim calcmode="lin" valueType="num">
                                      <p:cBhvr additive="base">
                                        <p:cTn id="7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85"/>
                                        </p:tgtEl>
                                        <p:attrNameLst>
                                          <p:attrName>style.visibility</p:attrName>
                                        </p:attrNameLst>
                                      </p:cBhvr>
                                      <p:to>
                                        <p:strVal val="visible"/>
                                      </p:to>
                                    </p:set>
                                    <p:anim calcmode="lin" valueType="num">
                                      <p:cBhvr additive="base">
                                        <p:cTn id="78" dur="500" fill="hold"/>
                                        <p:tgtEl>
                                          <p:spTgt spid="85"/>
                                        </p:tgtEl>
                                        <p:attrNameLst>
                                          <p:attrName>ppt_x</p:attrName>
                                        </p:attrNameLst>
                                      </p:cBhvr>
                                      <p:tavLst>
                                        <p:tav tm="0">
                                          <p:val>
                                            <p:strVal val="1+#ppt_w/2"/>
                                          </p:val>
                                        </p:tav>
                                        <p:tav tm="100000">
                                          <p:val>
                                            <p:strVal val="#ppt_x"/>
                                          </p:val>
                                        </p:tav>
                                      </p:tavLst>
                                    </p:anim>
                                    <p:anim calcmode="lin" valueType="num">
                                      <p:cBhvr additive="base">
                                        <p:cTn id="79"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nodeType="clickEffect">
                                  <p:stCondLst>
                                    <p:cond delay="0"/>
                                  </p:stCondLst>
                                  <p:childTnLst>
                                    <p:set>
                                      <p:cBhvr>
                                        <p:cTn id="89" dur="1" fill="hold">
                                          <p:stCondLst>
                                            <p:cond delay="0"/>
                                          </p:stCondLst>
                                        </p:cTn>
                                        <p:tgtEl>
                                          <p:spTgt spid="83"/>
                                        </p:tgtEl>
                                        <p:attrNameLst>
                                          <p:attrName>style.visibility</p:attrName>
                                        </p:attrNameLst>
                                      </p:cBhvr>
                                      <p:to>
                                        <p:strVal val="visible"/>
                                      </p:to>
                                    </p:set>
                                    <p:anim calcmode="lin" valueType="num">
                                      <p:cBhvr additive="base">
                                        <p:cTn id="90" dur="500" fill="hold"/>
                                        <p:tgtEl>
                                          <p:spTgt spid="83"/>
                                        </p:tgtEl>
                                        <p:attrNameLst>
                                          <p:attrName>ppt_x</p:attrName>
                                        </p:attrNameLst>
                                      </p:cBhvr>
                                      <p:tavLst>
                                        <p:tav tm="0">
                                          <p:val>
                                            <p:strVal val="#ppt_x"/>
                                          </p:val>
                                        </p:tav>
                                        <p:tav tm="100000">
                                          <p:val>
                                            <p:strVal val="#ppt_x"/>
                                          </p:val>
                                        </p:tav>
                                      </p:tavLst>
                                    </p:anim>
                                    <p:anim calcmode="lin" valueType="num">
                                      <p:cBhvr additive="base">
                                        <p:cTn id="91" dur="5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500" fill="hold"/>
                                        <p:tgtEl>
                                          <p:spTgt spid="84"/>
                                        </p:tgtEl>
                                        <p:attrNameLst>
                                          <p:attrName>ppt_x</p:attrName>
                                        </p:attrNameLst>
                                      </p:cBhvr>
                                      <p:tavLst>
                                        <p:tav tm="0">
                                          <p:val>
                                            <p:strVal val="#ppt_x"/>
                                          </p:val>
                                        </p:tav>
                                        <p:tav tm="100000">
                                          <p:val>
                                            <p:strVal val="#ppt_x"/>
                                          </p:val>
                                        </p:tav>
                                      </p:tavLst>
                                    </p:anim>
                                    <p:anim calcmode="lin" valueType="num">
                                      <p:cBhvr additive="base">
                                        <p:cTn id="9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fill="hold"/>
                                        <p:tgtEl>
                                          <p:spTgt spid="88"/>
                                        </p:tgtEl>
                                        <p:attrNameLst>
                                          <p:attrName>ppt_x</p:attrName>
                                        </p:attrNameLst>
                                      </p:cBhvr>
                                      <p:tavLst>
                                        <p:tav tm="0">
                                          <p:val>
                                            <p:strVal val="1+#ppt_w/2"/>
                                          </p:val>
                                        </p:tav>
                                        <p:tav tm="100000">
                                          <p:val>
                                            <p:strVal val="#ppt_x"/>
                                          </p:val>
                                        </p:tav>
                                      </p:tavLst>
                                    </p:anim>
                                    <p:anim calcmode="lin" valueType="num">
                                      <p:cBhvr additive="base">
                                        <p:cTn id="103"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87"/>
                                        </p:tgtEl>
                                        <p:attrNameLst>
                                          <p:attrName>style.visibility</p:attrName>
                                        </p:attrNameLst>
                                      </p:cBhvr>
                                      <p:to>
                                        <p:strVal val="visible"/>
                                      </p:to>
                                    </p:set>
                                    <p:anim calcmode="lin" valueType="num">
                                      <p:cBhvr additive="base">
                                        <p:cTn id="108" dur="500" fill="hold"/>
                                        <p:tgtEl>
                                          <p:spTgt spid="87"/>
                                        </p:tgtEl>
                                        <p:attrNameLst>
                                          <p:attrName>ppt_x</p:attrName>
                                        </p:attrNameLst>
                                      </p:cBhvr>
                                      <p:tavLst>
                                        <p:tav tm="0">
                                          <p:val>
                                            <p:strVal val="0-#ppt_w/2"/>
                                          </p:val>
                                        </p:tav>
                                        <p:tav tm="100000">
                                          <p:val>
                                            <p:strVal val="#ppt_x"/>
                                          </p:val>
                                        </p:tav>
                                      </p:tavLst>
                                    </p:anim>
                                    <p:anim calcmode="lin" valueType="num">
                                      <p:cBhvr additive="base">
                                        <p:cTn id="109"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0">
                                            <p:txEl>
                                              <p:pRg st="0" end="0"/>
                                            </p:txEl>
                                          </p:spTgt>
                                        </p:tgtEl>
                                        <p:attrNameLst>
                                          <p:attrName>style.visibility</p:attrName>
                                        </p:attrNameLst>
                                      </p:cBhvr>
                                      <p:to>
                                        <p:strVal val="visible"/>
                                      </p:to>
                                    </p:set>
                                    <p:animEffect transition="in" filter="wipe(left)">
                                      <p:cBhvr>
                                        <p:cTn id="119"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uiExpand="1" build="p" animBg="1"/>
      <p:bldP spid="51" grpId="0" build="p" animBg="1"/>
      <p:bldP spid="71" grpId="0" animBg="1"/>
      <p:bldP spid="7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51520" y="1473351"/>
            <a:ext cx="8694966" cy="1431697"/>
          </a:xfrm>
          <a:prstGeom prst="roundRect">
            <a:avLst>
              <a:gd name="adj" fmla="val 3569"/>
            </a:avLst>
          </a:prstGeom>
          <a:noFill/>
          <a:ln w="6350">
            <a:solidFill>
              <a:schemeClr val="bg1"/>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342900" indent="-342900">
              <a:lnSpc>
                <a:spcPts val="1950"/>
              </a:lnSpc>
              <a:buAutoNum type="arabicParenBoth"/>
            </a:pPr>
            <a:r>
              <a:rPr lang="ja-JP" altLang="en-US" sz="1500" b="1" u="sng" dirty="0">
                <a:solidFill>
                  <a:prstClr val="black"/>
                </a:solidFill>
                <a:latin typeface="HG丸ｺﾞｼｯｸM-PRO" pitchFamily="50" charset="-128"/>
                <a:ea typeface="HG丸ｺﾞｼｯｸM-PRO" pitchFamily="50" charset="-128"/>
              </a:rPr>
              <a:t>賃金の時間当たり単価を計算する。</a:t>
            </a:r>
            <a:endParaRPr lang="en-US" altLang="ja-JP" sz="1500" b="1" u="sng" dirty="0">
              <a:solidFill>
                <a:prstClr val="black"/>
              </a:solidFill>
              <a:latin typeface="HG丸ｺﾞｼｯｸM-PRO" pitchFamily="50" charset="-128"/>
              <a:ea typeface="HG丸ｺﾞｼｯｸM-PRO" pitchFamily="50" charset="-128"/>
            </a:endParaRPr>
          </a:p>
          <a:p>
            <a:pPr>
              <a:lnSpc>
                <a:spcPts val="1950"/>
              </a:lnSpc>
            </a:pPr>
            <a:endParaRPr lang="en-US" altLang="ja-JP" sz="1500" b="1" u="sng"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賃金の決め方の方法には、① 時間単位、② 日単位、③ 週単位、④ 月単位、⑤出来高単位がある。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割増賃金を計算するために必要な賃金の時間当たり単価は、①～⑤ごとに算定する。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単位が違うものがあるときには、それぞれ算出して合計する。</a:t>
            </a:r>
            <a:r>
              <a:rPr lang="en-US" altLang="ja-JP" sz="1500" dirty="0">
                <a:solidFill>
                  <a:prstClr val="black"/>
                </a:solidFill>
                <a:latin typeface="HG丸ｺﾞｼｯｸM-PRO" pitchFamily="50" charset="-128"/>
                <a:ea typeface="HG丸ｺﾞｼｯｸM-PRO" pitchFamily="50" charset="-128"/>
              </a:rPr>
              <a:t>)</a:t>
            </a:r>
          </a:p>
        </p:txBody>
      </p:sp>
      <p:sp>
        <p:nvSpPr>
          <p:cNvPr id="12" name="角丸四角形 11"/>
          <p:cNvSpPr/>
          <p:nvPr/>
        </p:nvSpPr>
        <p:spPr>
          <a:xfrm>
            <a:off x="413538" y="2922787"/>
            <a:ext cx="4968552" cy="285710"/>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月単位で決められている賃金</a:t>
            </a:r>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月給</a:t>
            </a:r>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の場合の</a:t>
            </a:r>
            <a:r>
              <a:rPr lang="ja-JP" altLang="en-US" sz="1500" b="1" dirty="0">
                <a:solidFill>
                  <a:srgbClr val="9C7DB6"/>
                </a:solidFill>
                <a:latin typeface="HG丸ｺﾞｼｯｸM-PRO" pitchFamily="50" charset="-128"/>
                <a:ea typeface="HG丸ｺﾞｼｯｸM-PRO" pitchFamily="50" charset="-128"/>
              </a:rPr>
              <a:t>計算例</a:t>
            </a:r>
            <a:r>
              <a:rPr lang="en-US" altLang="ja-JP" sz="1350" b="1" dirty="0">
                <a:solidFill>
                  <a:srgbClr val="9C7DB6"/>
                </a:solidFill>
                <a:latin typeface="HG丸ｺﾞｼｯｸM-PRO" pitchFamily="50" charset="-128"/>
                <a:ea typeface="HG丸ｺﾞｼｯｸM-PRO" pitchFamily="50" charset="-128"/>
              </a:rPr>
              <a:t>】</a:t>
            </a:r>
            <a:endParaRPr lang="ja-JP" altLang="ja-JP" sz="1050" b="1" dirty="0">
              <a:solidFill>
                <a:srgbClr val="9C7DB6"/>
              </a:solidFill>
              <a:latin typeface="Calibri"/>
              <a:ea typeface="ＭＳ Ｐゴシック" panose="020B0600070205080204" pitchFamily="50" charset="-128"/>
            </a:endParaRPr>
          </a:p>
        </p:txBody>
      </p:sp>
      <p:sp>
        <p:nvSpPr>
          <p:cNvPr id="13" name="角丸四角形 12"/>
          <p:cNvSpPr/>
          <p:nvPr/>
        </p:nvSpPr>
        <p:spPr>
          <a:xfrm>
            <a:off x="3083130" y="4336950"/>
            <a:ext cx="243000" cy="269946"/>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r>
              <a:rPr lang="ja-JP" altLang="en-US" sz="1500" b="1" dirty="0">
                <a:solidFill>
                  <a:prstClr val="black"/>
                </a:solidFill>
                <a:latin typeface="HG丸ｺﾞｼｯｸM-PRO" pitchFamily="50" charset="-128"/>
                <a:ea typeface="HG丸ｺﾞｼｯｸM-PRO" pitchFamily="50" charset="-128"/>
              </a:rPr>
              <a:t>＝</a:t>
            </a:r>
            <a:endParaRPr lang="ja-JP" altLang="ja-JP" sz="1500" b="1" dirty="0">
              <a:solidFill>
                <a:prstClr val="black"/>
              </a:solidFill>
              <a:latin typeface="Calibri"/>
              <a:ea typeface="ＭＳ Ｐゴシック" panose="020B0600070205080204" pitchFamily="50" charset="-128"/>
            </a:endParaRPr>
          </a:p>
        </p:txBody>
      </p:sp>
      <p:sp>
        <p:nvSpPr>
          <p:cNvPr id="14" name="角丸四角形 13"/>
          <p:cNvSpPr/>
          <p:nvPr/>
        </p:nvSpPr>
        <p:spPr>
          <a:xfrm>
            <a:off x="3437874" y="4437689"/>
            <a:ext cx="2349000" cy="27000"/>
          </a:xfrm>
          <a:prstGeom prst="roundRect">
            <a:avLst>
              <a:gd name="adj" fmla="val 3569"/>
            </a:avLst>
          </a:prstGeom>
          <a:solidFill>
            <a:schemeClr val="tx1">
              <a:lumMod val="75000"/>
              <a:lumOff val="25000"/>
            </a:schemeClr>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endParaRPr lang="ja-JP" altLang="ja-JP" sz="1500" dirty="0">
              <a:solidFill>
                <a:prstClr val="black"/>
              </a:solidFill>
              <a:latin typeface="Calibri"/>
              <a:ea typeface="ＭＳ Ｐゴシック" panose="020B0600070205080204" pitchFamily="50" charset="-128"/>
            </a:endParaRPr>
          </a:p>
        </p:txBody>
      </p:sp>
      <p:sp>
        <p:nvSpPr>
          <p:cNvPr id="15" name="角丸四角形 14"/>
          <p:cNvSpPr/>
          <p:nvPr/>
        </p:nvSpPr>
        <p:spPr>
          <a:xfrm>
            <a:off x="3486447" y="4023066"/>
            <a:ext cx="2214000" cy="351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500" b="1" dirty="0">
                <a:solidFill>
                  <a:srgbClr val="FF0000"/>
                </a:solidFill>
                <a:latin typeface="HG丸ｺﾞｼｯｸM-PRO" pitchFamily="50" charset="-128"/>
                <a:ea typeface="HG丸ｺﾞｼｯｸM-PRO" pitchFamily="50" charset="-128"/>
              </a:rPr>
              <a:t>月々支払われる賃金</a:t>
            </a:r>
            <a:endParaRPr lang="ja-JP" altLang="ja-JP" sz="1500" b="1" dirty="0">
              <a:solidFill>
                <a:srgbClr val="FF0000"/>
              </a:solidFill>
              <a:latin typeface="Calibri"/>
              <a:ea typeface="ＭＳ Ｐゴシック" panose="020B0600070205080204" pitchFamily="50" charset="-128"/>
            </a:endParaRPr>
          </a:p>
        </p:txBody>
      </p:sp>
      <p:sp>
        <p:nvSpPr>
          <p:cNvPr id="16" name="角丸四角形 15"/>
          <p:cNvSpPr/>
          <p:nvPr/>
        </p:nvSpPr>
        <p:spPr>
          <a:xfrm>
            <a:off x="734730" y="4050584"/>
            <a:ext cx="2241084" cy="745847"/>
          </a:xfrm>
          <a:prstGeom prst="roundRect">
            <a:avLst>
              <a:gd name="adj" fmla="val 3569"/>
            </a:avLst>
          </a:prstGeom>
          <a:solidFill>
            <a:srgbClr val="E60012"/>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133000"/>
              </a:lnSpc>
            </a:pPr>
            <a:r>
              <a:rPr lang="ja-JP" altLang="en-US" b="1" dirty="0">
                <a:solidFill>
                  <a:schemeClr val="bg1"/>
                </a:solidFill>
                <a:latin typeface="HG丸ｺﾞｼｯｸM-PRO" pitchFamily="50" charset="-128"/>
                <a:ea typeface="HG丸ｺﾞｼｯｸM-PRO" pitchFamily="50" charset="-128"/>
              </a:rPr>
              <a:t>賃金の時間</a:t>
            </a:r>
            <a:endParaRPr lang="en-US" altLang="ja-JP" b="1" dirty="0">
              <a:solidFill>
                <a:schemeClr val="bg1"/>
              </a:solidFill>
              <a:latin typeface="HG丸ｺﾞｼｯｸM-PRO" pitchFamily="50" charset="-128"/>
              <a:ea typeface="HG丸ｺﾞｼｯｸM-PRO" pitchFamily="50" charset="-128"/>
            </a:endParaRPr>
          </a:p>
          <a:p>
            <a:pPr algn="ctr">
              <a:lnSpc>
                <a:spcPct val="133000"/>
              </a:lnSpc>
            </a:pPr>
            <a:r>
              <a:rPr lang="ja-JP" altLang="en-US" b="1" dirty="0">
                <a:solidFill>
                  <a:schemeClr val="bg1"/>
                </a:solidFill>
                <a:latin typeface="HG丸ｺﾞｼｯｸM-PRO" pitchFamily="50" charset="-128"/>
                <a:ea typeface="HG丸ｺﾞｼｯｸM-PRO" pitchFamily="50" charset="-128"/>
              </a:rPr>
              <a:t>当たり単価</a:t>
            </a:r>
            <a:r>
              <a:rPr lang="en-US" altLang="ja-JP" b="1" dirty="0">
                <a:solidFill>
                  <a:schemeClr val="bg1"/>
                </a:solidFill>
                <a:latin typeface="HG丸ｺﾞｼｯｸM-PRO" pitchFamily="50" charset="-128"/>
                <a:ea typeface="HG丸ｺﾞｼｯｸM-PRO" pitchFamily="50" charset="-128"/>
              </a:rPr>
              <a:t>(</a:t>
            </a:r>
            <a:r>
              <a:rPr lang="ja-JP" altLang="en-US" b="1" dirty="0">
                <a:solidFill>
                  <a:schemeClr val="bg1"/>
                </a:solidFill>
                <a:latin typeface="HG丸ｺﾞｼｯｸM-PRO" pitchFamily="50" charset="-128"/>
                <a:ea typeface="HG丸ｺﾞｼｯｸM-PRO" pitchFamily="50" charset="-128"/>
              </a:rPr>
              <a:t>Ａ</a:t>
            </a:r>
            <a:r>
              <a:rPr lang="en-US" altLang="ja-JP" b="1" dirty="0">
                <a:solidFill>
                  <a:schemeClr val="bg1"/>
                </a:solidFill>
                <a:latin typeface="HG丸ｺﾞｼｯｸM-PRO" pitchFamily="50" charset="-128"/>
                <a:ea typeface="HG丸ｺﾞｼｯｸM-PRO" pitchFamily="50" charset="-128"/>
              </a:rPr>
              <a:t>)</a:t>
            </a:r>
          </a:p>
        </p:txBody>
      </p:sp>
      <p:sp>
        <p:nvSpPr>
          <p:cNvPr id="17" name="角丸四角形 16"/>
          <p:cNvSpPr/>
          <p:nvPr/>
        </p:nvSpPr>
        <p:spPr>
          <a:xfrm>
            <a:off x="3480737" y="4509120"/>
            <a:ext cx="2214000" cy="351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500" b="1" dirty="0">
                <a:solidFill>
                  <a:srgbClr val="FF0000"/>
                </a:solidFill>
                <a:latin typeface="HG丸ｺﾞｼｯｸM-PRO" pitchFamily="50" charset="-128"/>
                <a:ea typeface="HG丸ｺﾞｼｯｸM-PRO" pitchFamily="50" charset="-128"/>
              </a:rPr>
              <a:t>月の平均所定労働時間</a:t>
            </a:r>
            <a:endParaRPr lang="ja-JP" altLang="ja-JP" sz="1500" b="1" dirty="0">
              <a:solidFill>
                <a:srgbClr val="FF0000"/>
              </a:solidFill>
              <a:latin typeface="Calibri"/>
              <a:ea typeface="ＭＳ Ｐゴシック" panose="020B0600070205080204" pitchFamily="50" charset="-128"/>
            </a:endParaRPr>
          </a:p>
        </p:txBody>
      </p:sp>
      <p:sp>
        <p:nvSpPr>
          <p:cNvPr id="6" name="四角形吹き出し 5"/>
          <p:cNvSpPr/>
          <p:nvPr/>
        </p:nvSpPr>
        <p:spPr>
          <a:xfrm>
            <a:off x="4830198" y="2922787"/>
            <a:ext cx="4104457" cy="996024"/>
          </a:xfrm>
          <a:prstGeom prst="wedgeRectCallout">
            <a:avLst>
              <a:gd name="adj1" fmla="val -40969"/>
              <a:gd name="adj2" fmla="val 61274"/>
            </a:avLst>
          </a:prstGeom>
          <a:solidFill>
            <a:srgbClr val="E60012">
              <a:alpha val="50000"/>
            </a:srgb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◆次の手当は含めない</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名称ではなく実質で判断</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①家族手当、②通勤手当、③別居手当、④子女教育手当、</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⑤住宅手当、⑥臨時に支払われる賃金、</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⑦１か月を</a:t>
            </a:r>
            <a:r>
              <a:rPr lang="ja-JP" altLang="ja-JP" sz="1200" dirty="0">
                <a:solidFill>
                  <a:prstClr val="black"/>
                </a:solidFill>
                <a:latin typeface="HG丸ｺﾞｼｯｸM-PRO" panose="020F0600000000000000" pitchFamily="50" charset="-128"/>
                <a:ea typeface="HG丸ｺﾞｼｯｸM-PRO" panose="020F0600000000000000" pitchFamily="50" charset="-128"/>
              </a:rPr>
              <a:t>超える期間ごとに支払われる賃金</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8" name="四角形吹き出し 17"/>
          <p:cNvSpPr/>
          <p:nvPr/>
        </p:nvSpPr>
        <p:spPr>
          <a:xfrm>
            <a:off x="2262600" y="5067241"/>
            <a:ext cx="6705354" cy="648072"/>
          </a:xfrm>
          <a:prstGeom prst="wedgeRectCallout">
            <a:avLst>
              <a:gd name="adj1" fmla="val -27417"/>
              <a:gd name="adj2" fmla="val -77312"/>
            </a:avLst>
          </a:prstGeom>
          <a:solidFill>
            <a:srgbClr val="E60012">
              <a:alpha val="50000"/>
            </a:srgb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〔365(366)</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日－会社の所定休日</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12</a:t>
            </a:r>
            <a:r>
              <a:rPr lang="ja-JP" altLang="en-US" sz="1200" dirty="0">
                <a:solidFill>
                  <a:prstClr val="black"/>
                </a:solidFill>
                <a:latin typeface="HG丸ｺﾞｼｯｸM-PRO" panose="020F0600000000000000" pitchFamily="50" charset="-128"/>
                <a:ea typeface="HG丸ｺﾞｼｯｸM-PRO" panose="020F0600000000000000" pitchFamily="50" charset="-128"/>
              </a:rPr>
              <a:t>　で計算。</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所定労働時間</a:t>
            </a:r>
            <a:r>
              <a:rPr lang="en-US" altLang="ja-JP" sz="1200" dirty="0">
                <a:solidFill>
                  <a:prstClr val="black"/>
                </a:solidFill>
                <a:latin typeface="HG丸ｺﾞｼｯｸM-PRO" panose="020F0600000000000000" pitchFamily="50" charset="-128"/>
                <a:ea typeface="HG丸ｺﾞｼｯｸM-PRO" panose="020F0600000000000000" pitchFamily="50" charset="-128"/>
              </a:rPr>
              <a:t>8</a:t>
            </a:r>
            <a:r>
              <a:rPr lang="ja-JP" altLang="en-US" sz="1200" dirty="0">
                <a:solidFill>
                  <a:prstClr val="black"/>
                </a:solidFill>
                <a:latin typeface="HG丸ｺﾞｼｯｸM-PRO" panose="020F0600000000000000" pitchFamily="50" charset="-128"/>
                <a:ea typeface="HG丸ｺﾞｼｯｸM-PRO" panose="020F0600000000000000" pitchFamily="50" charset="-128"/>
              </a:rPr>
              <a:t>時間／日で完全週休２日制＋祝日休＋年末年始休業</a:t>
            </a:r>
            <a:r>
              <a:rPr lang="en-US" altLang="ja-JP" sz="1200" dirty="0">
                <a:solidFill>
                  <a:prstClr val="black"/>
                </a:solidFill>
                <a:latin typeface="HG丸ｺﾞｼｯｸM-PRO" panose="020F0600000000000000" pitchFamily="50" charset="-128"/>
                <a:ea typeface="HG丸ｺﾞｼｯｸM-PRO" panose="020F0600000000000000" pitchFamily="50" charset="-128"/>
              </a:rPr>
              <a:t>6</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日＋夏季休業</a:t>
            </a:r>
            <a:r>
              <a:rPr lang="en-US" altLang="ja-JP" sz="1200" dirty="0">
                <a:solidFill>
                  <a:prstClr val="black"/>
                </a:solidFill>
                <a:latin typeface="HG丸ｺﾞｼｯｸM-PRO" panose="020F0600000000000000" pitchFamily="50" charset="-128"/>
                <a:ea typeface="HG丸ｺﾞｼｯｸM-PRO" panose="020F0600000000000000" pitchFamily="50" charset="-128"/>
              </a:rPr>
              <a:t>3</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日の場合であれば、概ね</a:t>
            </a:r>
            <a:r>
              <a:rPr lang="en-US" altLang="ja-JP" sz="1200" dirty="0">
                <a:solidFill>
                  <a:schemeClr val="tx1"/>
                </a:solidFill>
                <a:latin typeface="HG丸ｺﾞｼｯｸM-PRO" panose="020F0600000000000000" pitchFamily="50" charset="-128"/>
                <a:ea typeface="HG丸ｺﾞｼｯｸM-PRO" panose="020F0600000000000000" pitchFamily="50" charset="-128"/>
              </a:rPr>
              <a:t>160</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時間</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4" name="円/楕円 26">
            <a:extLst>
              <a:ext uri="{FF2B5EF4-FFF2-40B4-BE49-F238E27FC236}">
                <a16:creationId xmlns:a16="http://schemas.microsoft.com/office/drawing/2014/main" id="{11972865-A772-4AE9-AADE-268DEDF7A3AB}"/>
              </a:ext>
            </a:extLst>
          </p:cNvPr>
          <p:cNvSpPr/>
          <p:nvPr/>
        </p:nvSpPr>
        <p:spPr>
          <a:xfrm>
            <a:off x="7893378" y="5899809"/>
            <a:ext cx="81000" cy="81000"/>
          </a:xfrm>
          <a:prstGeom prst="ellipse">
            <a:avLst/>
          </a:prstGeom>
          <a:solidFill>
            <a:srgbClr val="03CD16"/>
          </a:solidFill>
          <a:ln w="9525">
            <a:solidFill>
              <a:srgbClr val="003C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0" dirty="0">
              <a:solidFill>
                <a:prstClr val="white"/>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0" y="122127"/>
            <a:ext cx="8100900"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割増賃金の基礎となる時間単価を検算してみる①</a:t>
            </a:r>
          </a:p>
        </p:txBody>
      </p:sp>
      <p:sp>
        <p:nvSpPr>
          <p:cNvPr id="21" name="正方形/長方形 20"/>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147</a:t>
            </a:r>
            <a:endParaRPr lang="ja-JP" altLang="en-US" sz="1200" b="1" dirty="0">
              <a:solidFill>
                <a:schemeClr val="tx1"/>
              </a:solidFill>
            </a:endParaRPr>
          </a:p>
        </p:txBody>
      </p:sp>
    </p:spTree>
    <p:extLst>
      <p:ext uri="{BB962C8B-B14F-4D97-AF65-F5344CB8AC3E}">
        <p14:creationId xmlns:p14="http://schemas.microsoft.com/office/powerpoint/2010/main" val="17691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bg/>
                                          </p:spTgt>
                                        </p:tgtEl>
                                        <p:attrNameLst>
                                          <p:attrName>style.visibility</p:attrName>
                                        </p:attrNameLst>
                                      </p:cBhvr>
                                      <p:to>
                                        <p:strVal val="visible"/>
                                      </p:to>
                                    </p:set>
                                    <p:animEffect transition="in" filter="wipe(left)">
                                      <p:cBhvr>
                                        <p:cTn id="63" dur="500"/>
                                        <p:tgtEl>
                                          <p:spTgt spid="18">
                                            <p:bg/>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wipe(left)">
                                      <p:cBhvr>
                                        <p:cTn id="68" dur="500"/>
                                        <p:tgtEl>
                                          <p:spTgt spid="1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xEl>
                                              <p:pRg st="1" end="1"/>
                                            </p:txEl>
                                          </p:spTgt>
                                        </p:tgtEl>
                                        <p:attrNameLst>
                                          <p:attrName>style.visibility</p:attrName>
                                        </p:attrNameLst>
                                      </p:cBhvr>
                                      <p:to>
                                        <p:strVal val="visible"/>
                                      </p:to>
                                    </p:set>
                                    <p:animEffect transition="in" filter="wipe(left)">
                                      <p:cBhvr>
                                        <p:cTn id="73" dur="500"/>
                                        <p:tgtEl>
                                          <p:spTgt spid="18">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bg/>
                                          </p:spTgt>
                                        </p:tgtEl>
                                        <p:attrNameLst>
                                          <p:attrName>style.visibility</p:attrName>
                                        </p:attrNameLst>
                                      </p:cBhvr>
                                      <p:to>
                                        <p:strVal val="visible"/>
                                      </p:to>
                                    </p:set>
                                    <p:animEffect transition="in" filter="wipe(left)">
                                      <p:cBhvr>
                                        <p:cTn id="78" dur="500"/>
                                        <p:tgtEl>
                                          <p:spTgt spid="6">
                                            <p:bg/>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
                                            <p:txEl>
                                              <p:pRg st="0" end="0"/>
                                            </p:txEl>
                                          </p:spTgt>
                                        </p:tgtEl>
                                        <p:attrNameLst>
                                          <p:attrName>style.visibility</p:attrName>
                                        </p:attrNameLst>
                                      </p:cBhvr>
                                      <p:to>
                                        <p:strVal val="visible"/>
                                      </p:to>
                                    </p:set>
                                    <p:animEffect transition="in" filter="wipe(left)">
                                      <p:cBhvr>
                                        <p:cTn id="83" dur="500"/>
                                        <p:tgtEl>
                                          <p:spTgt spid="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Effect transition="in" filter="wipe(left)">
                                      <p:cBhvr>
                                        <p:cTn id="88" dur="500"/>
                                        <p:tgtEl>
                                          <p:spTgt spid="6">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6">
                                            <p:txEl>
                                              <p:pRg st="2" end="2"/>
                                            </p:txEl>
                                          </p:spTgt>
                                        </p:tgtEl>
                                        <p:attrNameLst>
                                          <p:attrName>style.visibility</p:attrName>
                                        </p:attrNameLst>
                                      </p:cBhvr>
                                      <p:to>
                                        <p:strVal val="visible"/>
                                      </p:to>
                                    </p:set>
                                    <p:animEffect transition="in" filter="wipe(left)">
                                      <p:cBhvr>
                                        <p:cTn id="93" dur="500"/>
                                        <p:tgtEl>
                                          <p:spTgt spid="6">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6">
                                            <p:txEl>
                                              <p:pRg st="3" end="3"/>
                                            </p:txEl>
                                          </p:spTgt>
                                        </p:tgtEl>
                                        <p:attrNameLst>
                                          <p:attrName>style.visibility</p:attrName>
                                        </p:attrNameLst>
                                      </p:cBhvr>
                                      <p:to>
                                        <p:strVal val="visible"/>
                                      </p:to>
                                    </p:set>
                                    <p:animEffect transition="in" filter="wipe(left)">
                                      <p:cBhvr>
                                        <p:cTn id="9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p:bldP spid="13" grpId="0" animBg="1"/>
      <p:bldP spid="14" grpId="0" animBg="1"/>
      <p:bldP spid="15" grpId="0" animBg="1"/>
      <p:bldP spid="16" grpId="0" animBg="1"/>
      <p:bldP spid="17" grpId="0" animBg="1"/>
      <p:bldP spid="6" grpId="0" uiExpand="1" build="p" animBg="1"/>
      <p:bldP spid="1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51521" y="1138174"/>
            <a:ext cx="8640960" cy="1693526"/>
          </a:xfrm>
          <a:prstGeom prst="roundRect">
            <a:avLst>
              <a:gd name="adj" fmla="val 3569"/>
            </a:avLst>
          </a:prstGeom>
          <a:noFill/>
          <a:ln w="6350">
            <a:solidFill>
              <a:schemeClr val="bg1"/>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nSpc>
                <a:spcPts val="1950"/>
              </a:lnSpc>
            </a:pPr>
            <a:r>
              <a:rPr lang="en-US" altLang="ja-JP" sz="1500" dirty="0">
                <a:solidFill>
                  <a:prstClr val="black"/>
                </a:solidFill>
                <a:latin typeface="HG丸ｺﾞｼｯｸM-PRO" pitchFamily="50" charset="-128"/>
                <a:ea typeface="HG丸ｺﾞｼｯｸM-PRO" pitchFamily="50" charset="-128"/>
              </a:rPr>
              <a:t>(2) </a:t>
            </a:r>
            <a:r>
              <a:rPr lang="ja-JP" altLang="en-US" sz="1500" dirty="0">
                <a:solidFill>
                  <a:prstClr val="black"/>
                </a:solidFill>
                <a:latin typeface="HG丸ｺﾞｼｯｸM-PRO" pitchFamily="50" charset="-128"/>
                <a:ea typeface="HG丸ｺﾞｼｯｸM-PRO" pitchFamily="50" charset="-128"/>
              </a:rPr>
              <a:t>月給</a:t>
            </a:r>
            <a:r>
              <a:rPr lang="en-US" altLang="ja-JP" sz="1500" dirty="0">
                <a:solidFill>
                  <a:prstClr val="black"/>
                </a:solidFill>
                <a:latin typeface="HG丸ｺﾞｼｯｸM-PRO" pitchFamily="50" charset="-128"/>
                <a:ea typeface="HG丸ｺﾞｼｯｸM-PRO" pitchFamily="50" charset="-128"/>
              </a:rPr>
              <a:t>200,000</a:t>
            </a:r>
            <a:r>
              <a:rPr lang="ja-JP" altLang="en-US" sz="1500" dirty="0">
                <a:solidFill>
                  <a:prstClr val="black"/>
                </a:solidFill>
                <a:latin typeface="HG丸ｺﾞｼｯｸM-PRO" pitchFamily="50" charset="-128"/>
                <a:ea typeface="HG丸ｺﾞｼｯｸM-PRO" pitchFamily="50" charset="-128"/>
              </a:rPr>
              <a:t>円、年間平均月所定労働時間</a:t>
            </a:r>
            <a:r>
              <a:rPr lang="en-US" altLang="ja-JP" sz="1500" dirty="0">
                <a:solidFill>
                  <a:prstClr val="black"/>
                </a:solidFill>
                <a:latin typeface="HG丸ｺﾞｼｯｸM-PRO" pitchFamily="50" charset="-128"/>
                <a:ea typeface="HG丸ｺﾞｼｯｸM-PRO" pitchFamily="50" charset="-128"/>
              </a:rPr>
              <a:t>160</a:t>
            </a:r>
            <a:r>
              <a:rPr lang="ja-JP" altLang="en-US" sz="1500" dirty="0">
                <a:solidFill>
                  <a:prstClr val="black"/>
                </a:solidFill>
                <a:latin typeface="HG丸ｺﾞｼｯｸM-PRO" pitchFamily="50" charset="-128"/>
                <a:ea typeface="HG丸ｺﾞｼｯｸM-PRO" pitchFamily="50" charset="-128"/>
              </a:rPr>
              <a:t>時間とすると</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賃金の時間当たり単価＝</a:t>
            </a:r>
            <a:r>
              <a:rPr lang="en-US" altLang="ja-JP" sz="1500" dirty="0">
                <a:solidFill>
                  <a:prstClr val="black"/>
                </a:solidFill>
                <a:latin typeface="HG丸ｺﾞｼｯｸM-PRO" pitchFamily="50" charset="-128"/>
                <a:ea typeface="HG丸ｺﾞｼｯｸM-PRO" pitchFamily="50" charset="-128"/>
              </a:rPr>
              <a:t>200,000</a:t>
            </a:r>
            <a:r>
              <a:rPr lang="ja-JP" altLang="en-US" sz="1500" dirty="0">
                <a:solidFill>
                  <a:prstClr val="black"/>
                </a:solidFill>
                <a:latin typeface="HG丸ｺﾞｼｯｸM-PRO" pitchFamily="50" charset="-128"/>
                <a:ea typeface="HG丸ｺﾞｼｯｸM-PRO" pitchFamily="50" charset="-128"/>
              </a:rPr>
              <a:t>円</a:t>
            </a:r>
            <a:r>
              <a:rPr lang="en-US" altLang="ja-JP" sz="1500" dirty="0">
                <a:solidFill>
                  <a:prstClr val="black"/>
                </a:solidFill>
                <a:latin typeface="HG丸ｺﾞｼｯｸM-PRO" pitchFamily="50" charset="-128"/>
                <a:ea typeface="HG丸ｺﾞｼｯｸM-PRO" pitchFamily="50" charset="-128"/>
              </a:rPr>
              <a:t>÷160</a:t>
            </a:r>
            <a:r>
              <a:rPr lang="ja-JP" altLang="en-US" sz="1500" dirty="0">
                <a:solidFill>
                  <a:prstClr val="black"/>
                </a:solidFill>
                <a:latin typeface="HG丸ｺﾞｼｯｸM-PRO" pitchFamily="50" charset="-128"/>
                <a:ea typeface="HG丸ｺﾞｼｯｸM-PRO" pitchFamily="50" charset="-128"/>
              </a:rPr>
              <a:t>時間＝</a:t>
            </a:r>
            <a:r>
              <a:rPr lang="en-US" altLang="ja-JP" sz="1500" dirty="0">
                <a:solidFill>
                  <a:prstClr val="black"/>
                </a:solidFill>
                <a:latin typeface="HG丸ｺﾞｼｯｸM-PRO" pitchFamily="50" charset="-128"/>
                <a:ea typeface="HG丸ｺﾞｼｯｸM-PRO" pitchFamily="50" charset="-128"/>
              </a:rPr>
              <a:t>1,250</a:t>
            </a:r>
            <a:r>
              <a:rPr lang="ja-JP" altLang="en-US" sz="1500" dirty="0">
                <a:solidFill>
                  <a:prstClr val="black"/>
                </a:solidFill>
                <a:latin typeface="HG丸ｺﾞｼｯｸM-PRO" pitchFamily="50" charset="-128"/>
                <a:ea typeface="HG丸ｺﾞｼｯｸM-PRO" pitchFamily="50" charset="-128"/>
              </a:rPr>
              <a:t>円</a:t>
            </a:r>
            <a:r>
              <a:rPr lang="en-US" altLang="ja-JP" sz="1500" dirty="0">
                <a:solidFill>
                  <a:prstClr val="black"/>
                </a:solidFill>
                <a:latin typeface="HG丸ｺﾞｼｯｸM-PRO" pitchFamily="50" charset="-128"/>
                <a:ea typeface="HG丸ｺﾞｼｯｸM-PRO" pitchFamily="50" charset="-128"/>
              </a:rPr>
              <a:t>(A)</a:t>
            </a:r>
          </a:p>
          <a:p>
            <a:pPr>
              <a:lnSpc>
                <a:spcPts val="1950"/>
              </a:lnSpc>
            </a:pP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en-US" altLang="ja-JP" sz="1500" dirty="0">
                <a:solidFill>
                  <a:prstClr val="black"/>
                </a:solidFill>
                <a:latin typeface="HG丸ｺﾞｼｯｸM-PRO" pitchFamily="50" charset="-128"/>
                <a:ea typeface="HG丸ｺﾞｼｯｸM-PRO" pitchFamily="50" charset="-128"/>
              </a:rPr>
              <a:t>(3) </a:t>
            </a:r>
            <a:r>
              <a:rPr lang="ja-JP" altLang="en-US" sz="1500" dirty="0">
                <a:solidFill>
                  <a:prstClr val="black"/>
                </a:solidFill>
                <a:latin typeface="HG丸ｺﾞｼｯｸM-PRO" pitchFamily="50" charset="-128"/>
                <a:ea typeface="HG丸ｺﾞｼｯｸM-PRO" pitchFamily="50" charset="-128"/>
              </a:rPr>
              <a:t>割増賃金を計算する。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a:t>
            </a:r>
            <a:r>
              <a:rPr lang="ja-JP" altLang="en-US" sz="1050" dirty="0">
                <a:solidFill>
                  <a:prstClr val="black"/>
                </a:solidFill>
                <a:latin typeface="HG丸ｺﾞｼｯｸM-PRO" pitchFamily="50" charset="-128"/>
                <a:ea typeface="HG丸ｺﾞｼｯｸM-PRO" pitchFamily="50" charset="-128"/>
              </a:rPr>
              <a:t>割増賃金額＝</a:t>
            </a:r>
            <a:r>
              <a:rPr lang="ja-JP" altLang="en-US" sz="1050" b="1" dirty="0">
                <a:solidFill>
                  <a:prstClr val="black"/>
                </a:solidFill>
                <a:latin typeface="HG丸ｺﾞｼｯｸM-PRO" pitchFamily="50" charset="-128"/>
                <a:ea typeface="HG丸ｺﾞｼｯｸM-PRO" pitchFamily="50" charset="-128"/>
              </a:rPr>
              <a:t>Ａ</a:t>
            </a:r>
            <a:r>
              <a:rPr lang="ja-JP" altLang="en-US" sz="1050" dirty="0">
                <a:solidFill>
                  <a:prstClr val="black"/>
                </a:solidFill>
                <a:latin typeface="HG丸ｺﾞｼｯｸM-PRO" pitchFamily="50" charset="-128"/>
                <a:ea typeface="HG丸ｺﾞｼｯｸM-PRO" pitchFamily="50" charset="-128"/>
              </a:rPr>
              <a:t>☓</a:t>
            </a:r>
            <a:r>
              <a:rPr lang="en-US" altLang="ja-JP" sz="1050" dirty="0">
                <a:solidFill>
                  <a:prstClr val="black"/>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月</a:t>
            </a:r>
            <a:r>
              <a:rPr lang="en-US" altLang="ja-JP" sz="1050" dirty="0">
                <a:solidFill>
                  <a:prstClr val="black"/>
                </a:solidFill>
                <a:latin typeface="HG丸ｺﾞｼｯｸM-PRO" pitchFamily="50" charset="-128"/>
                <a:ea typeface="HG丸ｺﾞｼｯｸM-PRO" pitchFamily="50" charset="-128"/>
              </a:rPr>
              <a:t>60</a:t>
            </a:r>
            <a:r>
              <a:rPr lang="ja-JP" altLang="en-US" sz="1050" dirty="0">
                <a:solidFill>
                  <a:prstClr val="black"/>
                </a:solidFill>
                <a:latin typeface="HG丸ｺﾞｼｯｸM-PRO" pitchFamily="50" charset="-128"/>
                <a:ea typeface="HG丸ｺﾞｼｯｸM-PRO" pitchFamily="50" charset="-128"/>
              </a:rPr>
              <a:t>時間以下の時間外労働時間数☓</a:t>
            </a:r>
            <a:r>
              <a:rPr lang="en-US" altLang="ja-JP" sz="1050" dirty="0">
                <a:solidFill>
                  <a:prstClr val="black"/>
                </a:solidFill>
                <a:latin typeface="HG丸ｺﾞｼｯｸM-PRO" pitchFamily="50" charset="-128"/>
                <a:ea typeface="HG丸ｺﾞｼｯｸM-PRO" pitchFamily="50" charset="-128"/>
              </a:rPr>
              <a:t>1.25</a:t>
            </a:r>
            <a:r>
              <a:rPr lang="ja-JP" altLang="en-US" sz="1050" dirty="0">
                <a:solidFill>
                  <a:prstClr val="black"/>
                </a:solidFill>
                <a:latin typeface="HG丸ｺﾞｼｯｸM-PRO" pitchFamily="50" charset="-128"/>
                <a:ea typeface="HG丸ｺﾞｼｯｸM-PRO" pitchFamily="50" charset="-128"/>
              </a:rPr>
              <a:t>＋月</a:t>
            </a:r>
            <a:r>
              <a:rPr lang="en-US" altLang="ja-JP" sz="1050" dirty="0">
                <a:solidFill>
                  <a:prstClr val="black"/>
                </a:solidFill>
                <a:latin typeface="HG丸ｺﾞｼｯｸM-PRO" pitchFamily="50" charset="-128"/>
                <a:ea typeface="HG丸ｺﾞｼｯｸM-PRO" pitchFamily="50" charset="-128"/>
              </a:rPr>
              <a:t>60</a:t>
            </a:r>
            <a:r>
              <a:rPr lang="ja-JP" altLang="en-US" sz="1050" dirty="0">
                <a:solidFill>
                  <a:prstClr val="black"/>
                </a:solidFill>
                <a:latin typeface="HG丸ｺﾞｼｯｸM-PRO" pitchFamily="50" charset="-128"/>
                <a:ea typeface="HG丸ｺﾞｼｯｸM-PRO" pitchFamily="50" charset="-128"/>
              </a:rPr>
              <a:t>時間超時間外労働時間数</a:t>
            </a:r>
            <a:r>
              <a:rPr lang="en-US" altLang="ja-JP" sz="1050" dirty="0">
                <a:solidFill>
                  <a:prstClr val="black"/>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１</a:t>
            </a:r>
            <a:r>
              <a:rPr lang="en-US" altLang="ja-JP" sz="1050" dirty="0">
                <a:solidFill>
                  <a:prstClr val="black"/>
                </a:solidFill>
                <a:latin typeface="HG丸ｺﾞｼｯｸM-PRO" pitchFamily="50" charset="-128"/>
                <a:ea typeface="HG丸ｺﾞｼｯｸM-PRO" pitchFamily="50" charset="-128"/>
              </a:rPr>
              <a:t>.25</a:t>
            </a:r>
            <a:r>
              <a:rPr lang="ja-JP" altLang="en-US" sz="1050" dirty="0">
                <a:solidFill>
                  <a:srgbClr val="FF0000"/>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＋休日労働時間数☓</a:t>
            </a:r>
            <a:r>
              <a:rPr lang="en-US" altLang="ja-JP" sz="1050" dirty="0">
                <a:solidFill>
                  <a:prstClr val="black"/>
                </a:solidFill>
                <a:latin typeface="HG丸ｺﾞｼｯｸM-PRO" pitchFamily="50" charset="-128"/>
                <a:ea typeface="HG丸ｺﾞｼｯｸM-PRO" pitchFamily="50" charset="-128"/>
              </a:rPr>
              <a:t>1.35</a:t>
            </a:r>
            <a:r>
              <a:rPr lang="ja-JP" altLang="en-US" sz="1050" dirty="0">
                <a:solidFill>
                  <a:prstClr val="black"/>
                </a:solidFill>
                <a:latin typeface="HG丸ｺﾞｼｯｸM-PRO" pitchFamily="50" charset="-128"/>
                <a:ea typeface="HG丸ｺﾞｼｯｸM-PRO" pitchFamily="50" charset="-128"/>
              </a:rPr>
              <a:t>＋深夜労働時間数☓</a:t>
            </a:r>
            <a:r>
              <a:rPr lang="en-US" altLang="ja-JP" sz="1050" dirty="0">
                <a:solidFill>
                  <a:prstClr val="black"/>
                </a:solidFill>
                <a:latin typeface="HG丸ｺﾞｼｯｸM-PRO" pitchFamily="50" charset="-128"/>
                <a:ea typeface="HG丸ｺﾞｼｯｸM-PRO" pitchFamily="50" charset="-128"/>
              </a:rPr>
              <a:t>0.25</a:t>
            </a:r>
            <a:r>
              <a:rPr lang="ja-JP" altLang="en-US" sz="1500" dirty="0">
                <a:solidFill>
                  <a:srgbClr val="FF0000"/>
                </a:solidFill>
                <a:latin typeface="HG丸ｺﾞｼｯｸM-PRO" pitchFamily="50" charset="-128"/>
                <a:ea typeface="HG丸ｺﾞｼｯｸM-PRO" pitchFamily="50" charset="-128"/>
              </a:rPr>
              <a:t>*</a:t>
            </a:r>
            <a:r>
              <a:rPr lang="ja-JP" altLang="en-US" sz="1050" dirty="0">
                <a:solidFill>
                  <a:schemeClr val="tx1"/>
                </a:solidFill>
                <a:latin typeface="HG丸ｺﾞｼｯｸM-PRO" pitchFamily="50" charset="-128"/>
                <a:ea typeface="HG丸ｺﾞｼｯｸM-PRO" pitchFamily="50" charset="-128"/>
              </a:rPr>
              <a:t>）</a:t>
            </a:r>
            <a:endParaRPr lang="ja-JP" altLang="ja-JP" sz="1050" dirty="0">
              <a:solidFill>
                <a:schemeClr val="tx1"/>
              </a:solidFill>
              <a:latin typeface="Calibri"/>
              <a:ea typeface="ＭＳ Ｐゴシック" panose="020B0600070205080204" pitchFamily="50" charset="-128"/>
            </a:endParaRPr>
          </a:p>
        </p:txBody>
      </p:sp>
      <p:sp>
        <p:nvSpPr>
          <p:cNvPr id="27" name="角丸四角形 26"/>
          <p:cNvSpPr/>
          <p:nvPr/>
        </p:nvSpPr>
        <p:spPr>
          <a:xfrm>
            <a:off x="1449275" y="3215580"/>
            <a:ext cx="683877" cy="2700000"/>
          </a:xfrm>
          <a:prstGeom prst="roundRect">
            <a:avLst>
              <a:gd name="adj" fmla="val 3569"/>
            </a:avLst>
          </a:prstGeom>
          <a:solidFill>
            <a:srgbClr val="00B0F0"/>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vert="eaVert" lIns="27000" tIns="27000" rIns="27000" bIns="27000" rtlCol="0" anchor="ctr"/>
          <a:lstStyle/>
          <a:p>
            <a:pPr algn="ctr">
              <a:lnSpc>
                <a:spcPts val="1650"/>
              </a:lnSpc>
            </a:pPr>
            <a:r>
              <a:rPr lang="en-US" altLang="ja-JP" sz="1200" b="1" dirty="0">
                <a:solidFill>
                  <a:prstClr val="white"/>
                </a:solidFill>
                <a:latin typeface="HG丸ｺﾞｼｯｸM-PRO" pitchFamily="50" charset="-128"/>
                <a:ea typeface="HG丸ｺﾞｼｯｸM-PRO" pitchFamily="50" charset="-128"/>
              </a:rPr>
              <a:t>【</a:t>
            </a:r>
            <a:r>
              <a:rPr lang="ja-JP" altLang="en-US" sz="1200" b="1" dirty="0">
                <a:solidFill>
                  <a:prstClr val="white"/>
                </a:solidFill>
                <a:latin typeface="HG丸ｺﾞｼｯｸM-PRO" pitchFamily="50" charset="-128"/>
                <a:ea typeface="HG丸ｺﾞｼｯｸM-PRO" pitchFamily="50" charset="-128"/>
              </a:rPr>
              <a:t>簡便な計算例</a:t>
            </a:r>
            <a:r>
              <a:rPr lang="en-US" altLang="ja-JP" sz="1200" b="1" dirty="0">
                <a:solidFill>
                  <a:prstClr val="white"/>
                </a:solidFill>
                <a:latin typeface="HG丸ｺﾞｼｯｸM-PRO" pitchFamily="50" charset="-128"/>
                <a:ea typeface="HG丸ｺﾞｼｯｸM-PRO" pitchFamily="50" charset="-128"/>
              </a:rPr>
              <a:t>】</a:t>
            </a:r>
            <a:endParaRPr lang="ja-JP" altLang="ja-JP" sz="1200" dirty="0">
              <a:solidFill>
                <a:prstClr val="white"/>
              </a:solidFill>
              <a:latin typeface="Calibri"/>
              <a:ea typeface="ＭＳ Ｐゴシック" panose="020B0600070205080204" pitchFamily="50" charset="-128"/>
            </a:endParaRPr>
          </a:p>
        </p:txBody>
      </p:sp>
      <p:sp>
        <p:nvSpPr>
          <p:cNvPr id="28" name="正方形/長方形 27"/>
          <p:cNvSpPr/>
          <p:nvPr/>
        </p:nvSpPr>
        <p:spPr>
          <a:xfrm>
            <a:off x="3646488" y="4052016"/>
            <a:ext cx="766386" cy="324000"/>
          </a:xfrm>
          <a:prstGeom prst="rect">
            <a:avLst/>
          </a:prstGeom>
          <a:solidFill>
            <a:srgbClr val="1DFF8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時間外労働時間数</a:t>
            </a:r>
          </a:p>
        </p:txBody>
      </p:sp>
      <p:sp>
        <p:nvSpPr>
          <p:cNvPr id="29" name="正方形/長方形 28"/>
          <p:cNvSpPr/>
          <p:nvPr/>
        </p:nvSpPr>
        <p:spPr>
          <a:xfrm>
            <a:off x="5169774" y="4051784"/>
            <a:ext cx="752292" cy="324000"/>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深夜労働</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割増分</a:t>
            </a:r>
          </a:p>
        </p:txBody>
      </p:sp>
      <p:sp>
        <p:nvSpPr>
          <p:cNvPr id="30" name="正方形/長方形 29"/>
          <p:cNvSpPr/>
          <p:nvPr/>
        </p:nvSpPr>
        <p:spPr>
          <a:xfrm>
            <a:off x="5922079" y="4052468"/>
            <a:ext cx="651701" cy="324000"/>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r"/>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ｈ</a:t>
            </a:r>
          </a:p>
        </p:txBody>
      </p:sp>
      <p:sp>
        <p:nvSpPr>
          <p:cNvPr id="31" name="正方形/長方形 30"/>
          <p:cNvSpPr/>
          <p:nvPr/>
        </p:nvSpPr>
        <p:spPr>
          <a:xfrm>
            <a:off x="2891019" y="4052468"/>
            <a:ext cx="756000" cy="324000"/>
          </a:xfrm>
          <a:prstGeom prst="rect">
            <a:avLst/>
          </a:prstGeom>
          <a:solidFill>
            <a:srgbClr val="1DFF8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所定労働</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時間数</a:t>
            </a:r>
          </a:p>
        </p:txBody>
      </p:sp>
      <p:sp>
        <p:nvSpPr>
          <p:cNvPr id="32" name="正方形/長方形 31"/>
          <p:cNvSpPr/>
          <p:nvPr/>
        </p:nvSpPr>
        <p:spPr>
          <a:xfrm>
            <a:off x="2202467" y="4052468"/>
            <a:ext cx="695283" cy="324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latin typeface="Calibri"/>
              <a:ea typeface="ＭＳ Ｐゴシック" panose="020B0600070205080204" pitchFamily="50" charset="-128"/>
            </a:endParaRPr>
          </a:p>
        </p:txBody>
      </p:sp>
      <p:sp>
        <p:nvSpPr>
          <p:cNvPr id="33" name="正方形/長方形 32"/>
          <p:cNvSpPr/>
          <p:nvPr/>
        </p:nvSpPr>
        <p:spPr>
          <a:xfrm>
            <a:off x="2897814" y="4375820"/>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4" name="正方形/長方形 33"/>
          <p:cNvSpPr/>
          <p:nvPr/>
        </p:nvSpPr>
        <p:spPr>
          <a:xfrm>
            <a:off x="3653898" y="4375820"/>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5" name="正方形/長方形 34"/>
          <p:cNvSpPr/>
          <p:nvPr/>
        </p:nvSpPr>
        <p:spPr>
          <a:xfrm>
            <a:off x="5166066" y="4375587"/>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6" name="正方形/長方形 35"/>
          <p:cNvSpPr/>
          <p:nvPr/>
        </p:nvSpPr>
        <p:spPr>
          <a:xfrm>
            <a:off x="5922150" y="4375820"/>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2897814" y="4645850"/>
            <a:ext cx="151491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1,250</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8" name="正方形/長方形 37"/>
          <p:cNvSpPr/>
          <p:nvPr/>
        </p:nvSpPr>
        <p:spPr>
          <a:xfrm>
            <a:off x="5169774" y="4646301"/>
            <a:ext cx="752292"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313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2897814" y="4915880"/>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160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40" name="正方形/長方形 39"/>
          <p:cNvSpPr/>
          <p:nvPr/>
        </p:nvSpPr>
        <p:spPr>
          <a:xfrm>
            <a:off x="3646488" y="4916331"/>
            <a:ext cx="766386"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78</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41" name="正方形/長方形 40"/>
          <p:cNvSpPr/>
          <p:nvPr/>
        </p:nvSpPr>
        <p:spPr>
          <a:xfrm>
            <a:off x="5169774" y="4916331"/>
            <a:ext cx="752364"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900" baseline="30000" dirty="0">
                <a:solidFill>
                  <a:prstClr val="black"/>
                </a:solidFill>
                <a:latin typeface="HG丸ｺﾞｼｯｸM-PRO" panose="020F0600000000000000" pitchFamily="50" charset="-128"/>
                <a:ea typeface="HG丸ｺﾞｼｯｸM-PRO" panose="020F0600000000000000" pitchFamily="50" charset="-128"/>
              </a:rPr>
              <a:t>注</a:t>
            </a:r>
            <a:r>
              <a:rPr lang="en-US" altLang="ja-JP" sz="900" baseline="30000" dirty="0">
                <a:solidFill>
                  <a:prstClr val="black"/>
                </a:solidFill>
                <a:latin typeface="HG丸ｺﾞｼｯｸM-PRO" panose="020F0600000000000000" pitchFamily="50" charset="-128"/>
                <a:ea typeface="HG丸ｺﾞｼｯｸM-PRO" panose="020F0600000000000000" pitchFamily="50" charset="-128"/>
              </a:rPr>
              <a:t>1</a:t>
            </a:r>
            <a:endParaRPr lang="ja-JP" altLang="en-US" sz="900" baseline="30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5922151" y="4916783"/>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25</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2202467" y="4376468"/>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割増率</a:t>
            </a:r>
          </a:p>
        </p:txBody>
      </p:sp>
      <p:sp>
        <p:nvSpPr>
          <p:cNvPr id="44" name="正方形/長方形 43"/>
          <p:cNvSpPr/>
          <p:nvPr/>
        </p:nvSpPr>
        <p:spPr>
          <a:xfrm>
            <a:off x="2202467" y="4645850"/>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ja-JP" altLang="en-US" sz="1050" dirty="0">
                <a:solidFill>
                  <a:prstClr val="black"/>
                </a:solidFill>
                <a:latin typeface="Calibri"/>
                <a:ea typeface="ＭＳ Ｐゴシック" panose="020B0600070205080204" pitchFamily="50" charset="-128"/>
              </a:rPr>
              <a:t>時間単価</a:t>
            </a:r>
          </a:p>
        </p:txBody>
      </p:sp>
      <p:sp>
        <p:nvSpPr>
          <p:cNvPr id="45" name="正方形/長方形 44"/>
          <p:cNvSpPr/>
          <p:nvPr/>
        </p:nvSpPr>
        <p:spPr>
          <a:xfrm>
            <a:off x="2202467" y="4917956"/>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時間数</a:t>
            </a:r>
          </a:p>
        </p:txBody>
      </p:sp>
      <p:sp>
        <p:nvSpPr>
          <p:cNvPr id="46" name="正方形/長方形 45"/>
          <p:cNvSpPr/>
          <p:nvPr/>
        </p:nvSpPr>
        <p:spPr>
          <a:xfrm>
            <a:off x="2202467" y="5181597"/>
            <a:ext cx="695283" cy="729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合計</a:t>
            </a:r>
          </a:p>
        </p:txBody>
      </p:sp>
      <p:sp>
        <p:nvSpPr>
          <p:cNvPr id="47" name="正方形/長方形 46"/>
          <p:cNvSpPr/>
          <p:nvPr/>
        </p:nvSpPr>
        <p:spPr>
          <a:xfrm>
            <a:off x="2897814" y="5181597"/>
            <a:ext cx="756000" cy="513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200,000</a:t>
            </a:r>
          </a:p>
        </p:txBody>
      </p:sp>
      <p:sp>
        <p:nvSpPr>
          <p:cNvPr id="48" name="正方形/長方形 47"/>
          <p:cNvSpPr/>
          <p:nvPr/>
        </p:nvSpPr>
        <p:spPr>
          <a:xfrm>
            <a:off x="3653898" y="5181597"/>
            <a:ext cx="756000" cy="513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b="1" dirty="0">
                <a:solidFill>
                  <a:prstClr val="black"/>
                </a:solidFill>
                <a:latin typeface="HG丸ｺﾞｼｯｸM-PRO" panose="020F0600000000000000" pitchFamily="50" charset="-128"/>
                <a:ea typeface="HG丸ｺﾞｼｯｸM-PRO" panose="020F0600000000000000" pitchFamily="50" charset="-128"/>
              </a:rPr>
              <a:t>97,500</a:t>
            </a:r>
          </a:p>
        </p:txBody>
      </p:sp>
      <p:sp>
        <p:nvSpPr>
          <p:cNvPr id="49" name="正方形/長方形 48"/>
          <p:cNvSpPr/>
          <p:nvPr/>
        </p:nvSpPr>
        <p:spPr>
          <a:xfrm>
            <a:off x="4411595" y="5185910"/>
            <a:ext cx="758181"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14,085</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0" name="正方形/長方形 49"/>
          <p:cNvSpPr/>
          <p:nvPr/>
        </p:nvSpPr>
        <p:spPr>
          <a:xfrm>
            <a:off x="5169774" y="5185910"/>
            <a:ext cx="752376"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6,260</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正方形/長方形 50"/>
          <p:cNvSpPr/>
          <p:nvPr/>
        </p:nvSpPr>
        <p:spPr>
          <a:xfrm>
            <a:off x="5922222" y="5185179"/>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9,375</a:t>
            </a:r>
          </a:p>
        </p:txBody>
      </p:sp>
      <p:sp>
        <p:nvSpPr>
          <p:cNvPr id="52" name="正方形/長方形 51"/>
          <p:cNvSpPr/>
          <p:nvPr/>
        </p:nvSpPr>
        <p:spPr>
          <a:xfrm>
            <a:off x="6570294" y="5187460"/>
            <a:ext cx="647928"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6,250</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3" name="正方形/長方形 52"/>
          <p:cNvSpPr/>
          <p:nvPr/>
        </p:nvSpPr>
        <p:spPr>
          <a:xfrm>
            <a:off x="7207764" y="5185910"/>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3,504</a:t>
            </a:r>
          </a:p>
        </p:txBody>
      </p:sp>
      <p:sp>
        <p:nvSpPr>
          <p:cNvPr id="54" name="正方形/長方形 53"/>
          <p:cNvSpPr/>
          <p:nvPr/>
        </p:nvSpPr>
        <p:spPr>
          <a:xfrm>
            <a:off x="4410011" y="5447799"/>
            <a:ext cx="3445783" cy="24679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prstClr val="black"/>
                </a:solidFill>
                <a:latin typeface="HG丸ｺﾞｼｯｸM-PRO" panose="020F0600000000000000" pitchFamily="50" charset="-128"/>
                <a:ea typeface="HG丸ｺﾞｼｯｸM-PRO" panose="020F0600000000000000" pitchFamily="50" charset="-128"/>
              </a:rPr>
              <a:t>39,474</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円</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割増加算部分</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5" name="正方形/長方形 54"/>
          <p:cNvSpPr/>
          <p:nvPr/>
        </p:nvSpPr>
        <p:spPr>
          <a:xfrm>
            <a:off x="2897843" y="5684295"/>
            <a:ext cx="4957951" cy="21551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336,974</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6" name="正方形/長方形 55"/>
          <p:cNvSpPr/>
          <p:nvPr/>
        </p:nvSpPr>
        <p:spPr>
          <a:xfrm>
            <a:off x="5922151" y="4645632"/>
            <a:ext cx="648000" cy="2772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375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70222" y="4052468"/>
            <a:ext cx="648000" cy="324000"/>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ｈ～</a:t>
            </a:r>
          </a:p>
        </p:txBody>
      </p:sp>
      <p:sp>
        <p:nvSpPr>
          <p:cNvPr id="58" name="正方形/長方形 57"/>
          <p:cNvSpPr/>
          <p:nvPr/>
        </p:nvSpPr>
        <p:spPr>
          <a:xfrm>
            <a:off x="6566586" y="4375820"/>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50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59" name="正方形/長方形 58"/>
          <p:cNvSpPr/>
          <p:nvPr/>
        </p:nvSpPr>
        <p:spPr>
          <a:xfrm>
            <a:off x="6560454" y="4646301"/>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60" name="正方形/長方形 59"/>
          <p:cNvSpPr/>
          <p:nvPr/>
        </p:nvSpPr>
        <p:spPr>
          <a:xfrm>
            <a:off x="6563688" y="4915880"/>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61" name="正方形/長方形 60"/>
          <p:cNvSpPr/>
          <p:nvPr/>
        </p:nvSpPr>
        <p:spPr>
          <a:xfrm>
            <a:off x="7207764" y="4916783"/>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８時間</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62" name="正方形/長方形 61"/>
          <p:cNvSpPr/>
          <p:nvPr/>
        </p:nvSpPr>
        <p:spPr>
          <a:xfrm>
            <a:off x="7207764" y="4052468"/>
            <a:ext cx="648000" cy="324000"/>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休日労働割増分</a:t>
            </a:r>
          </a:p>
        </p:txBody>
      </p:sp>
      <p:sp>
        <p:nvSpPr>
          <p:cNvPr id="63" name="正方形/長方形 62"/>
          <p:cNvSpPr/>
          <p:nvPr/>
        </p:nvSpPr>
        <p:spPr>
          <a:xfrm>
            <a:off x="7207764" y="4375820"/>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7207764" y="4646301"/>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438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4412808" y="4051784"/>
            <a:ext cx="756000" cy="324000"/>
          </a:xfrm>
          <a:prstGeom prst="rect">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時間外労働割増分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66" name="正方形/長方形 65"/>
          <p:cNvSpPr/>
          <p:nvPr/>
        </p:nvSpPr>
        <p:spPr>
          <a:xfrm>
            <a:off x="4409982" y="4375587"/>
            <a:ext cx="759792"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67" name="正方形/長方形 66"/>
          <p:cNvSpPr/>
          <p:nvPr/>
        </p:nvSpPr>
        <p:spPr>
          <a:xfrm>
            <a:off x="4412874" y="4645661"/>
            <a:ext cx="756900" cy="27720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313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68" name="正方形/長方形 67"/>
          <p:cNvSpPr/>
          <p:nvPr/>
        </p:nvSpPr>
        <p:spPr>
          <a:xfrm>
            <a:off x="4412808" y="4922866"/>
            <a:ext cx="756966" cy="2651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69" name="角丸四角形 68"/>
          <p:cNvSpPr/>
          <p:nvPr/>
        </p:nvSpPr>
        <p:spPr>
          <a:xfrm>
            <a:off x="2202468" y="3208654"/>
            <a:ext cx="5670029" cy="772911"/>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nSpc>
                <a:spcPts val="1350"/>
              </a:lnSpc>
            </a:pPr>
            <a:r>
              <a:rPr lang="ja-JP" altLang="en-US" sz="1050" dirty="0">
                <a:solidFill>
                  <a:prstClr val="black"/>
                </a:solidFill>
                <a:latin typeface="HG丸ｺﾞｼｯｸM-PRO" pitchFamily="50" charset="-128"/>
                <a:ea typeface="HG丸ｺﾞｼｯｸM-PRO" pitchFamily="50" charset="-128"/>
              </a:rPr>
              <a:t>◆前提とした条件＝①算定対象賃金額</a:t>
            </a:r>
            <a:r>
              <a:rPr lang="en-US" altLang="ja-JP" sz="1050" dirty="0">
                <a:solidFill>
                  <a:prstClr val="black"/>
                </a:solidFill>
                <a:latin typeface="HG丸ｺﾞｼｯｸM-PRO" pitchFamily="50" charset="-128"/>
                <a:ea typeface="HG丸ｺﾞｼｯｸM-PRO" pitchFamily="50" charset="-128"/>
              </a:rPr>
              <a:t>200,000</a:t>
            </a:r>
            <a:r>
              <a:rPr lang="ja-JP" altLang="en-US" sz="1050" dirty="0">
                <a:solidFill>
                  <a:prstClr val="black"/>
                </a:solidFill>
                <a:latin typeface="HG丸ｺﾞｼｯｸM-PRO" pitchFamily="50" charset="-128"/>
                <a:ea typeface="HG丸ｺﾞｼｯｸM-PRO" pitchFamily="50" charset="-128"/>
              </a:rPr>
              <a:t>円、②年間平均月所定労働時間数</a:t>
            </a:r>
            <a:r>
              <a:rPr lang="en-US" altLang="ja-JP" sz="1050" dirty="0">
                <a:solidFill>
                  <a:prstClr val="black"/>
                </a:solidFill>
                <a:latin typeface="HG丸ｺﾞｼｯｸM-PRO" pitchFamily="50" charset="-128"/>
                <a:ea typeface="HG丸ｺﾞｼｯｸM-PRO" pitchFamily="50" charset="-128"/>
              </a:rPr>
              <a:t>160</a:t>
            </a:r>
            <a:r>
              <a:rPr lang="ja-JP" altLang="en-US" sz="1050" dirty="0">
                <a:solidFill>
                  <a:prstClr val="black"/>
                </a:solidFill>
                <a:latin typeface="HG丸ｺﾞｼｯｸM-PRO" pitchFamily="50" charset="-128"/>
                <a:ea typeface="HG丸ｺﾞｼｯｸM-PRO" pitchFamily="50" charset="-128"/>
              </a:rPr>
              <a:t>時間、</a:t>
            </a:r>
            <a:endParaRPr lang="en-US" altLang="ja-JP" sz="1050" dirty="0">
              <a:solidFill>
                <a:prstClr val="black"/>
              </a:solidFill>
              <a:latin typeface="HG丸ｺﾞｼｯｸM-PRO" pitchFamily="50" charset="-128"/>
              <a:ea typeface="HG丸ｺﾞｼｯｸM-PRO" pitchFamily="50" charset="-128"/>
            </a:endParaRPr>
          </a:p>
          <a:p>
            <a:pPr>
              <a:lnSpc>
                <a:spcPts val="1350"/>
              </a:lnSpc>
            </a:pPr>
            <a:r>
              <a:rPr lang="ja-JP" altLang="en-US" sz="1050" dirty="0">
                <a:solidFill>
                  <a:prstClr val="black"/>
                </a:solidFill>
                <a:latin typeface="HG丸ｺﾞｼｯｸM-PRO" pitchFamily="50" charset="-128"/>
                <a:ea typeface="HG丸ｺﾞｼｯｸM-PRO" pitchFamily="50" charset="-128"/>
              </a:rPr>
              <a:t>③時間外労働</a:t>
            </a:r>
            <a:r>
              <a:rPr lang="en-US" altLang="ja-JP" sz="1050" dirty="0">
                <a:solidFill>
                  <a:prstClr val="black"/>
                </a:solidFill>
                <a:latin typeface="HG丸ｺﾞｼｯｸM-PRO" pitchFamily="50" charset="-128"/>
                <a:ea typeface="HG丸ｺﾞｼｯｸM-PRO" pitchFamily="50" charset="-128"/>
              </a:rPr>
              <a:t>45</a:t>
            </a:r>
            <a:r>
              <a:rPr lang="ja-JP" altLang="en-US" sz="1050" dirty="0">
                <a:solidFill>
                  <a:prstClr val="black"/>
                </a:solidFill>
                <a:latin typeface="HG丸ｺﾞｼｯｸM-PRO" pitchFamily="50" charset="-128"/>
                <a:ea typeface="HG丸ｺﾞｼｯｸM-PRO" pitchFamily="50" charset="-128"/>
              </a:rPr>
              <a:t>～</a:t>
            </a:r>
            <a:r>
              <a:rPr lang="en-US" altLang="ja-JP" sz="1050" dirty="0">
                <a:solidFill>
                  <a:prstClr val="black"/>
                </a:solidFill>
                <a:latin typeface="HG丸ｺﾞｼｯｸM-PRO" pitchFamily="50" charset="-128"/>
                <a:ea typeface="HG丸ｺﾞｼｯｸM-PRO" pitchFamily="50" charset="-128"/>
              </a:rPr>
              <a:t>60</a:t>
            </a:r>
            <a:r>
              <a:rPr lang="ja-JP" altLang="en-US" sz="1050" dirty="0">
                <a:solidFill>
                  <a:prstClr val="black"/>
                </a:solidFill>
                <a:latin typeface="HG丸ｺﾞｼｯｸM-PRO" pitchFamily="50" charset="-128"/>
                <a:ea typeface="HG丸ｺﾞｼｯｸM-PRO" pitchFamily="50" charset="-128"/>
              </a:rPr>
              <a:t>時間の割増率は</a:t>
            </a:r>
            <a:r>
              <a:rPr lang="en-US" altLang="ja-JP" sz="1050" dirty="0">
                <a:solidFill>
                  <a:prstClr val="black"/>
                </a:solidFill>
                <a:latin typeface="HG丸ｺﾞｼｯｸM-PRO" pitchFamily="50" charset="-128"/>
                <a:ea typeface="HG丸ｺﾞｼｯｸM-PRO" pitchFamily="50" charset="-128"/>
              </a:rPr>
              <a:t>30</a:t>
            </a:r>
            <a:r>
              <a:rPr lang="ja-JP" altLang="en-US" sz="1050" dirty="0">
                <a:solidFill>
                  <a:prstClr val="black"/>
                </a:solidFill>
                <a:latin typeface="HG丸ｺﾞｼｯｸM-PRO" pitchFamily="50" charset="-128"/>
                <a:ea typeface="HG丸ｺﾞｼｯｸM-PRO" pitchFamily="50" charset="-128"/>
              </a:rPr>
              <a:t>％、④他は法定どおりの割増率、⑤時間外労働等の時間の合計は</a:t>
            </a:r>
            <a:r>
              <a:rPr lang="en-US" altLang="ja-JP" sz="1050" dirty="0">
                <a:solidFill>
                  <a:prstClr val="black"/>
                </a:solidFill>
                <a:latin typeface="HG丸ｺﾞｼｯｸM-PRO" pitchFamily="50" charset="-128"/>
                <a:ea typeface="HG丸ｺﾞｼｯｸM-PRO" pitchFamily="50" charset="-128"/>
              </a:rPr>
              <a:t>78</a:t>
            </a:r>
            <a:r>
              <a:rPr lang="ja-JP" altLang="en-US" sz="1050" dirty="0">
                <a:solidFill>
                  <a:prstClr val="black"/>
                </a:solidFill>
                <a:latin typeface="HG丸ｺﾞｼｯｸM-PRO" pitchFamily="50" charset="-128"/>
                <a:ea typeface="HG丸ｺﾞｼｯｸM-PRO" pitchFamily="50" charset="-128"/>
              </a:rPr>
              <a:t>時間</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時間外労働時間数</a:t>
            </a:r>
            <a:r>
              <a:rPr lang="en-US" altLang="ja-JP" sz="900" dirty="0">
                <a:solidFill>
                  <a:prstClr val="black"/>
                </a:solidFill>
                <a:latin typeface="HG丸ｺﾞｼｯｸM-PRO" pitchFamily="50" charset="-128"/>
                <a:ea typeface="HG丸ｺﾞｼｯｸM-PRO" pitchFamily="50" charset="-128"/>
              </a:rPr>
              <a:t>70</a:t>
            </a:r>
            <a:r>
              <a:rPr lang="ja-JP" altLang="en-US" sz="900" dirty="0">
                <a:solidFill>
                  <a:prstClr val="black"/>
                </a:solidFill>
                <a:latin typeface="HG丸ｺﾞｼｯｸM-PRO" pitchFamily="50" charset="-128"/>
                <a:ea typeface="HG丸ｺﾞｼｯｸM-PRO" pitchFamily="50" charset="-128"/>
              </a:rPr>
              <a:t>時間、休日労働時間数８時間、深夜労働時間数</a:t>
            </a:r>
            <a:r>
              <a:rPr lang="en-US" altLang="ja-JP" sz="900" dirty="0">
                <a:solidFill>
                  <a:prstClr val="black"/>
                </a:solidFill>
                <a:latin typeface="HG丸ｺﾞｼｯｸM-PRO" pitchFamily="50" charset="-128"/>
                <a:ea typeface="HG丸ｺﾞｼｯｸM-PRO" pitchFamily="50" charset="-128"/>
              </a:rPr>
              <a:t>20</a:t>
            </a:r>
            <a:r>
              <a:rPr lang="ja-JP" altLang="en-US" sz="900" dirty="0">
                <a:solidFill>
                  <a:prstClr val="black"/>
                </a:solidFill>
                <a:latin typeface="HG丸ｺﾞｼｯｸM-PRO" pitchFamily="50" charset="-128"/>
                <a:ea typeface="HG丸ｺﾞｼｯｸM-PRO" pitchFamily="50" charset="-128"/>
              </a:rPr>
              <a:t>時間とする</a:t>
            </a:r>
            <a:r>
              <a:rPr lang="en-US" altLang="ja-JP" sz="900" dirty="0">
                <a:solidFill>
                  <a:prstClr val="black"/>
                </a:solidFill>
                <a:latin typeface="HG丸ｺﾞｼｯｸM-PRO" pitchFamily="50" charset="-128"/>
                <a:ea typeface="HG丸ｺﾞｼｯｸM-PRO" pitchFamily="50" charset="-128"/>
              </a:rPr>
              <a:t>)</a:t>
            </a:r>
          </a:p>
        </p:txBody>
      </p:sp>
      <p:sp>
        <p:nvSpPr>
          <p:cNvPr id="71" name="テキスト ボックス 70"/>
          <p:cNvSpPr txBox="1"/>
          <p:nvPr/>
        </p:nvSpPr>
        <p:spPr>
          <a:xfrm>
            <a:off x="0" y="136646"/>
            <a:ext cx="81009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割増賃金の基礎となる時間単価を検算してみる②</a:t>
            </a:r>
          </a:p>
        </p:txBody>
      </p:sp>
      <p:sp>
        <p:nvSpPr>
          <p:cNvPr id="2" name="テキスト ボックス 1"/>
          <p:cNvSpPr txBox="1"/>
          <p:nvPr/>
        </p:nvSpPr>
        <p:spPr>
          <a:xfrm>
            <a:off x="7922517" y="5463764"/>
            <a:ext cx="1185988" cy="369332"/>
          </a:xfrm>
          <a:prstGeom prst="rect">
            <a:avLst/>
          </a:prstGeom>
          <a:noFill/>
        </p:spPr>
        <p:txBody>
          <a:bodyPr wrap="square" rtlCol="0">
            <a:spAutoFit/>
          </a:bodyPr>
          <a:lstStyle/>
          <a:p>
            <a:r>
              <a:rPr lang="ja-JP" altLang="en-US" sz="900" dirty="0"/>
              <a:t>注</a:t>
            </a:r>
            <a:r>
              <a:rPr lang="en-US" altLang="ja-JP" sz="900" dirty="0"/>
              <a:t>1</a:t>
            </a:r>
            <a:r>
              <a:rPr lang="ja-JP" altLang="en-US" sz="900" dirty="0"/>
              <a:t>：時間外労働時</a:t>
            </a:r>
            <a:endParaRPr lang="en-US" altLang="ja-JP" sz="900" dirty="0"/>
          </a:p>
          <a:p>
            <a:r>
              <a:rPr lang="ja-JP" altLang="en-US" sz="900" dirty="0"/>
              <a:t>　　 間数の内数</a:t>
            </a:r>
          </a:p>
        </p:txBody>
      </p:sp>
      <p:sp>
        <p:nvSpPr>
          <p:cNvPr id="72" name="正方形/長方形 71"/>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ADF04E1B-BB30-40D0-926F-9066AB36FBE6}"/>
              </a:ext>
            </a:extLst>
          </p:cNvPr>
          <p:cNvCxnSpPr/>
          <p:nvPr/>
        </p:nvCxnSpPr>
        <p:spPr>
          <a:xfrm>
            <a:off x="2202466" y="4375587"/>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994E94C9-CEB5-41FF-A318-A0CD731755C7}"/>
              </a:ext>
            </a:extLst>
          </p:cNvPr>
          <p:cNvCxnSpPr/>
          <p:nvPr/>
        </p:nvCxnSpPr>
        <p:spPr>
          <a:xfrm>
            <a:off x="2202466" y="4650065"/>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F3D3050-5A2C-44DA-8568-2B51E93B6277}"/>
              </a:ext>
            </a:extLst>
          </p:cNvPr>
          <p:cNvCxnSpPr/>
          <p:nvPr/>
        </p:nvCxnSpPr>
        <p:spPr>
          <a:xfrm>
            <a:off x="2202466" y="4915850"/>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6D3803F-C249-43AE-B492-D665889C9B8F}"/>
              </a:ext>
            </a:extLst>
          </p:cNvPr>
          <p:cNvCxnSpPr/>
          <p:nvPr/>
        </p:nvCxnSpPr>
        <p:spPr>
          <a:xfrm>
            <a:off x="2202466" y="5192434"/>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17D90DC7-B40F-4BFE-90F0-8620895E4B16}"/>
              </a:ext>
            </a:extLst>
          </p:cNvPr>
          <p:cNvCxnSpPr>
            <a:cxnSpLocks/>
          </p:cNvCxnSpPr>
          <p:nvPr/>
        </p:nvCxnSpPr>
        <p:spPr>
          <a:xfrm>
            <a:off x="2891019" y="5706002"/>
            <a:ext cx="4964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4FE30B7E-E2C6-4FBC-B25A-DBC29555C600}"/>
              </a:ext>
            </a:extLst>
          </p:cNvPr>
          <p:cNvCxnSpPr>
            <a:cxnSpLocks/>
          </p:cNvCxnSpPr>
          <p:nvPr/>
        </p:nvCxnSpPr>
        <p:spPr>
          <a:xfrm>
            <a:off x="2897750" y="4058820"/>
            <a:ext cx="0" cy="1851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F1235B6B-BEF0-4AE8-9D30-DD4F466039F5}"/>
              </a:ext>
            </a:extLst>
          </p:cNvPr>
          <p:cNvCxnSpPr>
            <a:cxnSpLocks/>
          </p:cNvCxnSpPr>
          <p:nvPr/>
        </p:nvCxnSpPr>
        <p:spPr>
          <a:xfrm>
            <a:off x="4409898" y="4048865"/>
            <a:ext cx="0" cy="165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F8FE846-3932-42E8-AD20-D7A144CA9695}"/>
              </a:ext>
            </a:extLst>
          </p:cNvPr>
          <p:cNvCxnSpPr>
            <a:cxnSpLocks/>
          </p:cNvCxnSpPr>
          <p:nvPr/>
        </p:nvCxnSpPr>
        <p:spPr>
          <a:xfrm>
            <a:off x="5905492" y="4048865"/>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5702DA6-F86E-42D2-B246-CFAC7F612C2A}"/>
              </a:ext>
            </a:extLst>
          </p:cNvPr>
          <p:cNvCxnSpPr>
            <a:cxnSpLocks/>
          </p:cNvCxnSpPr>
          <p:nvPr/>
        </p:nvCxnSpPr>
        <p:spPr>
          <a:xfrm>
            <a:off x="3635896" y="4048865"/>
            <a:ext cx="0" cy="596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6B374C2-5600-4717-A3BF-E3B0BDE0B45A}"/>
              </a:ext>
            </a:extLst>
          </p:cNvPr>
          <p:cNvCxnSpPr>
            <a:cxnSpLocks/>
          </p:cNvCxnSpPr>
          <p:nvPr/>
        </p:nvCxnSpPr>
        <p:spPr>
          <a:xfrm>
            <a:off x="3635896" y="4915850"/>
            <a:ext cx="0" cy="79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13CD2D0-C1F3-4A9C-8C0E-1C326D551CE5}"/>
              </a:ext>
            </a:extLst>
          </p:cNvPr>
          <p:cNvCxnSpPr>
            <a:cxnSpLocks/>
          </p:cNvCxnSpPr>
          <p:nvPr/>
        </p:nvCxnSpPr>
        <p:spPr>
          <a:xfrm>
            <a:off x="5166066" y="4051784"/>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F542CDB0-B623-48D8-B605-E2709C500257}"/>
              </a:ext>
            </a:extLst>
          </p:cNvPr>
          <p:cNvCxnSpPr>
            <a:cxnSpLocks/>
          </p:cNvCxnSpPr>
          <p:nvPr/>
        </p:nvCxnSpPr>
        <p:spPr>
          <a:xfrm>
            <a:off x="6577821" y="4048865"/>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D2B5C649-7D68-4560-A299-C96D106C0D47}"/>
              </a:ext>
            </a:extLst>
          </p:cNvPr>
          <p:cNvCxnSpPr>
            <a:cxnSpLocks/>
          </p:cNvCxnSpPr>
          <p:nvPr/>
        </p:nvCxnSpPr>
        <p:spPr>
          <a:xfrm>
            <a:off x="7207764" y="4048865"/>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09ED4494-CF5B-438F-9046-6952276DBC54}"/>
              </a:ext>
            </a:extLst>
          </p:cNvPr>
          <p:cNvSpPr/>
          <p:nvPr/>
        </p:nvSpPr>
        <p:spPr>
          <a:xfrm>
            <a:off x="2202466" y="4048866"/>
            <a:ext cx="5653297" cy="1861732"/>
          </a:xfrm>
          <a:prstGeom prst="rect">
            <a:avLst/>
          </a:pr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87" name="直線コネクタ 86">
            <a:extLst>
              <a:ext uri="{FF2B5EF4-FFF2-40B4-BE49-F238E27FC236}">
                <a16:creationId xmlns:a16="http://schemas.microsoft.com/office/drawing/2014/main" id="{79C09C3D-6719-447D-B3BB-9DCD01D65499}"/>
              </a:ext>
            </a:extLst>
          </p:cNvPr>
          <p:cNvCxnSpPr>
            <a:cxnSpLocks/>
          </p:cNvCxnSpPr>
          <p:nvPr/>
        </p:nvCxnSpPr>
        <p:spPr>
          <a:xfrm>
            <a:off x="4409898" y="5445224"/>
            <a:ext cx="3445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148</a:t>
            </a:r>
            <a:endParaRPr lang="ja-JP" altLang="en-US" sz="1200" b="1" dirty="0">
              <a:solidFill>
                <a:schemeClr val="tx1"/>
              </a:solidFill>
            </a:endParaRPr>
          </a:p>
        </p:txBody>
      </p:sp>
    </p:spTree>
    <p:extLst>
      <p:ext uri="{BB962C8B-B14F-4D97-AF65-F5344CB8AC3E}">
        <p14:creationId xmlns:p14="http://schemas.microsoft.com/office/powerpoint/2010/main" val="527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wipe(left)">
                                      <p:cBhvr>
                                        <p:cTn id="7" dur="500"/>
                                        <p:tgtEl>
                                          <p:spTgt spid="2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left)">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left)">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
                                            <p:bg/>
                                          </p:spTgt>
                                        </p:tgtEl>
                                        <p:attrNameLst>
                                          <p:attrName>style.visibility</p:attrName>
                                        </p:attrNameLst>
                                      </p:cBhvr>
                                      <p:to>
                                        <p:strVal val="visible"/>
                                      </p:to>
                                    </p:set>
                                    <p:animEffect transition="in" filter="wipe(left)">
                                      <p:cBhvr>
                                        <p:cTn id="37" dur="500"/>
                                        <p:tgtEl>
                                          <p:spTgt spid="69">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9">
                                            <p:txEl>
                                              <p:pRg st="0" end="0"/>
                                            </p:txEl>
                                          </p:spTgt>
                                        </p:tgtEl>
                                        <p:attrNameLst>
                                          <p:attrName>style.visibility</p:attrName>
                                        </p:attrNameLst>
                                      </p:cBhvr>
                                      <p:to>
                                        <p:strVal val="visible"/>
                                      </p:to>
                                    </p:set>
                                    <p:animEffect transition="in" filter="wipe(left)">
                                      <p:cBhvr>
                                        <p:cTn id="42" dur="500"/>
                                        <p:tgtEl>
                                          <p:spTgt spid="6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9">
                                            <p:txEl>
                                              <p:pRg st="1" end="1"/>
                                            </p:txEl>
                                          </p:spTgt>
                                        </p:tgtEl>
                                        <p:attrNameLst>
                                          <p:attrName>style.visibility</p:attrName>
                                        </p:attrNameLst>
                                      </p:cBhvr>
                                      <p:to>
                                        <p:strVal val="visible"/>
                                      </p:to>
                                    </p:set>
                                    <p:animEffect transition="in" filter="wipe(left)">
                                      <p:cBhvr>
                                        <p:cTn id="47" dur="500"/>
                                        <p:tgtEl>
                                          <p:spTgt spid="6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left)">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left)">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left)">
                                      <p:cBhvr>
                                        <p:cTn id="107" dur="500"/>
                                        <p:tgtEl>
                                          <p:spTgt spid="6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up)">
                                      <p:cBhvr>
                                        <p:cTn id="112" dur="500"/>
                                        <p:tgtEl>
                                          <p:spTgt spid="33"/>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up)">
                                      <p:cBhvr>
                                        <p:cTn id="115" dur="500"/>
                                        <p:tgtEl>
                                          <p:spTgt spid="3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wipe(up)">
                                      <p:cBhvr>
                                        <p:cTn id="120" dur="500"/>
                                        <p:tgtEl>
                                          <p:spTgt spid="3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wipe(left)">
                                      <p:cBhvr>
                                        <p:cTn id="125" dur="500"/>
                                        <p:tgtEl>
                                          <p:spTgt spid="3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wipe(left)">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animEffect transition="in" filter="wipe(left)">
                                      <p:cBhvr>
                                        <p:cTn id="135" dur="500"/>
                                        <p:tgtEl>
                                          <p:spTgt spid="4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wipe(left)">
                                      <p:cBhvr>
                                        <p:cTn id="140" dur="500"/>
                                        <p:tgtEl>
                                          <p:spTgt spid="4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wipe(left)">
                                      <p:cBhvr>
                                        <p:cTn id="145" dur="500"/>
                                        <p:tgtEl>
                                          <p:spTgt spid="66"/>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67"/>
                                        </p:tgtEl>
                                        <p:attrNameLst>
                                          <p:attrName>style.visibility</p:attrName>
                                        </p:attrNameLst>
                                      </p:cBhvr>
                                      <p:to>
                                        <p:strVal val="visible"/>
                                      </p:to>
                                    </p:set>
                                    <p:animEffect transition="in" filter="wipe(left)">
                                      <p:cBhvr>
                                        <p:cTn id="150" dur="500"/>
                                        <p:tgtEl>
                                          <p:spTgt spid="6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wipe(left)">
                                      <p:cBhvr>
                                        <p:cTn id="160" dur="500"/>
                                        <p:tgtEl>
                                          <p:spTgt spid="49"/>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wipe(left)">
                                      <p:cBhvr>
                                        <p:cTn id="175" dur="500"/>
                                        <p:tgtEl>
                                          <p:spTgt spid="41"/>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wipe(left)">
                                      <p:cBhvr>
                                        <p:cTn id="180" dur="500"/>
                                        <p:tgtEl>
                                          <p:spTgt spid="50"/>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wipe(left)">
                                      <p:cBhvr>
                                        <p:cTn id="185" dur="500"/>
                                        <p:tgtEl>
                                          <p:spTgt spid="36"/>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wipe(left)">
                                      <p:cBhvr>
                                        <p:cTn id="190" dur="500"/>
                                        <p:tgtEl>
                                          <p:spTgt spid="5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wipe(left)">
                                      <p:cBhvr>
                                        <p:cTn id="195" dur="500"/>
                                        <p:tgtEl>
                                          <p:spTgt spid="42"/>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wipe(left)">
                                      <p:cBhvr>
                                        <p:cTn id="200" dur="500"/>
                                        <p:tgtEl>
                                          <p:spTgt spid="51"/>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wipe(left)">
                                      <p:cBhvr>
                                        <p:cTn id="205" dur="500"/>
                                        <p:tgtEl>
                                          <p:spTgt spid="58"/>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grpId="0" nodeType="click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wipe(left)">
                                      <p:cBhvr>
                                        <p:cTn id="210" dur="500"/>
                                        <p:tgtEl>
                                          <p:spTgt spid="59"/>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wipe(left)">
                                      <p:cBhvr>
                                        <p:cTn id="215" dur="500"/>
                                        <p:tgtEl>
                                          <p:spTgt spid="6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52"/>
                                        </p:tgtEl>
                                        <p:attrNameLst>
                                          <p:attrName>style.visibility</p:attrName>
                                        </p:attrNameLst>
                                      </p:cBhvr>
                                      <p:to>
                                        <p:strVal val="visible"/>
                                      </p:to>
                                    </p:set>
                                    <p:animEffect transition="in" filter="wipe(left)">
                                      <p:cBhvr>
                                        <p:cTn id="220" dur="500"/>
                                        <p:tgtEl>
                                          <p:spTgt spid="52"/>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8" fill="hold" grpId="0" nodeType="clickEffect">
                                  <p:stCondLst>
                                    <p:cond delay="0"/>
                                  </p:stCondLst>
                                  <p:childTnLst>
                                    <p:set>
                                      <p:cBhvr>
                                        <p:cTn id="224" dur="1" fill="hold">
                                          <p:stCondLst>
                                            <p:cond delay="0"/>
                                          </p:stCondLst>
                                        </p:cTn>
                                        <p:tgtEl>
                                          <p:spTgt spid="63"/>
                                        </p:tgtEl>
                                        <p:attrNameLst>
                                          <p:attrName>style.visibility</p:attrName>
                                        </p:attrNameLst>
                                      </p:cBhvr>
                                      <p:to>
                                        <p:strVal val="visible"/>
                                      </p:to>
                                    </p:set>
                                    <p:animEffect transition="in" filter="wipe(left)">
                                      <p:cBhvr>
                                        <p:cTn id="225" dur="500"/>
                                        <p:tgtEl>
                                          <p:spTgt spid="63"/>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8" fill="hold" grpId="0" nodeType="clickEffect">
                                  <p:stCondLst>
                                    <p:cond delay="0"/>
                                  </p:stCondLst>
                                  <p:childTnLst>
                                    <p:set>
                                      <p:cBhvr>
                                        <p:cTn id="229" dur="1" fill="hold">
                                          <p:stCondLst>
                                            <p:cond delay="0"/>
                                          </p:stCondLst>
                                        </p:cTn>
                                        <p:tgtEl>
                                          <p:spTgt spid="64"/>
                                        </p:tgtEl>
                                        <p:attrNameLst>
                                          <p:attrName>style.visibility</p:attrName>
                                        </p:attrNameLst>
                                      </p:cBhvr>
                                      <p:to>
                                        <p:strVal val="visible"/>
                                      </p:to>
                                    </p:set>
                                    <p:animEffect transition="in" filter="wipe(left)">
                                      <p:cBhvr>
                                        <p:cTn id="230" dur="500"/>
                                        <p:tgtEl>
                                          <p:spTgt spid="64"/>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wipe(left)">
                                      <p:cBhvr>
                                        <p:cTn id="235" dur="500"/>
                                        <p:tgtEl>
                                          <p:spTgt spid="61"/>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grpId="0" nodeType="clickEffect">
                                  <p:stCondLst>
                                    <p:cond delay="0"/>
                                  </p:stCondLst>
                                  <p:childTnLst>
                                    <p:set>
                                      <p:cBhvr>
                                        <p:cTn id="239" dur="1" fill="hold">
                                          <p:stCondLst>
                                            <p:cond delay="0"/>
                                          </p:stCondLst>
                                        </p:cTn>
                                        <p:tgtEl>
                                          <p:spTgt spid="53"/>
                                        </p:tgtEl>
                                        <p:attrNameLst>
                                          <p:attrName>style.visibility</p:attrName>
                                        </p:attrNameLst>
                                      </p:cBhvr>
                                      <p:to>
                                        <p:strVal val="visible"/>
                                      </p:to>
                                    </p:set>
                                    <p:animEffect transition="in" filter="wipe(left)">
                                      <p:cBhvr>
                                        <p:cTn id="240" dur="500"/>
                                        <p:tgtEl>
                                          <p:spTgt spid="53"/>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8" fill="hold" grpId="0" nodeType="clickEffect">
                                  <p:stCondLst>
                                    <p:cond delay="0"/>
                                  </p:stCondLst>
                                  <p:childTnLst>
                                    <p:set>
                                      <p:cBhvr>
                                        <p:cTn id="244" dur="1" fill="hold">
                                          <p:stCondLst>
                                            <p:cond delay="0"/>
                                          </p:stCondLst>
                                        </p:cTn>
                                        <p:tgtEl>
                                          <p:spTgt spid="54"/>
                                        </p:tgtEl>
                                        <p:attrNameLst>
                                          <p:attrName>style.visibility</p:attrName>
                                        </p:attrNameLst>
                                      </p:cBhvr>
                                      <p:to>
                                        <p:strVal val="visible"/>
                                      </p:to>
                                    </p:set>
                                    <p:animEffect transition="in" filter="wipe(left)">
                                      <p:cBhvr>
                                        <p:cTn id="245" dur="500"/>
                                        <p:tgtEl>
                                          <p:spTgt spid="54"/>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55"/>
                                        </p:tgtEl>
                                        <p:attrNameLst>
                                          <p:attrName>style.visibility</p:attrName>
                                        </p:attrNameLst>
                                      </p:cBhvr>
                                      <p:to>
                                        <p:strVal val="visible"/>
                                      </p:to>
                                    </p:set>
                                    <p:animEffect transition="in" filter="wipe(left)">
                                      <p:cBhvr>
                                        <p:cTn id="250" dur="500"/>
                                        <p:tgtEl>
                                          <p:spTgt spid="55"/>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0" nodeType="clickEffect">
                                  <p:stCondLst>
                                    <p:cond delay="0"/>
                                  </p:stCondLst>
                                  <p:childTnLst>
                                    <p:set>
                                      <p:cBhvr>
                                        <p:cTn id="254" dur="1" fill="hold">
                                          <p:stCondLst>
                                            <p:cond delay="0"/>
                                          </p:stCondLst>
                                        </p:cTn>
                                        <p:tgtEl>
                                          <p:spTgt spid="86"/>
                                        </p:tgtEl>
                                        <p:attrNameLst>
                                          <p:attrName>style.visibility</p:attrName>
                                        </p:attrNameLst>
                                      </p:cBhvr>
                                      <p:to>
                                        <p:strVal val="visible"/>
                                      </p:to>
                                    </p:set>
                                    <p:animEffect transition="in" filter="fade">
                                      <p:cBhvr>
                                        <p:cTn id="25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build="p" animBg="1"/>
      <p:bldP spid="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323528" y="1340768"/>
            <a:ext cx="8613519" cy="5445224"/>
          </a:xfrm>
          <a:prstGeom prst="roundRect">
            <a:avLst>
              <a:gd name="adj" fmla="val 1503"/>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 </a:t>
            </a:r>
            <a:r>
              <a:rPr kumimoji="1" lang="en-US" altLang="ja-JP"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か月間継続して勤務し、</a:t>
            </a:r>
            <a:r>
              <a:rPr kumimoji="1" lang="en-US" altLang="ja-JP"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割出勤すれば</a:t>
            </a:r>
            <a:r>
              <a:rPr kumimoji="1" lang="en-US" altLang="ja-JP"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日の年休。</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 </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勤続</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年につき</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日ずつ付与日数が増え、労基法上付与日数は最大</a:t>
            </a:r>
            <a:r>
              <a:rPr kumimoji="1" lang="en-US" altLang="ja-JP"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社</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か月後</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年次有給休暇の消滅時効は</a:t>
            </a:r>
            <a:r>
              <a:rPr kumimoji="1" lang="en-US" altLang="ja-JP"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年となっています。</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 </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パート労働者やアルバイトにも年次有給休暇は付与されます</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勤務時間が短く</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て</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時間未満／週</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勤務日数が少ないと、年次有給休暇の日数も比例して少な</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く</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なります</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これを</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比例付与</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と呼んでいます。</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lvl="0">
              <a:lnSpc>
                <a:spcPts val="2600"/>
              </a:lnSpc>
              <a:defRPr/>
            </a:pPr>
            <a:r>
              <a:rPr lang="en-US" altLang="ja-JP" dirty="0">
                <a:solidFill>
                  <a:prstClr val="black"/>
                </a:solidFill>
                <a:latin typeface="HG丸ｺﾞｼｯｸM-PRO" panose="020F0600000000000000" pitchFamily="50" charset="-128"/>
                <a:ea typeface="HG丸ｺﾞｼｯｸM-PRO" panose="020F0600000000000000" pitchFamily="50" charset="-128"/>
              </a:rPr>
              <a:t>(4) </a:t>
            </a:r>
            <a:r>
              <a:rPr lang="ja-JP" altLang="en-US" dirty="0">
                <a:solidFill>
                  <a:prstClr val="black"/>
                </a:solidFill>
                <a:latin typeface="HG丸ｺﾞｼｯｸM-PRO" pitchFamily="50" charset="-128"/>
                <a:ea typeface="HG丸ｺﾞｼｯｸM-PRO" pitchFamily="50" charset="-128"/>
              </a:rPr>
              <a:t>年次有給休暇は、取りたい時に取得できるのが原則です。ただし、時季を変更</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ja-JP" altLang="en-US" dirty="0">
                <a:solidFill>
                  <a:prstClr val="black"/>
                </a:solidFill>
                <a:latin typeface="HG丸ｺﾞｼｯｸM-PRO" pitchFamily="50" charset="-128"/>
                <a:ea typeface="HG丸ｺﾞｼｯｸM-PRO" pitchFamily="50" charset="-128"/>
              </a:rPr>
              <a:t>　するよう求められる場合もあります。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lvl="0">
              <a:lnSpc>
                <a:spcPts val="2600"/>
              </a:lnSpc>
              <a:defRPr/>
            </a:pPr>
            <a:r>
              <a:rPr lang="en-US" altLang="ja-JP" dirty="0">
                <a:solidFill>
                  <a:prstClr val="black"/>
                </a:solidFill>
                <a:latin typeface="HG丸ｺﾞｼｯｸM-PRO" panose="020F0600000000000000" pitchFamily="50" charset="-128"/>
                <a:ea typeface="HG丸ｺﾞｼｯｸM-PRO" panose="020F0600000000000000" pitchFamily="50" charset="-128"/>
              </a:rPr>
              <a:t>(5) </a:t>
            </a:r>
            <a:r>
              <a:rPr lang="ja-JP" altLang="en-US" dirty="0">
                <a:solidFill>
                  <a:prstClr val="black"/>
                </a:solidFill>
                <a:latin typeface="HG丸ｺﾞｼｯｸM-PRO" pitchFamily="50" charset="-128"/>
                <a:ea typeface="HG丸ｺﾞｼｯｸM-PRO" pitchFamily="50" charset="-128"/>
              </a:rPr>
              <a:t>年次有給休暇は、計画的に付与されたり、半日単位･時間単位でも取得できる</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ja-JP" altLang="en-US" dirty="0">
                <a:solidFill>
                  <a:prstClr val="black"/>
                </a:solidFill>
                <a:latin typeface="HG丸ｺﾞｼｯｸM-PRO" pitchFamily="50" charset="-128"/>
                <a:ea typeface="HG丸ｺﾞｼｯｸM-PRO" pitchFamily="50" charset="-128"/>
              </a:rPr>
              <a:t>　場合があります。</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en-US" altLang="ja-JP" dirty="0">
                <a:solidFill>
                  <a:prstClr val="black"/>
                </a:solidFill>
                <a:latin typeface="HG丸ｺﾞｼｯｸM-PRO" pitchFamily="50" charset="-128"/>
                <a:ea typeface="HG丸ｺﾞｼｯｸM-PRO" pitchFamily="50" charset="-128"/>
              </a:rPr>
              <a:t>(6) </a:t>
            </a:r>
            <a:r>
              <a:rPr lang="ja-JP" altLang="en-US" dirty="0">
                <a:solidFill>
                  <a:prstClr val="black"/>
                </a:solidFill>
                <a:latin typeface="HG丸ｺﾞｼｯｸM-PRO" pitchFamily="50" charset="-128"/>
                <a:ea typeface="HG丸ｺﾞｼｯｸM-PRO" pitchFamily="50" charset="-128"/>
              </a:rPr>
              <a:t>年次有給休暇が</a:t>
            </a:r>
            <a:r>
              <a:rPr lang="en-US" altLang="ja-JP" dirty="0">
                <a:solidFill>
                  <a:prstClr val="black"/>
                </a:solidFill>
                <a:latin typeface="HG丸ｺﾞｼｯｸM-PRO" pitchFamily="50" charset="-128"/>
                <a:ea typeface="HG丸ｺﾞｼｯｸM-PRO" pitchFamily="50" charset="-128"/>
              </a:rPr>
              <a:t>10</a:t>
            </a:r>
            <a:r>
              <a:rPr lang="ja-JP" altLang="en-US" dirty="0">
                <a:solidFill>
                  <a:prstClr val="black"/>
                </a:solidFill>
                <a:latin typeface="HG丸ｺﾞｼｯｸM-PRO" pitchFamily="50" charset="-128"/>
                <a:ea typeface="HG丸ｺﾞｼｯｸM-PRO" pitchFamily="50" charset="-128"/>
              </a:rPr>
              <a:t>日以上付与される労働者について、付与した日から１年以</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ja-JP" altLang="en-US" dirty="0">
                <a:solidFill>
                  <a:prstClr val="black"/>
                </a:solidFill>
                <a:latin typeface="HG丸ｺﾞｼｯｸM-PRO" pitchFamily="50" charset="-128"/>
                <a:ea typeface="HG丸ｺﾞｼｯｸM-PRO" pitchFamily="50" charset="-128"/>
              </a:rPr>
              <a:t>　内に</a:t>
            </a:r>
            <a:r>
              <a:rPr lang="en-US" altLang="ja-JP" dirty="0">
                <a:solidFill>
                  <a:prstClr val="black"/>
                </a:solidFill>
                <a:latin typeface="HG丸ｺﾞｼｯｸM-PRO" pitchFamily="50" charset="-128"/>
                <a:ea typeface="HG丸ｺﾞｼｯｸM-PRO" pitchFamily="50" charset="-128"/>
              </a:rPr>
              <a:t>5</a:t>
            </a:r>
            <a:r>
              <a:rPr lang="ja-JP" altLang="en-US" dirty="0">
                <a:solidFill>
                  <a:prstClr val="black"/>
                </a:solidFill>
                <a:latin typeface="HG丸ｺﾞｼｯｸM-PRO" pitchFamily="50" charset="-128"/>
                <a:ea typeface="HG丸ｺﾞｼｯｸM-PRO" pitchFamily="50" charset="-128"/>
              </a:rPr>
              <a:t>日分は、時季指定して取得させる義務が事業主にあります。</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ja-JP" altLang="en-US" dirty="0">
                <a:solidFill>
                  <a:prstClr val="black"/>
                </a:solidFill>
                <a:latin typeface="HG丸ｺﾞｼｯｸM-PRO" pitchFamily="50" charset="-128"/>
                <a:ea typeface="HG丸ｺﾞｼｯｸM-PRO" pitchFamily="50" charset="-128"/>
              </a:rPr>
              <a:t>　</a:t>
            </a: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　</a:t>
            </a:r>
            <a:r>
              <a:rPr lang="en-US" altLang="ja-JP" dirty="0">
                <a:solidFill>
                  <a:prstClr val="black"/>
                </a:solidFill>
                <a:latin typeface="HG丸ｺﾞｼｯｸM-PRO" pitchFamily="50" charset="-128"/>
                <a:ea typeface="HG丸ｺﾞｼｯｸM-PRO" pitchFamily="50" charset="-128"/>
              </a:rPr>
              <a:t>2019.04.01</a:t>
            </a:r>
            <a:r>
              <a:rPr lang="ja-JP" altLang="en-US" dirty="0">
                <a:solidFill>
                  <a:prstClr val="black"/>
                </a:solidFill>
                <a:latin typeface="HG丸ｺﾞｼｯｸM-PRO" pitchFamily="50" charset="-128"/>
                <a:ea typeface="HG丸ｺﾞｼｯｸM-PRO" pitchFamily="50" charset="-128"/>
              </a:rPr>
              <a:t>～</a:t>
            </a:r>
            <a:endParaRPr lang="en-US" altLang="ja-JP" dirty="0">
              <a:solidFill>
                <a:prstClr val="black"/>
              </a:solidFill>
              <a:latin typeface="HG丸ｺﾞｼｯｸM-PRO" pitchFamily="50" charset="-128"/>
              <a:ea typeface="HG丸ｺﾞｼｯｸM-PRO" pitchFamily="50" charset="-128"/>
            </a:endParaRPr>
          </a:p>
          <a:p>
            <a:pPr lvl="0">
              <a:lnSpc>
                <a:spcPts val="2600"/>
              </a:lnSpc>
              <a:defRPr/>
            </a:pPr>
            <a:r>
              <a:rPr lang="en-US" altLang="ja-JP" dirty="0">
                <a:solidFill>
                  <a:prstClr val="black"/>
                </a:solidFill>
                <a:latin typeface="HG丸ｺﾞｼｯｸM-PRO" pitchFamily="50" charset="-128"/>
                <a:ea typeface="HG丸ｺﾞｼｯｸM-PRO" pitchFamily="50" charset="-128"/>
              </a:rPr>
              <a:t>(7) </a:t>
            </a:r>
            <a:r>
              <a:rPr lang="ja-JP" altLang="en-US" dirty="0">
                <a:solidFill>
                  <a:prstClr val="black"/>
                </a:solidFill>
                <a:latin typeface="HG丸ｺﾞｼｯｸM-PRO" pitchFamily="50" charset="-128"/>
                <a:ea typeface="HG丸ｺﾞｼｯｸM-PRO" pitchFamily="50" charset="-128"/>
              </a:rPr>
              <a:t>年次有給休暇を取得した労働者の賞与を減額するなど</a:t>
            </a:r>
            <a:r>
              <a:rPr lang="ja-JP" altLang="en-US" dirty="0">
                <a:solidFill>
                  <a:srgbClr val="FF0000"/>
                </a:solidFill>
                <a:latin typeface="HG丸ｺﾞｼｯｸM-PRO" pitchFamily="50" charset="-128"/>
                <a:ea typeface="HG丸ｺﾞｼｯｸM-PRO" pitchFamily="50" charset="-128"/>
              </a:rPr>
              <a:t>不利益に取り扱わないよ</a:t>
            </a:r>
            <a:endParaRPr lang="en-US" altLang="ja-JP" dirty="0">
              <a:solidFill>
                <a:srgbClr val="FF0000"/>
              </a:solidFill>
              <a:latin typeface="HG丸ｺﾞｼｯｸM-PRO" pitchFamily="50" charset="-128"/>
              <a:ea typeface="HG丸ｺﾞｼｯｸM-PRO" pitchFamily="50" charset="-128"/>
            </a:endParaRPr>
          </a:p>
          <a:p>
            <a:pPr lvl="0">
              <a:lnSpc>
                <a:spcPts val="2600"/>
              </a:lnSpc>
              <a:defRPr/>
            </a:pPr>
            <a:r>
              <a:rPr lang="ja-JP" altLang="en-US" dirty="0">
                <a:solidFill>
                  <a:srgbClr val="FF0000"/>
                </a:solidFill>
                <a:latin typeface="HG丸ｺﾞｼｯｸM-PRO" pitchFamily="50" charset="-128"/>
                <a:ea typeface="HG丸ｺﾞｼｯｸM-PRO" pitchFamily="50" charset="-128"/>
              </a:rPr>
              <a:t>　</a:t>
            </a:r>
            <a:r>
              <a:rPr lang="ja-JP" altLang="en-US" dirty="0" err="1">
                <a:solidFill>
                  <a:srgbClr val="FF0000"/>
                </a:solidFill>
                <a:latin typeface="HG丸ｺﾞｼｯｸM-PRO" pitchFamily="50" charset="-128"/>
                <a:ea typeface="HG丸ｺﾞｼｯｸM-PRO" pitchFamily="50" charset="-128"/>
              </a:rPr>
              <a:t>うに</a:t>
            </a:r>
            <a:r>
              <a:rPr lang="ja-JP" altLang="en-US" dirty="0">
                <a:solidFill>
                  <a:srgbClr val="FF0000"/>
                </a:solidFill>
                <a:latin typeface="HG丸ｺﾞｼｯｸM-PRO" pitchFamily="50" charset="-128"/>
                <a:ea typeface="HG丸ｺﾞｼｯｸM-PRO" pitchFamily="50" charset="-128"/>
              </a:rPr>
              <a:t>しないといけません。</a:t>
            </a:r>
            <a:endParaRPr lang="en-US" altLang="ja-JP" dirty="0">
              <a:solidFill>
                <a:prstClr val="black"/>
              </a:solidFill>
              <a:latin typeface="HG丸ｺﾞｼｯｸM-PRO" pitchFamily="50" charset="-128"/>
              <a:ea typeface="HG丸ｺﾞｼｯｸM-PRO" pitchFamily="50" charset="-128"/>
            </a:endParaRPr>
          </a:p>
        </p:txBody>
      </p:sp>
      <p:sp>
        <p:nvSpPr>
          <p:cNvPr id="4" name="正方形/長方形 3"/>
          <p:cNvSpPr/>
          <p:nvPr/>
        </p:nvSpPr>
        <p:spPr>
          <a:xfrm>
            <a:off x="0" y="1036447"/>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7504" y="72080"/>
            <a:ext cx="8928991" cy="964367"/>
          </a:xfrm>
          <a:prstGeom prst="rect">
            <a:avLst/>
          </a:prstGeom>
        </p:spPr>
        <p:txBody>
          <a:bodyPr wrap="square">
            <a:spAutoFit/>
          </a:bodyPr>
          <a:lstStyle/>
          <a:p>
            <a:pPr lvl="0">
              <a:lnSpc>
                <a:spcPts val="3400"/>
              </a:lnSpc>
              <a:defRPr/>
            </a:pPr>
            <a:r>
              <a:rPr lang="ja-JP" altLang="en-US" sz="2400" dirty="0">
                <a:latin typeface="HG丸ｺﾞｼｯｸM-PRO" panose="020F0600000000000000" pitchFamily="50" charset="-128"/>
                <a:ea typeface="HG丸ｺﾞｼｯｸM-PRO" panose="020F0600000000000000" pitchFamily="50" charset="-128"/>
              </a:rPr>
              <a:t>年次有給休暇は、正社員はもちろん、パート労働者にもバイトにも付与されます</a:t>
            </a:r>
            <a:endParaRPr lang="ja-JP" altLang="en-US" sz="2400" dirty="0"/>
          </a:p>
        </p:txBody>
      </p:sp>
      <p:sp>
        <p:nvSpPr>
          <p:cNvPr id="5"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149</a:t>
            </a:r>
            <a:endParaRPr lang="ja-JP" altLang="en-US" sz="1200" b="1" dirty="0">
              <a:solidFill>
                <a:schemeClr val="tx1"/>
              </a:solidFill>
            </a:endParaRPr>
          </a:p>
        </p:txBody>
      </p:sp>
    </p:spTree>
    <p:extLst>
      <p:ext uri="{BB962C8B-B14F-4D97-AF65-F5344CB8AC3E}">
        <p14:creationId xmlns:p14="http://schemas.microsoft.com/office/powerpoint/2010/main" val="303396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bg/>
                                          </p:spTgt>
                                        </p:tgtEl>
                                        <p:attrNameLst>
                                          <p:attrName>style.visibility</p:attrName>
                                        </p:attrNameLst>
                                      </p:cBhvr>
                                      <p:to>
                                        <p:strVal val="visible"/>
                                      </p:to>
                                    </p:set>
                                    <p:animEffect transition="in" filter="fade">
                                      <p:cBhvr>
                                        <p:cTn id="7" dur="500"/>
                                        <p:tgtEl>
                                          <p:spTgt spid="8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xEl>
                                              <p:pRg st="0" end="0"/>
                                            </p:txEl>
                                          </p:spTgt>
                                        </p:tgtEl>
                                        <p:attrNameLst>
                                          <p:attrName>style.visibility</p:attrName>
                                        </p:attrNameLst>
                                      </p:cBhvr>
                                      <p:to>
                                        <p:strVal val="visible"/>
                                      </p:to>
                                    </p:set>
                                    <p:animEffect transition="in" filter="fade">
                                      <p:cBhvr>
                                        <p:cTn id="12" dur="500"/>
                                        <p:tgtEl>
                                          <p:spTgt spid="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xEl>
                                              <p:pRg st="1" end="1"/>
                                            </p:txEl>
                                          </p:spTgt>
                                        </p:tgtEl>
                                        <p:attrNameLst>
                                          <p:attrName>style.visibility</p:attrName>
                                        </p:attrNameLst>
                                      </p:cBhvr>
                                      <p:to>
                                        <p:strVal val="visible"/>
                                      </p:to>
                                    </p:set>
                                    <p:animEffect transition="in" filter="fade">
                                      <p:cBhvr>
                                        <p:cTn id="17" dur="500"/>
                                        <p:tgtEl>
                                          <p:spTgt spid="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
                                            <p:txEl>
                                              <p:pRg st="2" end="2"/>
                                            </p:txEl>
                                          </p:spTgt>
                                        </p:tgtEl>
                                        <p:attrNameLst>
                                          <p:attrName>style.visibility</p:attrName>
                                        </p:attrNameLst>
                                      </p:cBhvr>
                                      <p:to>
                                        <p:strVal val="visible"/>
                                      </p:to>
                                    </p:set>
                                    <p:animEffect transition="in" filter="fade">
                                      <p:cBhvr>
                                        <p:cTn id="22" dur="500"/>
                                        <p:tgtEl>
                                          <p:spTgt spid="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
                                            <p:txEl>
                                              <p:pRg st="3" end="3"/>
                                            </p:txEl>
                                          </p:spTgt>
                                        </p:tgtEl>
                                        <p:attrNameLst>
                                          <p:attrName>style.visibility</p:attrName>
                                        </p:attrNameLst>
                                      </p:cBhvr>
                                      <p:to>
                                        <p:strVal val="visible"/>
                                      </p:to>
                                    </p:set>
                                    <p:animEffect transition="in" filter="fade">
                                      <p:cBhvr>
                                        <p:cTn id="27" dur="500"/>
                                        <p:tgtEl>
                                          <p:spTgt spid="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xEl>
                                              <p:pRg st="4" end="4"/>
                                            </p:txEl>
                                          </p:spTgt>
                                        </p:tgtEl>
                                        <p:attrNameLst>
                                          <p:attrName>style.visibility</p:attrName>
                                        </p:attrNameLst>
                                      </p:cBhvr>
                                      <p:to>
                                        <p:strVal val="visible"/>
                                      </p:to>
                                    </p:set>
                                    <p:animEffect transition="in" filter="fade">
                                      <p:cBhvr>
                                        <p:cTn id="32" dur="500"/>
                                        <p:tgtEl>
                                          <p:spTgt spid="8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
                                            <p:txEl>
                                              <p:pRg st="5" end="5"/>
                                            </p:txEl>
                                          </p:spTgt>
                                        </p:tgtEl>
                                        <p:attrNameLst>
                                          <p:attrName>style.visibility</p:attrName>
                                        </p:attrNameLst>
                                      </p:cBhvr>
                                      <p:to>
                                        <p:strVal val="visible"/>
                                      </p:to>
                                    </p:set>
                                    <p:animEffect transition="in" filter="fade">
                                      <p:cBhvr>
                                        <p:cTn id="37" dur="500"/>
                                        <p:tgtEl>
                                          <p:spTgt spid="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0">
                                            <p:txEl>
                                              <p:pRg st="6" end="6"/>
                                            </p:txEl>
                                          </p:spTgt>
                                        </p:tgtEl>
                                        <p:attrNameLst>
                                          <p:attrName>style.visibility</p:attrName>
                                        </p:attrNameLst>
                                      </p:cBhvr>
                                      <p:to>
                                        <p:strVal val="visible"/>
                                      </p:to>
                                    </p:set>
                                    <p:animEffect transition="in" filter="fade">
                                      <p:cBhvr>
                                        <p:cTn id="42" dur="500"/>
                                        <p:tgtEl>
                                          <p:spTgt spid="8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0">
                                            <p:txEl>
                                              <p:pRg st="7" end="7"/>
                                            </p:txEl>
                                          </p:spTgt>
                                        </p:tgtEl>
                                        <p:attrNameLst>
                                          <p:attrName>style.visibility</p:attrName>
                                        </p:attrNameLst>
                                      </p:cBhvr>
                                      <p:to>
                                        <p:strVal val="visible"/>
                                      </p:to>
                                    </p:set>
                                    <p:animEffect transition="in" filter="fade">
                                      <p:cBhvr>
                                        <p:cTn id="47" dur="500"/>
                                        <p:tgtEl>
                                          <p:spTgt spid="8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xEl>
                                              <p:pRg st="8" end="8"/>
                                            </p:txEl>
                                          </p:spTgt>
                                        </p:tgtEl>
                                        <p:attrNameLst>
                                          <p:attrName>style.visibility</p:attrName>
                                        </p:attrNameLst>
                                      </p:cBhvr>
                                      <p:to>
                                        <p:strVal val="visible"/>
                                      </p:to>
                                    </p:set>
                                    <p:animEffect transition="in" filter="fade">
                                      <p:cBhvr>
                                        <p:cTn id="52" dur="500"/>
                                        <p:tgtEl>
                                          <p:spTgt spid="8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0">
                                            <p:txEl>
                                              <p:pRg st="9" end="9"/>
                                            </p:txEl>
                                          </p:spTgt>
                                        </p:tgtEl>
                                        <p:attrNameLst>
                                          <p:attrName>style.visibility</p:attrName>
                                        </p:attrNameLst>
                                      </p:cBhvr>
                                      <p:to>
                                        <p:strVal val="visible"/>
                                      </p:to>
                                    </p:set>
                                    <p:animEffect transition="in" filter="fade">
                                      <p:cBhvr>
                                        <p:cTn id="57" dur="500"/>
                                        <p:tgtEl>
                                          <p:spTgt spid="8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xEl>
                                              <p:pRg st="10" end="10"/>
                                            </p:txEl>
                                          </p:spTgt>
                                        </p:tgtEl>
                                        <p:attrNameLst>
                                          <p:attrName>style.visibility</p:attrName>
                                        </p:attrNameLst>
                                      </p:cBhvr>
                                      <p:to>
                                        <p:strVal val="visible"/>
                                      </p:to>
                                    </p:set>
                                    <p:animEffect transition="in" filter="fade">
                                      <p:cBhvr>
                                        <p:cTn id="62" dur="500"/>
                                        <p:tgtEl>
                                          <p:spTgt spid="8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0">
                                            <p:txEl>
                                              <p:pRg st="11" end="11"/>
                                            </p:txEl>
                                          </p:spTgt>
                                        </p:tgtEl>
                                        <p:attrNameLst>
                                          <p:attrName>style.visibility</p:attrName>
                                        </p:attrNameLst>
                                      </p:cBhvr>
                                      <p:to>
                                        <p:strVal val="visible"/>
                                      </p:to>
                                    </p:set>
                                    <p:animEffect transition="in" filter="fade">
                                      <p:cBhvr>
                                        <p:cTn id="67" dur="500"/>
                                        <p:tgtEl>
                                          <p:spTgt spid="80">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0">
                                            <p:txEl>
                                              <p:pRg st="12" end="12"/>
                                            </p:txEl>
                                          </p:spTgt>
                                        </p:tgtEl>
                                        <p:attrNameLst>
                                          <p:attrName>style.visibility</p:attrName>
                                        </p:attrNameLst>
                                      </p:cBhvr>
                                      <p:to>
                                        <p:strVal val="visible"/>
                                      </p:to>
                                    </p:set>
                                    <p:animEffect transition="in" filter="fade">
                                      <p:cBhvr>
                                        <p:cTn id="72" dur="500"/>
                                        <p:tgtEl>
                                          <p:spTgt spid="80">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0">
                                            <p:txEl>
                                              <p:pRg st="13" end="13"/>
                                            </p:txEl>
                                          </p:spTgt>
                                        </p:tgtEl>
                                        <p:attrNameLst>
                                          <p:attrName>style.visibility</p:attrName>
                                        </p:attrNameLst>
                                      </p:cBhvr>
                                      <p:to>
                                        <p:strVal val="visible"/>
                                      </p:to>
                                    </p:set>
                                    <p:animEffect transition="in" filter="fade">
                                      <p:cBhvr>
                                        <p:cTn id="77" dur="500"/>
                                        <p:tgtEl>
                                          <p:spTgt spid="80">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0">
                                            <p:txEl>
                                              <p:pRg st="14" end="14"/>
                                            </p:txEl>
                                          </p:spTgt>
                                        </p:tgtEl>
                                        <p:attrNameLst>
                                          <p:attrName>style.visibility</p:attrName>
                                        </p:attrNameLst>
                                      </p:cBhvr>
                                      <p:to>
                                        <p:strVal val="visible"/>
                                      </p:to>
                                    </p:set>
                                    <p:animEffect transition="in" filter="fade">
                                      <p:cBhvr>
                                        <p:cTn id="82" dur="500"/>
                                        <p:tgtEl>
                                          <p:spTgt spid="80">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0">
                                            <p:txEl>
                                              <p:pRg st="15" end="15"/>
                                            </p:txEl>
                                          </p:spTgt>
                                        </p:tgtEl>
                                        <p:attrNameLst>
                                          <p:attrName>style.visibility</p:attrName>
                                        </p:attrNameLst>
                                      </p:cBhvr>
                                      <p:to>
                                        <p:strVal val="visible"/>
                                      </p:to>
                                    </p:set>
                                    <p:animEffect transition="in" filter="fade">
                                      <p:cBhvr>
                                        <p:cTn id="87" dur="500"/>
                                        <p:tgtEl>
                                          <p:spTgt spid="8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6F2B62E-914E-5C4E-B809-89EC50A20D12}"/>
              </a:ext>
            </a:extLst>
          </p:cNvPr>
          <p:cNvSpPr txBox="1">
            <a:spLocks/>
          </p:cNvSpPr>
          <p:nvPr/>
        </p:nvSpPr>
        <p:spPr>
          <a:xfrm>
            <a:off x="107504" y="107975"/>
            <a:ext cx="2578357"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latin typeface="HGMaruGothicMPRO" panose="020F0600000000000000" pitchFamily="34" charset="-128"/>
                <a:ea typeface="HGMaruGothicMPRO" panose="020F0600000000000000" pitchFamily="34" charset="-128"/>
              </a:rPr>
              <a:t>労働法とは</a:t>
            </a:r>
          </a:p>
        </p:txBody>
      </p:sp>
      <p:sp>
        <p:nvSpPr>
          <p:cNvPr id="5" name="object 5">
            <a:extLst>
              <a:ext uri="{FF2B5EF4-FFF2-40B4-BE49-F238E27FC236}">
                <a16:creationId xmlns:a16="http://schemas.microsoft.com/office/drawing/2014/main" id="{266BBD75-3AFE-E643-B8A9-58915F131E32}"/>
              </a:ext>
            </a:extLst>
          </p:cNvPr>
          <p:cNvSpPr txBox="1"/>
          <p:nvPr/>
        </p:nvSpPr>
        <p:spPr>
          <a:xfrm>
            <a:off x="789642" y="2289139"/>
            <a:ext cx="7674231" cy="2721738"/>
          </a:xfrm>
          <a:prstGeom prst="rect">
            <a:avLst/>
          </a:prstGeom>
        </p:spPr>
        <p:txBody>
          <a:bodyPr vert="horz" wrap="square" lIns="0" tIns="10318" rIns="0" bIns="0" rtlCol="0">
            <a:spAutoFit/>
          </a:bodyPr>
          <a:lstStyle/>
          <a:p>
            <a:pPr marL="10861" marR="4344">
              <a:lnSpc>
                <a:spcPct val="123400"/>
              </a:lnSpc>
              <a:spcBef>
                <a:spcPts val="81"/>
              </a:spcBef>
              <a:tabLst>
                <a:tab pos="5007482" algn="l"/>
              </a:tabLst>
            </a:pPr>
            <a:r>
              <a:rPr sz="2865" dirty="0">
                <a:solidFill>
                  <a:srgbClr val="231F20"/>
                </a:solidFill>
                <a:latin typeface="HGMaruGothicMPRO" panose="020F0600000000000000" pitchFamily="34" charset="-128"/>
                <a:ea typeface="HGMaruGothicMPRO" panose="020F0600000000000000" pitchFamily="34" charset="-128"/>
                <a:cs typeface="A-OTF Shin Maru Go Pro"/>
              </a:rPr>
              <a:t>　「労働法」とは、労働基準法 や 最低賃金法をはじめ、労働契約法、男女雇用機会均等法、労働組合法など、働くことに関するたくさんの法律を、ひとまとめにして「労働法」と呼んでいます。</a:t>
            </a:r>
            <a:endParaRPr sz="2865" dirty="0">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132</a:t>
            </a:r>
            <a:endParaRPr lang="ja-JP" altLang="en-US" sz="1200" b="1" dirty="0"/>
          </a:p>
        </p:txBody>
      </p:sp>
    </p:spTree>
    <p:extLst>
      <p:ext uri="{BB962C8B-B14F-4D97-AF65-F5344CB8AC3E}">
        <p14:creationId xmlns:p14="http://schemas.microsoft.com/office/powerpoint/2010/main" val="20451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22672" y="6048521"/>
            <a:ext cx="8547472" cy="571852"/>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 name="正方形/長方形 2"/>
          <p:cNvSpPr/>
          <p:nvPr/>
        </p:nvSpPr>
        <p:spPr>
          <a:xfrm>
            <a:off x="117754" y="158929"/>
            <a:ext cx="639846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所定労働時間･日数と年次有給休暇日数</a:t>
            </a:r>
          </a:p>
        </p:txBody>
      </p:sp>
      <p:sp>
        <p:nvSpPr>
          <p:cNvPr id="7" name="正方形/長方形 6"/>
          <p:cNvSpPr/>
          <p:nvPr/>
        </p:nvSpPr>
        <p:spPr>
          <a:xfrm>
            <a:off x="338687" y="860156"/>
            <a:ext cx="912157" cy="1031183"/>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働くべき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a:t>
            </a:r>
          </a:p>
        </p:txBody>
      </p:sp>
      <p:sp>
        <p:nvSpPr>
          <p:cNvPr id="8" name="正方形/長方形 7"/>
          <p:cNvSpPr/>
          <p:nvPr/>
        </p:nvSpPr>
        <p:spPr>
          <a:xfrm>
            <a:off x="338687" y="1891834"/>
            <a:ext cx="912157" cy="484823"/>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時間以上</a:t>
            </a:r>
          </a:p>
        </p:txBody>
      </p:sp>
      <p:sp>
        <p:nvSpPr>
          <p:cNvPr id="9" name="正方形/長方形 8"/>
          <p:cNvSpPr/>
          <p:nvPr/>
        </p:nvSpPr>
        <p:spPr>
          <a:xfrm>
            <a:off x="338687" y="2370136"/>
            <a:ext cx="925204" cy="2495115"/>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a:t>
            </a:r>
          </a:p>
        </p:txBody>
      </p:sp>
      <p:sp>
        <p:nvSpPr>
          <p:cNvPr id="10" name="正方形/長方形 9"/>
          <p:cNvSpPr/>
          <p:nvPr/>
        </p:nvSpPr>
        <p:spPr>
          <a:xfrm>
            <a:off x="1245984" y="864763"/>
            <a:ext cx="1584000" cy="504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働くべき日数</a:t>
            </a:r>
          </a:p>
        </p:txBody>
      </p:sp>
      <p:sp>
        <p:nvSpPr>
          <p:cNvPr id="12" name="正方形/長方形 11"/>
          <p:cNvSpPr/>
          <p:nvPr/>
        </p:nvSpPr>
        <p:spPr>
          <a:xfrm>
            <a:off x="2829800" y="864763"/>
            <a:ext cx="6048576" cy="487072"/>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続けて働いた年月数</a:t>
            </a:r>
          </a:p>
        </p:txBody>
      </p:sp>
      <p:sp>
        <p:nvSpPr>
          <p:cNvPr id="14" name="正方形/長方形 13"/>
          <p:cNvSpPr/>
          <p:nvPr/>
        </p:nvSpPr>
        <p:spPr>
          <a:xfrm>
            <a:off x="1857984" y="3145467"/>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216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15" name="正方形/長方形 14"/>
          <p:cNvSpPr/>
          <p:nvPr/>
        </p:nvSpPr>
        <p:spPr>
          <a:xfrm>
            <a:off x="28299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16" name="正方形/長方形 15"/>
          <p:cNvSpPr/>
          <p:nvPr/>
        </p:nvSpPr>
        <p:spPr>
          <a:xfrm>
            <a:off x="2829984"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19" name="正方形/長方形 18"/>
          <p:cNvSpPr/>
          <p:nvPr/>
        </p:nvSpPr>
        <p:spPr>
          <a:xfrm>
            <a:off x="1245984" y="2370136"/>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21" name="正方形/長方形 20"/>
          <p:cNvSpPr/>
          <p:nvPr/>
        </p:nvSpPr>
        <p:spPr>
          <a:xfrm>
            <a:off x="1245984" y="2759299"/>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22" name="正方形/長方形 21"/>
          <p:cNvSpPr/>
          <p:nvPr/>
        </p:nvSpPr>
        <p:spPr>
          <a:xfrm>
            <a:off x="1245984" y="3148372"/>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23" name="正方形/長方形 22"/>
          <p:cNvSpPr/>
          <p:nvPr/>
        </p:nvSpPr>
        <p:spPr>
          <a:xfrm>
            <a:off x="1245984" y="3577491"/>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24" name="正方形/長方形 23"/>
          <p:cNvSpPr/>
          <p:nvPr/>
        </p:nvSpPr>
        <p:spPr>
          <a:xfrm>
            <a:off x="1245984" y="4001618"/>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25" name="正方形/長方形 24"/>
          <p:cNvSpPr/>
          <p:nvPr/>
        </p:nvSpPr>
        <p:spPr>
          <a:xfrm>
            <a:off x="1245984" y="4430618"/>
            <a:ext cx="612000" cy="438377"/>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１日</a:t>
            </a:r>
          </a:p>
        </p:txBody>
      </p:sp>
      <p:sp>
        <p:nvSpPr>
          <p:cNvPr id="26" name="正方形/長方形 25"/>
          <p:cNvSpPr/>
          <p:nvPr/>
        </p:nvSpPr>
        <p:spPr>
          <a:xfrm>
            <a:off x="1245984" y="1891299"/>
            <a:ext cx="1584000" cy="485357"/>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正方形/長方形 26"/>
          <p:cNvSpPr/>
          <p:nvPr/>
        </p:nvSpPr>
        <p:spPr>
          <a:xfrm>
            <a:off x="1245984" y="1351835"/>
            <a:ext cx="612000" cy="539504"/>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a:t>
            </a:r>
          </a:p>
        </p:txBody>
      </p:sp>
      <p:sp>
        <p:nvSpPr>
          <p:cNvPr id="28" name="正方形/長方形 27"/>
          <p:cNvSpPr/>
          <p:nvPr/>
        </p:nvSpPr>
        <p:spPr>
          <a:xfrm>
            <a:off x="1857984" y="2376656"/>
            <a:ext cx="972000" cy="774152"/>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正方形/長方形 28"/>
          <p:cNvSpPr/>
          <p:nvPr/>
        </p:nvSpPr>
        <p:spPr>
          <a:xfrm>
            <a:off x="1852497" y="1351835"/>
            <a:ext cx="977488"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30" name="正方形/長方形 29"/>
          <p:cNvSpPr/>
          <p:nvPr/>
        </p:nvSpPr>
        <p:spPr>
          <a:xfrm>
            <a:off x="4558088"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1" name="正方形/長方形 30"/>
          <p:cNvSpPr/>
          <p:nvPr/>
        </p:nvSpPr>
        <p:spPr>
          <a:xfrm>
            <a:off x="54221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2" name="正方形/長方形 31"/>
          <p:cNvSpPr/>
          <p:nvPr/>
        </p:nvSpPr>
        <p:spPr>
          <a:xfrm>
            <a:off x="62861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3" name="正方形/長方形 32"/>
          <p:cNvSpPr/>
          <p:nvPr/>
        </p:nvSpPr>
        <p:spPr>
          <a:xfrm>
            <a:off x="7150280"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4" name="正方形/長方形 33"/>
          <p:cNvSpPr/>
          <p:nvPr/>
        </p:nvSpPr>
        <p:spPr>
          <a:xfrm>
            <a:off x="8014376"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5" name="正方形/長方形 34"/>
          <p:cNvSpPr/>
          <p:nvPr/>
        </p:nvSpPr>
        <p:spPr>
          <a:xfrm>
            <a:off x="3693992"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7" name="正方形/長方形 36"/>
          <p:cNvSpPr/>
          <p:nvPr/>
        </p:nvSpPr>
        <p:spPr>
          <a:xfrm>
            <a:off x="3693992"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１１日</a:t>
            </a:r>
          </a:p>
        </p:txBody>
      </p:sp>
      <p:sp>
        <p:nvSpPr>
          <p:cNvPr id="38" name="正方形/長方形 37"/>
          <p:cNvSpPr/>
          <p:nvPr/>
        </p:nvSpPr>
        <p:spPr>
          <a:xfrm>
            <a:off x="4558088"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39" name="正方形/長方形 38"/>
          <p:cNvSpPr/>
          <p:nvPr/>
        </p:nvSpPr>
        <p:spPr>
          <a:xfrm>
            <a:off x="5422184"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0" name="正方形/長方形 39"/>
          <p:cNvSpPr/>
          <p:nvPr/>
        </p:nvSpPr>
        <p:spPr>
          <a:xfrm>
            <a:off x="6286184"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1" name="正方形/長方形 40"/>
          <p:cNvSpPr/>
          <p:nvPr/>
        </p:nvSpPr>
        <p:spPr>
          <a:xfrm>
            <a:off x="7150280"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2" name="正方形/長方形 41"/>
          <p:cNvSpPr/>
          <p:nvPr/>
        </p:nvSpPr>
        <p:spPr>
          <a:xfrm>
            <a:off x="8014376" y="1891835"/>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3" name="正方形/長方形 42"/>
          <p:cNvSpPr/>
          <p:nvPr/>
        </p:nvSpPr>
        <p:spPr>
          <a:xfrm>
            <a:off x="1857800" y="3573702"/>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4" name="正方形/長方形 43"/>
          <p:cNvSpPr/>
          <p:nvPr/>
        </p:nvSpPr>
        <p:spPr>
          <a:xfrm>
            <a:off x="1857800" y="4002479"/>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5" name="正方形/長方形 44"/>
          <p:cNvSpPr/>
          <p:nvPr/>
        </p:nvSpPr>
        <p:spPr>
          <a:xfrm>
            <a:off x="1857984" y="4430618"/>
            <a:ext cx="972000" cy="438542"/>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nvGrpSpPr>
          <p:cNvPr id="4" name="グループ化 3"/>
          <p:cNvGrpSpPr/>
          <p:nvPr/>
        </p:nvGrpSpPr>
        <p:grpSpPr>
          <a:xfrm>
            <a:off x="2829985" y="3146267"/>
            <a:ext cx="6048392" cy="432000"/>
            <a:chOff x="2829984" y="3708000"/>
            <a:chExt cx="6048392" cy="648000"/>
          </a:xfrm>
        </p:grpSpPr>
        <p:sp>
          <p:nvSpPr>
            <p:cNvPr id="47" name="正方形/長方形 46"/>
            <p:cNvSpPr/>
            <p:nvPr/>
          </p:nvSpPr>
          <p:spPr>
            <a:xfrm>
              <a:off x="28299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8" name="正方形/長方形 47"/>
            <p:cNvSpPr/>
            <p:nvPr/>
          </p:nvSpPr>
          <p:spPr>
            <a:xfrm>
              <a:off x="3693992"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８日</a:t>
              </a:r>
            </a:p>
          </p:txBody>
        </p:sp>
        <p:sp>
          <p:nvSpPr>
            <p:cNvPr id="49" name="正方形/長方形 48"/>
            <p:cNvSpPr/>
            <p:nvPr/>
          </p:nvSpPr>
          <p:spPr>
            <a:xfrm>
              <a:off x="4558088"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９日</a:t>
              </a:r>
            </a:p>
          </p:txBody>
        </p:sp>
        <p:sp>
          <p:nvSpPr>
            <p:cNvPr id="50" name="正方形/長方形 49"/>
            <p:cNvSpPr/>
            <p:nvPr/>
          </p:nvSpPr>
          <p:spPr>
            <a:xfrm>
              <a:off x="5422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1" name="正方形/長方形 50"/>
            <p:cNvSpPr/>
            <p:nvPr/>
          </p:nvSpPr>
          <p:spPr>
            <a:xfrm>
              <a:off x="6286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2" name="正方形/長方形 51"/>
            <p:cNvSpPr/>
            <p:nvPr/>
          </p:nvSpPr>
          <p:spPr>
            <a:xfrm>
              <a:off x="7150280"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3" name="正方形/長方形 52"/>
            <p:cNvSpPr/>
            <p:nvPr/>
          </p:nvSpPr>
          <p:spPr>
            <a:xfrm>
              <a:off x="8014376"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grpSp>
        <p:nvGrpSpPr>
          <p:cNvPr id="6" name="グループ化 5"/>
          <p:cNvGrpSpPr/>
          <p:nvPr/>
        </p:nvGrpSpPr>
        <p:grpSpPr>
          <a:xfrm>
            <a:off x="2829985" y="3577563"/>
            <a:ext cx="6048392" cy="432000"/>
            <a:chOff x="2829984" y="4351528"/>
            <a:chExt cx="6048392" cy="648000"/>
          </a:xfrm>
        </p:grpSpPr>
        <p:sp>
          <p:nvSpPr>
            <p:cNvPr id="54" name="正方形/長方形 53"/>
            <p:cNvSpPr/>
            <p:nvPr/>
          </p:nvSpPr>
          <p:spPr>
            <a:xfrm>
              <a:off x="28299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55" name="正方形/長方形 54"/>
            <p:cNvSpPr/>
            <p:nvPr/>
          </p:nvSpPr>
          <p:spPr>
            <a:xfrm>
              <a:off x="3693992"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56" name="正方形/長方形 55"/>
            <p:cNvSpPr/>
            <p:nvPr/>
          </p:nvSpPr>
          <p:spPr>
            <a:xfrm>
              <a:off x="4558088"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57" name="正方形/長方形 56"/>
            <p:cNvSpPr/>
            <p:nvPr/>
          </p:nvSpPr>
          <p:spPr>
            <a:xfrm>
              <a:off x="5422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８日</a:t>
              </a:r>
            </a:p>
          </p:txBody>
        </p:sp>
        <p:sp>
          <p:nvSpPr>
            <p:cNvPr id="58" name="正方形/長方形 57"/>
            <p:cNvSpPr/>
            <p:nvPr/>
          </p:nvSpPr>
          <p:spPr>
            <a:xfrm>
              <a:off x="6286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９日</a:t>
              </a:r>
            </a:p>
          </p:txBody>
        </p:sp>
        <p:sp>
          <p:nvSpPr>
            <p:cNvPr id="59" name="正方形/長方形 58"/>
            <p:cNvSpPr/>
            <p:nvPr/>
          </p:nvSpPr>
          <p:spPr>
            <a:xfrm>
              <a:off x="7150280"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60" name="正方形/長方形 59"/>
            <p:cNvSpPr/>
            <p:nvPr/>
          </p:nvSpPr>
          <p:spPr>
            <a:xfrm>
              <a:off x="8014376"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grpSp>
        <p:nvGrpSpPr>
          <p:cNvPr id="76" name="グループ化 75"/>
          <p:cNvGrpSpPr/>
          <p:nvPr/>
        </p:nvGrpSpPr>
        <p:grpSpPr>
          <a:xfrm>
            <a:off x="2829985" y="4001690"/>
            <a:ext cx="6048392" cy="432000"/>
            <a:chOff x="2829984" y="4999600"/>
            <a:chExt cx="6048392" cy="648000"/>
          </a:xfrm>
        </p:grpSpPr>
        <p:sp>
          <p:nvSpPr>
            <p:cNvPr id="61" name="正方形/長方形 60"/>
            <p:cNvSpPr/>
            <p:nvPr/>
          </p:nvSpPr>
          <p:spPr>
            <a:xfrm>
              <a:off x="28299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62" name="正方形/長方形 61"/>
            <p:cNvSpPr/>
            <p:nvPr/>
          </p:nvSpPr>
          <p:spPr>
            <a:xfrm>
              <a:off x="3693992"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63" name="正方形/長方形 62"/>
            <p:cNvSpPr/>
            <p:nvPr/>
          </p:nvSpPr>
          <p:spPr>
            <a:xfrm>
              <a:off x="4558088"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64" name="正方形/長方形 63"/>
            <p:cNvSpPr/>
            <p:nvPr/>
          </p:nvSpPr>
          <p:spPr>
            <a:xfrm>
              <a:off x="5422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65" name="正方形/長方形 64"/>
            <p:cNvSpPr/>
            <p:nvPr/>
          </p:nvSpPr>
          <p:spPr>
            <a:xfrm>
              <a:off x="6286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66" name="正方形/長方形 65"/>
            <p:cNvSpPr/>
            <p:nvPr/>
          </p:nvSpPr>
          <p:spPr>
            <a:xfrm>
              <a:off x="7150280"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67" name="正方形/長方形 66"/>
            <p:cNvSpPr/>
            <p:nvPr/>
          </p:nvSpPr>
          <p:spPr>
            <a:xfrm>
              <a:off x="8014376"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７日</a:t>
              </a:r>
            </a:p>
          </p:txBody>
        </p:sp>
      </p:grpSp>
      <p:grpSp>
        <p:nvGrpSpPr>
          <p:cNvPr id="77" name="グループ化 76"/>
          <p:cNvGrpSpPr/>
          <p:nvPr/>
        </p:nvGrpSpPr>
        <p:grpSpPr>
          <a:xfrm>
            <a:off x="2829985" y="4433251"/>
            <a:ext cx="6048392" cy="432000"/>
            <a:chOff x="2829984" y="5634024"/>
            <a:chExt cx="6048392" cy="648000"/>
          </a:xfrm>
        </p:grpSpPr>
        <p:sp>
          <p:nvSpPr>
            <p:cNvPr id="68" name="正方形/長方形 67"/>
            <p:cNvSpPr/>
            <p:nvPr/>
          </p:nvSpPr>
          <p:spPr>
            <a:xfrm>
              <a:off x="28299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１日</a:t>
              </a:r>
            </a:p>
          </p:txBody>
        </p:sp>
        <p:sp>
          <p:nvSpPr>
            <p:cNvPr id="69" name="正方形/長方形 68"/>
            <p:cNvSpPr/>
            <p:nvPr/>
          </p:nvSpPr>
          <p:spPr>
            <a:xfrm>
              <a:off x="3693992"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0" name="正方形/長方形 69"/>
            <p:cNvSpPr/>
            <p:nvPr/>
          </p:nvSpPr>
          <p:spPr>
            <a:xfrm>
              <a:off x="4558088"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1" name="正方形/長方形 70"/>
            <p:cNvSpPr/>
            <p:nvPr/>
          </p:nvSpPr>
          <p:spPr>
            <a:xfrm>
              <a:off x="5422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2" name="正方形/長方形 71"/>
            <p:cNvSpPr/>
            <p:nvPr/>
          </p:nvSpPr>
          <p:spPr>
            <a:xfrm>
              <a:off x="6286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73" name="正方形/長方形 72"/>
            <p:cNvSpPr/>
            <p:nvPr/>
          </p:nvSpPr>
          <p:spPr>
            <a:xfrm>
              <a:off x="7150280"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74" name="正方形/長方形 73"/>
            <p:cNvSpPr/>
            <p:nvPr/>
          </p:nvSpPr>
          <p:spPr>
            <a:xfrm>
              <a:off x="8014376"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grpSp>
      <p:sp>
        <p:nvSpPr>
          <p:cNvPr id="75" name="正方形/長方形 74"/>
          <p:cNvSpPr/>
          <p:nvPr/>
        </p:nvSpPr>
        <p:spPr>
          <a:xfrm>
            <a:off x="242692" y="5017458"/>
            <a:ext cx="8710905" cy="931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spcBef>
                <a:spcPts val="0"/>
              </a:spcBef>
              <a:spcAft>
                <a:spcPts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網掛は</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、パート･アルバイトなど労働時間が</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時間未満で、勤務日数が少ない者への</a:t>
            </a:r>
            <a:r>
              <a:rPr kumimoji="1" lang="ja-JP"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比例付与</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部分。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lang="en-US" altLang="ja-JP" sz="1400" noProof="0" dirty="0">
                <a:solidFill>
                  <a:prstClr val="black"/>
                </a:solidFill>
                <a:latin typeface="HG丸ｺﾞｼｯｸM-PRO" panose="020F0600000000000000" pitchFamily="50" charset="-128"/>
                <a:ea typeface="HG丸ｺﾞｼｯｸM-PRO" panose="020F0600000000000000" pitchFamily="50" charset="-128"/>
              </a:rPr>
              <a:t>   </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なお</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時間･週</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日勤務</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時間･週</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日勤務</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などは</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、比例付与ではなく通常の日数</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となります</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上記は労働基準法で定める最低の日数です。</a:t>
            </a:r>
          </a:p>
        </p:txBody>
      </p:sp>
      <p:sp>
        <p:nvSpPr>
          <p:cNvPr id="78" name="正方形/長方形 7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150</a:t>
            </a:r>
            <a:endParaRPr lang="ja-JP" altLang="en-US" sz="1200" b="1" dirty="0">
              <a:solidFill>
                <a:schemeClr val="tx1"/>
              </a:solidFill>
            </a:endParaRPr>
          </a:p>
        </p:txBody>
      </p:sp>
    </p:spTree>
    <p:extLst>
      <p:ext uri="{BB962C8B-B14F-4D97-AF65-F5344CB8AC3E}">
        <p14:creationId xmlns:p14="http://schemas.microsoft.com/office/powerpoint/2010/main" val="30131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fade">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wipe(left)">
                                      <p:cBhvr>
                                        <p:cTn id="182" dur="500"/>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wipe(left)">
                                      <p:cBhvr>
                                        <p:cTn id="187" dur="500"/>
                                        <p:tgtEl>
                                          <p:spTgt spid="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wipe(left)">
                                      <p:cBhvr>
                                        <p:cTn id="197" dur="500"/>
                                        <p:tgtEl>
                                          <p:spTgt spid="7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75">
                                            <p:txEl>
                                              <p:pRg st="0" end="0"/>
                                            </p:txEl>
                                          </p:spTgt>
                                        </p:tgtEl>
                                        <p:attrNameLst>
                                          <p:attrName>style.visibility</p:attrName>
                                        </p:attrNameLst>
                                      </p:cBhvr>
                                      <p:to>
                                        <p:strVal val="visible"/>
                                      </p:to>
                                    </p:set>
                                    <p:animEffect transition="in" filter="wipe(left)">
                                      <p:cBhvr>
                                        <p:cTn id="202" dur="500"/>
                                        <p:tgtEl>
                                          <p:spTgt spid="75">
                                            <p:txEl>
                                              <p:pRg st="0" end="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75">
                                            <p:txEl>
                                              <p:pRg st="1" end="1"/>
                                            </p:txEl>
                                          </p:spTgt>
                                        </p:tgtEl>
                                        <p:attrNameLst>
                                          <p:attrName>style.visibility</p:attrName>
                                        </p:attrNameLst>
                                      </p:cBhvr>
                                      <p:to>
                                        <p:strVal val="visible"/>
                                      </p:to>
                                    </p:set>
                                    <p:animEffect transition="in" filter="wipe(left)">
                                      <p:cBhvr>
                                        <p:cTn id="207" dur="500"/>
                                        <p:tgtEl>
                                          <p:spTgt spid="75">
                                            <p:txEl>
                                              <p:pRg st="1" end="1"/>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75">
                                            <p:txEl>
                                              <p:pRg st="2" end="2"/>
                                            </p:txEl>
                                          </p:spTgt>
                                        </p:tgtEl>
                                        <p:attrNameLst>
                                          <p:attrName>style.visibility</p:attrName>
                                        </p:attrNameLst>
                                      </p:cBhvr>
                                      <p:to>
                                        <p:strVal val="visible"/>
                                      </p:to>
                                    </p:set>
                                    <p:animEffect transition="in" filter="wipe(left)">
                                      <p:cBhvr>
                                        <p:cTn id="212" dur="5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animBg="1"/>
      <p:bldP spid="8" grpId="0" animBg="1"/>
      <p:bldP spid="9" grpId="0" animBg="1"/>
      <p:bldP spid="10" grpId="0" animBg="1"/>
      <p:bldP spid="12" grpId="0" animBg="1"/>
      <p:bldP spid="14" grpId="0" animBg="1"/>
      <p:bldP spid="15" grpId="0" animBg="1"/>
      <p:bldP spid="16"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9">
            <a:extLst>
              <a:ext uri="{FF2B5EF4-FFF2-40B4-BE49-F238E27FC236}">
                <a16:creationId xmlns:a16="http://schemas.microsoft.com/office/drawing/2014/main" id="{31B2E0A6-7900-4C13-BE71-EAF11CE2294F}"/>
              </a:ext>
            </a:extLst>
          </p:cNvPr>
          <p:cNvSpPr/>
          <p:nvPr/>
        </p:nvSpPr>
        <p:spPr>
          <a:xfrm>
            <a:off x="196875" y="881939"/>
            <a:ext cx="8784488" cy="753857"/>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342900" marR="0" lvl="0" indent="-342900" algn="l" defTabSz="914400" rtl="0" eaLnBrk="1" fontAlgn="auto" latinLnBrk="0" hangingPunct="1">
              <a:lnSpc>
                <a:spcPts val="2600"/>
              </a:lnSpc>
              <a:spcBef>
                <a:spcPts val="0"/>
              </a:spcBef>
              <a:spcAft>
                <a:spcPts val="0"/>
              </a:spcAft>
              <a:buClrTx/>
              <a:buSzTx/>
              <a:buFontTx/>
              <a:buAutoNum type="arabicParenBoth"/>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使用者の責に帰すべき事由</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¹</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で休業させる場合には、休業手当</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平均賃金の</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R="0" lvl="0" algn="l" defTabSz="914400" rtl="0" eaLnBrk="1" fontAlgn="auto" latinLnBrk="0" hangingPunct="1">
              <a:lnSpc>
                <a:spcPts val="2600"/>
              </a:lnSpc>
              <a:spcBef>
                <a:spcPts val="0"/>
              </a:spcBef>
              <a:spcAft>
                <a:spcPts val="0"/>
              </a:spcAft>
              <a:buClrTx/>
              <a:buSzTx/>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100)</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を支払う労基法上の義務が生じます。</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角丸四角形 79">
            <a:extLst>
              <a:ext uri="{FF2B5EF4-FFF2-40B4-BE49-F238E27FC236}">
                <a16:creationId xmlns:a16="http://schemas.microsoft.com/office/drawing/2014/main" id="{4DBA4587-9B7C-4067-8075-772A7861FACB}"/>
              </a:ext>
            </a:extLst>
          </p:cNvPr>
          <p:cNvSpPr/>
          <p:nvPr/>
        </p:nvSpPr>
        <p:spPr>
          <a:xfrm>
            <a:off x="230874" y="1746789"/>
            <a:ext cx="8820000" cy="516796"/>
          </a:xfrm>
          <a:prstGeom prst="roundRect">
            <a:avLst>
              <a:gd name="adj" fmla="val 4737"/>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nSpc>
                <a:spcPts val="1800"/>
              </a:lnSpc>
              <a:defRPr/>
            </a:pP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¹</a:t>
            </a:r>
            <a:r>
              <a:rPr lang="ja-JP" altLang="en-US" sz="1400" dirty="0">
                <a:solidFill>
                  <a:schemeClr val="tx1"/>
                </a:solidFill>
                <a:latin typeface="HG丸ｺﾞｼｯｸM-PRO" panose="020F0600000000000000" pitchFamily="50" charset="-128"/>
                <a:ea typeface="HG丸ｺﾞｼｯｸM-PRO" panose="020F0600000000000000" pitchFamily="50" charset="-128"/>
              </a:rPr>
              <a:t>➀資材、事業場設備等の欠乏又は欠陥による休業、②故意・過失による休業③監督官庁の勧告による操業</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lvl="0">
              <a:lnSpc>
                <a:spcPts val="1800"/>
              </a:lnSpc>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停止、④親会社の経営難のための資金・資材獲得困難など</a:t>
            </a:r>
          </a:p>
        </p:txBody>
      </p:sp>
      <p:sp>
        <p:nvSpPr>
          <p:cNvPr id="6" name="角丸四角形 79">
            <a:extLst>
              <a:ext uri="{FF2B5EF4-FFF2-40B4-BE49-F238E27FC236}">
                <a16:creationId xmlns:a16="http://schemas.microsoft.com/office/drawing/2014/main" id="{47833B58-0BD0-4C5C-9376-B2B3F93B05DC}"/>
              </a:ext>
            </a:extLst>
          </p:cNvPr>
          <p:cNvSpPr/>
          <p:nvPr/>
        </p:nvSpPr>
        <p:spPr>
          <a:xfrm>
            <a:off x="188925" y="5791310"/>
            <a:ext cx="8892000" cy="780001"/>
          </a:xfrm>
          <a:prstGeom prst="roundRect">
            <a:avLst>
              <a:gd name="adj" fmla="val 4737"/>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nSpc>
                <a:spcPts val="1800"/>
              </a:lnSpc>
              <a:defRPr/>
            </a:pPr>
            <a:r>
              <a:rPr lang="ja-JP" altLang="en-US"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baseline="50000" dirty="0">
                <a:solidFill>
                  <a:srgbClr val="FF0000"/>
                </a:solidFill>
                <a:latin typeface="HG丸ｺﾞｼｯｸM-PRO" panose="020F0600000000000000" pitchFamily="50" charset="-128"/>
                <a:ea typeface="HG丸ｺﾞｼｯｸM-PRO" panose="020F0600000000000000" pitchFamily="50" charset="-128"/>
              </a:rPr>
              <a:t>２</a:t>
            </a:r>
            <a:r>
              <a:rPr lang="ja-JP" altLang="en-US" sz="1400" dirty="0">
                <a:solidFill>
                  <a:schemeClr val="tx1"/>
                </a:solidFill>
                <a:latin typeface="HG丸ｺﾞｼｯｸM-PRO" panose="020F0600000000000000" pitchFamily="50" charset="-128"/>
                <a:ea typeface="HG丸ｺﾞｼｯｸM-PRO" panose="020F0600000000000000" pitchFamily="50" charset="-128"/>
              </a:rPr>
              <a:t>計画停電の区域外であったり、当該時間帯以外の休業など。計画停電の時間帯のみを休業とすることが企業の経営上著しく不適当と認められるときは、休業手当の支払い義務は生じない。また、計画運休であっても出勤できるのに休業させてしまった場合など</a:t>
            </a:r>
            <a:endParaRPr kumimoji="1" lang="en-US" altLang="ja-JP"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endParaRPr>
          </a:p>
        </p:txBody>
      </p:sp>
      <p:sp>
        <p:nvSpPr>
          <p:cNvPr id="7" name="角丸四角形 79">
            <a:extLst>
              <a:ext uri="{FF2B5EF4-FFF2-40B4-BE49-F238E27FC236}">
                <a16:creationId xmlns:a16="http://schemas.microsoft.com/office/drawing/2014/main" id="{972F8CF0-DCDB-4AA9-978F-BF4F2AB0C34D}"/>
              </a:ext>
            </a:extLst>
          </p:cNvPr>
          <p:cNvSpPr/>
          <p:nvPr/>
        </p:nvSpPr>
        <p:spPr>
          <a:xfrm>
            <a:off x="188925" y="2504679"/>
            <a:ext cx="8784488" cy="753857"/>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シフトに就いた後に、来店客が見込めないなどとして途中でシフトを打ち切って</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退社させた場合も、休業手当の支払義務が生じます。</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9">
            <a:extLst>
              <a:ext uri="{FF2B5EF4-FFF2-40B4-BE49-F238E27FC236}">
                <a16:creationId xmlns:a16="http://schemas.microsoft.com/office/drawing/2014/main" id="{61790195-31D3-4A26-A2C2-161B94964AB7}"/>
              </a:ext>
            </a:extLst>
          </p:cNvPr>
          <p:cNvSpPr/>
          <p:nvPr/>
        </p:nvSpPr>
        <p:spPr>
          <a:xfrm>
            <a:off x="162161" y="3499630"/>
            <a:ext cx="8784488" cy="753857"/>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 </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天災地変等の不可抗力により休業を余儀なくされた場合には、休業手当を支払う</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労基法上の義務は生じません。</a:t>
            </a:r>
            <a:endPar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 79">
            <a:extLst>
              <a:ext uri="{FF2B5EF4-FFF2-40B4-BE49-F238E27FC236}">
                <a16:creationId xmlns:a16="http://schemas.microsoft.com/office/drawing/2014/main" id="{F2D45FF7-F774-4FCD-BD5E-9D7CCFE1596F}"/>
              </a:ext>
            </a:extLst>
          </p:cNvPr>
          <p:cNvSpPr/>
          <p:nvPr/>
        </p:nvSpPr>
        <p:spPr>
          <a:xfrm>
            <a:off x="180000" y="4547380"/>
            <a:ext cx="8784488" cy="1093731"/>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nSpc>
                <a:spcPts val="2600"/>
              </a:lnSpc>
              <a:defRPr/>
            </a:pP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dirty="0">
                <a:solidFill>
                  <a:prstClr val="black"/>
                </a:solidFill>
                <a:latin typeface="HG丸ｺﾞｼｯｸM-PRO" panose="020F0600000000000000" pitchFamily="50" charset="-128"/>
                <a:ea typeface="HG丸ｺﾞｼｯｸM-PRO" panose="020F0600000000000000" pitchFamily="50" charset="-128"/>
              </a:rPr>
              <a:t>4</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計画停電や計画運休は不可抗力に該当し、休業手当を支払う労基法上の義務は生じない。</a:t>
            </a:r>
            <a:r>
              <a:rPr lang="ja-JP" altLang="en-US" dirty="0">
                <a:solidFill>
                  <a:prstClr val="black"/>
                </a:solidFill>
                <a:latin typeface="HG丸ｺﾞｼｯｸM-PRO" panose="020F0600000000000000" pitchFamily="50" charset="-128"/>
                <a:ea typeface="HG丸ｺﾞｼｯｸM-PRO" panose="020F0600000000000000" pitchFamily="50" charset="-128"/>
              </a:rPr>
              <a:t>ただし、休業の範囲</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²</a:t>
            </a:r>
            <a:r>
              <a:rPr kumimoji="1"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によっては、休業手当の支払い義務が生じることがあります。</a:t>
            </a:r>
            <a:r>
              <a:rPr kumimoji="1"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496" y="52785"/>
            <a:ext cx="2031326" cy="471283"/>
          </a:xfrm>
          <a:prstGeom prst="rect">
            <a:avLst/>
          </a:prstGeom>
        </p:spPr>
        <p:txBody>
          <a:bodyPr wrap="none">
            <a:spAutoFit/>
          </a:bodyPr>
          <a:lstStyle/>
          <a:p>
            <a:pPr lvl="0" algn="ctr">
              <a:lnSpc>
                <a:spcPts val="3400"/>
              </a:lnSpc>
              <a:defRPr/>
            </a:pPr>
            <a:r>
              <a:rPr lang="ja-JP" altLang="en-US" sz="2400" dirty="0">
                <a:latin typeface="HG丸ｺﾞｼｯｸM-PRO" panose="020F0600000000000000" pitchFamily="50" charset="-128"/>
                <a:ea typeface="HG丸ｺﾞｼｯｸM-PRO" panose="020F0600000000000000" pitchFamily="50" charset="-128"/>
              </a:rPr>
              <a:t>休業手当とは</a:t>
            </a:r>
          </a:p>
        </p:txBody>
      </p:sp>
      <p:sp>
        <p:nvSpPr>
          <p:cNvPr id="11"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151</a:t>
            </a:r>
            <a:endParaRPr lang="ja-JP" altLang="en-US" sz="1200" b="1" dirty="0">
              <a:solidFill>
                <a:schemeClr val="tx1"/>
              </a:solidFill>
            </a:endParaRPr>
          </a:p>
        </p:txBody>
      </p:sp>
    </p:spTree>
    <p:extLst>
      <p:ext uri="{BB962C8B-B14F-4D97-AF65-F5344CB8AC3E}">
        <p14:creationId xmlns:p14="http://schemas.microsoft.com/office/powerpoint/2010/main" val="34977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bg/>
                                          </p:spTgt>
                                        </p:tgtEl>
                                        <p:attrNameLst>
                                          <p:attrName>style.visibility</p:attrName>
                                        </p:attrNameLst>
                                      </p:cBhvr>
                                      <p:to>
                                        <p:strVal val="visible"/>
                                      </p:to>
                                    </p:set>
                                    <p:animEffect transition="in" filter="fade">
                                      <p:cBhvr>
                                        <p:cTn id="62" dur="500"/>
                                        <p:tgtEl>
                                          <p:spTgt spid="8">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1" end="1"/>
                                            </p:txEl>
                                          </p:spTgt>
                                        </p:tgtEl>
                                        <p:attrNameLst>
                                          <p:attrName>style.visibility</p:attrName>
                                        </p:attrNameLst>
                                      </p:cBhvr>
                                      <p:to>
                                        <p:strVal val="visible"/>
                                      </p:to>
                                    </p:set>
                                    <p:animEffect transition="in" filter="fade">
                                      <p:cBhvr>
                                        <p:cTn id="72" dur="500"/>
                                        <p:tgtEl>
                                          <p:spTgt spid="8">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bg/>
                                          </p:spTgt>
                                        </p:tgtEl>
                                        <p:attrNameLst>
                                          <p:attrName>style.visibility</p:attrName>
                                        </p:attrNameLst>
                                      </p:cBhvr>
                                      <p:to>
                                        <p:strVal val="visible"/>
                                      </p:to>
                                    </p:set>
                                    <p:animEffect transition="in" filter="fade">
                                      <p:cBhvr>
                                        <p:cTn id="77" dur="500"/>
                                        <p:tgtEl>
                                          <p:spTgt spid="9">
                                            <p:bg/>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fade">
                                      <p:cBhvr>
                                        <p:cTn id="8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P spid="6" grpId="0" build="p" animBg="1"/>
      <p:bldP spid="7" grpId="0" build="p" animBg="1"/>
      <p:bldP spid="8" grpId="0" build="p" animBg="1"/>
      <p:bldP spid="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5051" y="933734"/>
            <a:ext cx="8853718" cy="748836"/>
          </a:xfrm>
          <a:prstGeom prst="rect">
            <a:avLst/>
          </a:prstGeom>
          <a:noFill/>
        </p:spPr>
        <p:txBody>
          <a:bodyPr wrap="square" lIns="33231" tIns="33231" rIns="33231" bIns="33231" rtlCol="0">
            <a:spAutoFit/>
          </a:bodyPr>
          <a:lstStyle/>
          <a:p>
            <a:r>
              <a:rPr lang="ja-JP" altLang="en-US" sz="2215" dirty="0">
                <a:latin typeface="メイリオ" panose="020B0604030504040204" pitchFamily="50" charset="-128"/>
                <a:ea typeface="メイリオ" panose="020B0604030504040204" pitchFamily="50" charset="-128"/>
                <a:cs typeface="メイリオ" panose="020B0604030504040204" pitchFamily="50" charset="-128"/>
              </a:rPr>
              <a:t>　労働力人口が減少する今、一億総活躍社会を目指す上で働き方改革を進める必要がある</a:t>
            </a:r>
            <a:endParaRPr lang="en-US" altLang="ja-JP" sz="221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50927" y="1828547"/>
            <a:ext cx="8109209" cy="4745145"/>
          </a:xfrm>
          <a:prstGeom prst="rect">
            <a:avLst/>
          </a:prstGeom>
          <a:noFill/>
        </p:spPr>
        <p:txBody>
          <a:bodyPr wrap="square" rtlCol="0">
            <a:spAutoFit/>
          </a:bodyPr>
          <a:lstStyle/>
          <a:p>
            <a:r>
              <a:rPr lang="ja-JP" altLang="en-US" sz="2585" b="1" dirty="0">
                <a:latin typeface="メイリオ" panose="020B0604030504040204" pitchFamily="50" charset="-128"/>
                <a:ea typeface="メイリオ" panose="020B0604030504040204" pitchFamily="50" charset="-128"/>
              </a:rPr>
              <a:t>ポイント</a:t>
            </a:r>
            <a:endParaRPr lang="en-US" altLang="ja-JP" sz="1846" b="1" dirty="0">
              <a:latin typeface="メイリオ" panose="020B0604030504040204" pitchFamily="50" charset="-128"/>
              <a:ea typeface="メイリオ"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基本的な背景</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少子高齢化による労働力人口の減少・人手不足の現状</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2065</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年には総人口が</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9,000</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万人を割り込み、高齢化率は</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％台の水準になると推計）</a:t>
            </a:r>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アベノミクス、一億総活躍の目指すもの</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女性・高齢者等の活躍促進</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女性・高齢者等の労働力化の制約要因をなくす必要</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975" indent="13189" defTabSz="842560">
              <a:spcBef>
                <a:spcPts val="554"/>
              </a:spcBef>
              <a:buClr>
                <a:schemeClr val="tx1"/>
              </a:buClr>
              <a:buFont typeface="Wingdings" panose="05000000000000000000" pitchFamily="2" charset="2"/>
              <a:buChar char="ü"/>
            </a:pP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長時間かつ硬直的な労働時間（正規雇用）</a:t>
            </a:r>
            <a:endParaRPr lang="en-US" altLang="ja-JP"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657975" indent="13189" defTabSz="842560">
              <a:spcBef>
                <a:spcPts val="554"/>
              </a:spcBef>
              <a:buClr>
                <a:schemeClr val="tx1"/>
              </a:buClr>
              <a:buFont typeface="Wingdings" panose="05000000000000000000" pitchFamily="2" charset="2"/>
              <a:buChar char="ü"/>
            </a:pP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低賃金と不安定な雇用（非正規雇用）</a:t>
            </a:r>
            <a:r>
              <a:rPr lang="en-US" altLang="ja-JP"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a:t>
            </a:r>
            <a:r>
              <a:rPr lang="en-US" altLang="ja-JP" sz="1846" dirty="0">
                <a:latin typeface="Meiryo UI" panose="020B0604030504040204" pitchFamily="50" charset="-128"/>
                <a:ea typeface="Meiryo UI" panose="020B0604030504040204" pitchFamily="50" charset="-128"/>
                <a:cs typeface="Meiryo UI" panose="020B0604030504040204" pitchFamily="50" charset="-128"/>
              </a:rPr>
              <a:t>etc.</a:t>
            </a:r>
          </a:p>
          <a:p>
            <a:pPr defTabSz="842560">
              <a:spcBef>
                <a:spcPts val="554"/>
              </a:spcBef>
            </a:pP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13249" indent="-413249"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「働き方改革」は、「魅力ある職場づくり」の実現による</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中小企業・小規模事業者の人手不足解消のチャンス</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92665"/>
            <a:ext cx="4535857" cy="461665"/>
          </a:xfrm>
          <a:prstGeom prst="rect">
            <a:avLst/>
          </a:prstGeom>
        </p:spPr>
        <p:txBody>
          <a:bodyPr wrap="none">
            <a:spAutoFit/>
          </a:bodyPr>
          <a:lstStyle/>
          <a:p>
            <a:pPr algn="ctr"/>
            <a:r>
              <a:rPr lang="ja-JP" altLang="en-US" sz="2400" spc="-138" dirty="0">
                <a:latin typeface="メイリオ" pitchFamily="50" charset="-128"/>
                <a:ea typeface="メイリオ" pitchFamily="50" charset="-128"/>
                <a:cs typeface="メイリオ" pitchFamily="50" charset="-128"/>
              </a:rPr>
              <a:t>なぜ「働き方改革」が必要なのか</a:t>
            </a:r>
          </a:p>
        </p:txBody>
      </p:sp>
      <p:sp>
        <p:nvSpPr>
          <p:cNvPr id="6"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152</a:t>
            </a:r>
            <a:endParaRPr lang="ja-JP" altLang="en-US" sz="1200" b="1" dirty="0">
              <a:solidFill>
                <a:schemeClr val="tx1"/>
              </a:solidFill>
            </a:endParaRPr>
          </a:p>
        </p:txBody>
      </p:sp>
    </p:spTree>
    <p:extLst>
      <p:ext uri="{BB962C8B-B14F-4D97-AF65-F5344CB8AC3E}">
        <p14:creationId xmlns:p14="http://schemas.microsoft.com/office/powerpoint/2010/main" val="2020918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85305" y="5456199"/>
            <a:ext cx="9003436" cy="1030372"/>
          </a:xfrm>
          <a:prstGeom prst="rect">
            <a:avLst/>
          </a:prstGeom>
          <a:noFill/>
          <a:ln w="9525" algn="ctr">
            <a:noFill/>
            <a:miter lim="800000"/>
            <a:headEnd/>
            <a:tailEnd/>
          </a:ln>
        </p:spPr>
        <p:txBody>
          <a:bodyPr lIns="83930" tIns="41964" rIns="83930" bIns="41964" anchor="t"/>
          <a:lstStyle/>
          <a:p>
            <a:pPr marL="82064" indent="-82064"/>
            <a:r>
              <a:rPr lang="ja-JP" altLang="en-US" sz="969" dirty="0">
                <a:solidFill>
                  <a:srgbClr val="000000"/>
                </a:solidFill>
                <a:latin typeface="Meiryo UI" panose="020B0604030504040204" pitchFamily="50" charset="-128"/>
                <a:ea typeface="Meiryo UI" panose="020B0604030504040204" pitchFamily="50" charset="-128"/>
              </a:rPr>
              <a:t>（資料出所）　</a:t>
            </a:r>
            <a:r>
              <a:rPr lang="en-US" altLang="ja-JP" sz="969" dirty="0">
                <a:solidFill>
                  <a:prstClr val="black"/>
                </a:solidFill>
                <a:latin typeface="Meiryo UI" panose="020B0604030504040204" pitchFamily="50" charset="-128"/>
                <a:ea typeface="Meiryo UI" panose="020B0604030504040204" pitchFamily="50" charset="-128"/>
              </a:rPr>
              <a:t>2014</a:t>
            </a:r>
            <a:r>
              <a:rPr lang="ja-JP" altLang="en-US" sz="969" dirty="0">
                <a:solidFill>
                  <a:prstClr val="black"/>
                </a:solidFill>
                <a:latin typeface="Meiryo UI" panose="020B0604030504040204" pitchFamily="50" charset="-128"/>
                <a:ea typeface="Meiryo UI" panose="020B0604030504040204" pitchFamily="50" charset="-128"/>
              </a:rPr>
              <a:t>年実績値は総務省「労働力調査」、</a:t>
            </a:r>
            <a:r>
              <a:rPr lang="en-US" altLang="ja-JP" sz="969" dirty="0">
                <a:solidFill>
                  <a:prstClr val="black"/>
                </a:solidFill>
                <a:latin typeface="Meiryo UI" panose="020B0604030504040204" pitchFamily="50" charset="-128"/>
                <a:ea typeface="Meiryo UI" panose="020B0604030504040204" pitchFamily="50" charset="-128"/>
              </a:rPr>
              <a:t>2020</a:t>
            </a:r>
            <a:r>
              <a:rPr lang="ja-JP" altLang="en-US" sz="969" dirty="0">
                <a:solidFill>
                  <a:prstClr val="black"/>
                </a:solidFill>
                <a:latin typeface="Meiryo UI" panose="020B0604030504040204" pitchFamily="50" charset="-128"/>
                <a:ea typeface="Meiryo UI" panose="020B0604030504040204" pitchFamily="50" charset="-128"/>
              </a:rPr>
              <a:t>年及び</a:t>
            </a:r>
            <a:r>
              <a:rPr lang="en-US" altLang="ja-JP" sz="969" dirty="0">
                <a:solidFill>
                  <a:prstClr val="black"/>
                </a:solidFill>
                <a:latin typeface="Meiryo UI" panose="020B0604030504040204" pitchFamily="50" charset="-128"/>
                <a:ea typeface="Meiryo UI" panose="020B0604030504040204" pitchFamily="50" charset="-128"/>
              </a:rPr>
              <a:t>2030</a:t>
            </a:r>
            <a:r>
              <a:rPr lang="ja-JP" altLang="en-US" sz="969" dirty="0">
                <a:solidFill>
                  <a:prstClr val="black"/>
                </a:solidFill>
                <a:latin typeface="Meiryo UI" panose="020B0604030504040204" pitchFamily="50" charset="-128"/>
                <a:ea typeface="Meiryo UI" panose="020B0604030504040204" pitchFamily="50" charset="-128"/>
              </a:rPr>
              <a:t>年は（独）労働政策研究・研修機構推計。</a:t>
            </a:r>
          </a:p>
          <a:p>
            <a:pPr marL="82064" indent="-82064"/>
            <a:r>
              <a:rPr lang="ja-JP" altLang="en-US" sz="969" dirty="0">
                <a:solidFill>
                  <a:prstClr val="black"/>
                </a:solidFill>
                <a:latin typeface="Meiryo UI" panose="020B0604030504040204" pitchFamily="50" charset="-128"/>
                <a:ea typeface="Meiryo UI" panose="020B0604030504040204" pitchFamily="50" charset="-128"/>
              </a:rPr>
              <a:t>（備考）</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1.</a:t>
            </a:r>
            <a:r>
              <a:rPr lang="ja-JP" altLang="en-US" sz="969" dirty="0">
                <a:solidFill>
                  <a:prstClr val="black"/>
                </a:solidFill>
                <a:latin typeface="Meiryo UI" panose="020B0604030504040204" pitchFamily="50" charset="-128"/>
                <a:ea typeface="Meiryo UI" panose="020B0604030504040204" pitchFamily="50" charset="-128"/>
              </a:rPr>
              <a:t>経済成長と労働参加が適切に進むケース</a:t>
            </a:r>
            <a:r>
              <a:rPr lang="ja-JP" altLang="en-US" sz="969" dirty="0">
                <a:solidFill>
                  <a:srgbClr val="000000"/>
                </a:solidFill>
                <a:latin typeface="Meiryo UI" panose="020B0604030504040204" pitchFamily="50" charset="-128"/>
                <a:ea typeface="Meiryo UI" panose="020B0604030504040204" pitchFamily="50" charset="-128"/>
              </a:rPr>
              <a:t>：</a:t>
            </a:r>
            <a:r>
              <a:rPr lang="ja-JP" altLang="en-US" sz="969" dirty="0">
                <a:solidFill>
                  <a:prstClr val="black"/>
                </a:solidFill>
                <a:latin typeface="Meiryo UI" panose="020B0604030504040204" pitchFamily="50" charset="-128"/>
                <a:ea typeface="Meiryo UI" panose="020B0604030504040204" pitchFamily="50" charset="-128"/>
              </a:rPr>
              <a:t>「日本再興戦略」を踏まえた高成長が実現し、かつ労働市場への参加が進むケース</a:t>
            </a:r>
          </a:p>
          <a:p>
            <a:pPr marL="82064" indent="-82064"/>
            <a:r>
              <a:rPr lang="en-US" altLang="ja-JP" sz="969" dirty="0">
                <a:solidFill>
                  <a:prstClr val="black"/>
                </a:solidFill>
                <a:latin typeface="Meiryo UI" panose="020B0604030504040204" pitchFamily="50" charset="-128"/>
                <a:ea typeface="Meiryo UI" panose="020B0604030504040204" pitchFamily="50" charset="-128"/>
              </a:rPr>
              <a:t>2.</a:t>
            </a:r>
            <a:r>
              <a:rPr lang="ja-JP" altLang="en-US" sz="969" dirty="0">
                <a:solidFill>
                  <a:srgbClr val="000000"/>
                </a:solidFill>
                <a:latin typeface="Meiryo UI" panose="020B0604030504040204" pitchFamily="50" charset="-128"/>
                <a:ea typeface="Meiryo UI" panose="020B0604030504040204" pitchFamily="50" charset="-128"/>
              </a:rPr>
              <a:t>経済成長と労働参加が適切に進まないケース：復興需要を見込んで</a:t>
            </a:r>
            <a:r>
              <a:rPr lang="en-US" altLang="ja-JP" sz="969" dirty="0">
                <a:solidFill>
                  <a:srgbClr val="000000"/>
                </a:solidFill>
                <a:latin typeface="Meiryo UI" panose="020B0604030504040204" pitchFamily="50" charset="-128"/>
                <a:ea typeface="Meiryo UI" panose="020B0604030504040204" pitchFamily="50" charset="-128"/>
              </a:rPr>
              <a:t>2020</a:t>
            </a:r>
            <a:r>
              <a:rPr lang="ja-JP" altLang="en-US" sz="969" dirty="0">
                <a:solidFill>
                  <a:srgbClr val="000000"/>
                </a:solidFill>
                <a:latin typeface="Meiryo UI" panose="020B0604030504040204" pitchFamily="50" charset="-128"/>
                <a:ea typeface="Meiryo UI" panose="020B0604030504040204" pitchFamily="50" charset="-128"/>
              </a:rPr>
              <a:t>年まで一定程度の経済成長率を想定するが、</a:t>
            </a:r>
            <a:r>
              <a:rPr lang="en-US" altLang="ja-JP" sz="969" dirty="0">
                <a:solidFill>
                  <a:srgbClr val="000000"/>
                </a:solidFill>
                <a:latin typeface="Meiryo UI" panose="020B0604030504040204" pitchFamily="50" charset="-128"/>
                <a:ea typeface="Meiryo UI" panose="020B0604030504040204" pitchFamily="50" charset="-128"/>
              </a:rPr>
              <a:t>2021</a:t>
            </a:r>
            <a:r>
              <a:rPr lang="ja-JP" altLang="en-US" sz="969" dirty="0">
                <a:solidFill>
                  <a:srgbClr val="000000"/>
                </a:solidFill>
                <a:latin typeface="Meiryo UI" panose="020B0604030504040204" pitchFamily="50" charset="-128"/>
                <a:ea typeface="Meiryo UI" panose="020B0604030504040204" pitchFamily="50" charset="-128"/>
              </a:rPr>
              <a:t>年以降は経済成長率はゼロ</a:t>
            </a:r>
            <a:r>
              <a:rPr lang="ja-JP" altLang="en-US" sz="969" dirty="0">
                <a:solidFill>
                  <a:prstClr val="black"/>
                </a:solidFill>
                <a:latin typeface="Meiryo UI" panose="020B0604030504040204" pitchFamily="50" charset="-128"/>
                <a:ea typeface="Meiryo UI" panose="020B0604030504040204" pitchFamily="50" charset="-128"/>
              </a:rPr>
              <a:t>、かつ労働市場への参加が進まないケース（</a:t>
            </a:r>
            <a:r>
              <a:rPr lang="en-US" altLang="ja-JP" sz="969" dirty="0">
                <a:solidFill>
                  <a:prstClr val="black"/>
                </a:solidFill>
                <a:latin typeface="Meiryo UI" panose="020B0604030504040204" pitchFamily="50" charset="-128"/>
                <a:ea typeface="Meiryo UI" panose="020B0604030504040204" pitchFamily="50" charset="-128"/>
              </a:rPr>
              <a:t>2014</a:t>
            </a:r>
            <a:r>
              <a:rPr lang="ja-JP" altLang="en-US" sz="969" dirty="0">
                <a:solidFill>
                  <a:prstClr val="black"/>
                </a:solidFill>
                <a:latin typeface="Meiryo UI" panose="020B0604030504040204" pitchFamily="50" charset="-128"/>
                <a:ea typeface="Meiryo UI" panose="020B0604030504040204" pitchFamily="50" charset="-128"/>
              </a:rPr>
              <a:t>年性・年齢階級別の労働力率固定ケース）</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3.</a:t>
            </a:r>
            <a:r>
              <a:rPr lang="ja-JP" altLang="en-US" sz="969" dirty="0">
                <a:solidFill>
                  <a:prstClr val="black"/>
                </a:solidFill>
                <a:latin typeface="Meiryo UI" panose="020B0604030504040204" pitchFamily="50" charset="-128"/>
                <a:ea typeface="Meiryo UI" panose="020B0604030504040204" pitchFamily="50" charset="-128"/>
              </a:rPr>
              <a:t>図中の数値は、表章単位未満の位で四捨五入しているため、年齢計と内訳の合計は必ずしも一致しない。増減差は表章単位の数値から算出している。</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4.</a:t>
            </a:r>
            <a:r>
              <a:rPr lang="ja-JP" altLang="en-US" sz="969" dirty="0">
                <a:solidFill>
                  <a:prstClr val="black"/>
                </a:solidFill>
                <a:latin typeface="Meiryo UI" panose="020B0604030504040204" pitchFamily="50" charset="-128"/>
                <a:ea typeface="Meiryo UI" panose="020B0604030504040204" pitchFamily="50" charset="-128"/>
              </a:rPr>
              <a:t>（ ）内の％の数値は就業率。</a:t>
            </a:r>
          </a:p>
        </p:txBody>
      </p:sp>
      <p:graphicFrame>
        <p:nvGraphicFramePr>
          <p:cNvPr id="10" name="グラフ 9"/>
          <p:cNvGraphicFramePr>
            <a:graphicFrameLocks/>
          </p:cNvGraphicFramePr>
          <p:nvPr/>
        </p:nvGraphicFramePr>
        <p:xfrm>
          <a:off x="-213762" y="782217"/>
          <a:ext cx="9780620" cy="4694069"/>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9721" y="3128376"/>
            <a:ext cx="956062" cy="63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schemeClr val="tx1"/>
                </a:solidFill>
                <a:latin typeface="Meiryo UI" panose="020B0604030504040204" pitchFamily="50" charset="-128"/>
                <a:ea typeface="Meiryo UI" panose="020B0604030504040204" pitchFamily="50" charset="-128"/>
              </a:rPr>
              <a:t>30</a:t>
            </a:r>
            <a:r>
              <a:rPr lang="ja-JP" altLang="en-US" sz="1292" dirty="0">
                <a:solidFill>
                  <a:schemeClr val="tx1"/>
                </a:solidFill>
                <a:latin typeface="Meiryo UI" panose="020B0604030504040204" pitchFamily="50" charset="-128"/>
                <a:ea typeface="Meiryo UI" panose="020B0604030504040204" pitchFamily="50" charset="-128"/>
              </a:rPr>
              <a:t>～</a:t>
            </a:r>
            <a:r>
              <a:rPr lang="en-US" altLang="ja-JP" sz="1292" dirty="0">
                <a:solidFill>
                  <a:schemeClr val="tx1"/>
                </a:solidFill>
                <a:latin typeface="Meiryo UI" panose="020B0604030504040204" pitchFamily="50" charset="-128"/>
                <a:ea typeface="Meiryo UI" panose="020B0604030504040204" pitchFamily="50" charset="-128"/>
              </a:rPr>
              <a:t>59</a:t>
            </a:r>
            <a:r>
              <a:rPr lang="ja-JP" altLang="en-US" sz="1292" dirty="0">
                <a:solidFill>
                  <a:schemeClr val="tx1"/>
                </a:solidFill>
                <a:latin typeface="Meiryo UI" panose="020B0604030504040204" pitchFamily="50" charset="-128"/>
                <a:ea typeface="Meiryo UI" panose="020B0604030504040204" pitchFamily="50" charset="-128"/>
              </a:rPr>
              <a:t>歳</a:t>
            </a:r>
          </a:p>
        </p:txBody>
      </p:sp>
      <p:sp>
        <p:nvSpPr>
          <p:cNvPr id="14" name="正方形/長方形 13"/>
          <p:cNvSpPr/>
          <p:nvPr/>
        </p:nvSpPr>
        <p:spPr>
          <a:xfrm>
            <a:off x="80654" y="1998452"/>
            <a:ext cx="956061" cy="632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60</a:t>
            </a:r>
            <a:r>
              <a:rPr lang="ja-JP" altLang="en-US" sz="1292"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歳～</a:t>
            </a:r>
            <a:endParaRPr lang="en-US" altLang="ja-JP" sz="1292"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p:cNvSpPr/>
          <p:nvPr/>
        </p:nvSpPr>
        <p:spPr>
          <a:xfrm>
            <a:off x="29722" y="4191879"/>
            <a:ext cx="956061" cy="63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schemeClr val="tx1"/>
                </a:solidFill>
                <a:latin typeface="Meiryo UI" panose="020B0604030504040204" pitchFamily="50" charset="-128"/>
                <a:ea typeface="Meiryo UI" panose="020B0604030504040204" pitchFamily="50" charset="-128"/>
              </a:rPr>
              <a:t>15</a:t>
            </a:r>
            <a:r>
              <a:rPr lang="ja-JP" altLang="en-US" sz="1292" dirty="0">
                <a:solidFill>
                  <a:schemeClr val="tx1"/>
                </a:solidFill>
                <a:latin typeface="Meiryo UI" panose="020B0604030504040204" pitchFamily="50" charset="-128"/>
                <a:ea typeface="Meiryo UI" panose="020B0604030504040204" pitchFamily="50" charset="-128"/>
              </a:rPr>
              <a:t>～</a:t>
            </a:r>
            <a:r>
              <a:rPr lang="en-US" altLang="ja-JP" sz="1292" dirty="0">
                <a:solidFill>
                  <a:schemeClr val="tx1"/>
                </a:solidFill>
                <a:latin typeface="Meiryo UI" panose="020B0604030504040204" pitchFamily="50" charset="-128"/>
                <a:ea typeface="Meiryo UI" panose="020B0604030504040204" pitchFamily="50" charset="-128"/>
              </a:rPr>
              <a:t>29</a:t>
            </a:r>
            <a:r>
              <a:rPr lang="ja-JP" altLang="en-US" sz="1292" dirty="0">
                <a:solidFill>
                  <a:schemeClr val="tx1"/>
                </a:solidFill>
                <a:latin typeface="Meiryo UI" panose="020B0604030504040204" pitchFamily="50" charset="-128"/>
                <a:ea typeface="Meiryo UI" panose="020B0604030504040204" pitchFamily="50" charset="-128"/>
              </a:rPr>
              <a:t>歳</a:t>
            </a:r>
            <a:endParaRPr lang="en-US" altLang="ja-JP" sz="1292"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1220981" y="1368464"/>
            <a:ext cx="7738381" cy="1096560"/>
            <a:chOff x="1604132" y="388520"/>
            <a:chExt cx="9015970" cy="1389183"/>
          </a:xfrm>
        </p:grpSpPr>
        <p:sp>
          <p:nvSpPr>
            <p:cNvPr id="17" name="テキスト ボックス 2"/>
            <p:cNvSpPr txBox="1"/>
            <p:nvPr/>
          </p:nvSpPr>
          <p:spPr>
            <a:xfrm>
              <a:off x="3628564" y="580765"/>
              <a:ext cx="1363587" cy="11969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t>６０４６万人</a:t>
              </a:r>
              <a:endParaRPr lang="en-US" altLang="ja-JP" sz="1108" dirty="0"/>
            </a:p>
            <a:p>
              <a:r>
                <a:rPr lang="ja-JP" altLang="en-US" sz="1108" dirty="0"/>
                <a:t>（▲３０５万人）</a:t>
              </a:r>
              <a:endParaRPr lang="en-US" altLang="ja-JP" sz="1108" dirty="0"/>
            </a:p>
            <a:p>
              <a:r>
                <a:rPr lang="ja-JP" altLang="en-US" sz="1108" dirty="0"/>
                <a:t>（５５．２％）</a:t>
              </a:r>
            </a:p>
          </p:txBody>
        </p:sp>
        <p:sp>
          <p:nvSpPr>
            <p:cNvPr id="18" name="テキスト ボックス 5"/>
            <p:cNvSpPr txBox="1"/>
            <p:nvPr/>
          </p:nvSpPr>
          <p:spPr>
            <a:xfrm>
              <a:off x="5451839" y="580765"/>
              <a:ext cx="1363586" cy="98094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t>６３８１万人</a:t>
              </a:r>
              <a:endParaRPr lang="en-US" altLang="ja-JP" sz="1108" dirty="0"/>
            </a:p>
            <a:p>
              <a:r>
                <a:rPr lang="ja-JP" altLang="en-US" sz="1108" dirty="0"/>
                <a:t>（３０万人）</a:t>
              </a:r>
              <a:endParaRPr lang="en-US" altLang="ja-JP" sz="1108" dirty="0"/>
            </a:p>
            <a:p>
              <a:r>
                <a:rPr lang="ja-JP" altLang="en-US" sz="1108" dirty="0"/>
                <a:t>（５８．３％）</a:t>
              </a:r>
            </a:p>
          </p:txBody>
        </p:sp>
        <p:sp>
          <p:nvSpPr>
            <p:cNvPr id="19" name="テキスト ボックス 5"/>
            <p:cNvSpPr txBox="1"/>
            <p:nvPr/>
          </p:nvSpPr>
          <p:spPr>
            <a:xfrm>
              <a:off x="7357879" y="580765"/>
              <a:ext cx="1363699" cy="11969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t>５５６１万人</a:t>
              </a:r>
              <a:endParaRPr lang="en-US" altLang="ja-JP" sz="1108" dirty="0"/>
            </a:p>
            <a:p>
              <a:r>
                <a:rPr lang="ja-JP" altLang="en-US" sz="1108" dirty="0"/>
                <a:t>（▲７９０万人）</a:t>
              </a:r>
              <a:endParaRPr lang="en-US" altLang="ja-JP" sz="1108" dirty="0"/>
            </a:p>
            <a:p>
              <a:r>
                <a:rPr lang="ja-JP" altLang="en-US" sz="1108" dirty="0"/>
                <a:t>（５３．２％）</a:t>
              </a:r>
            </a:p>
          </p:txBody>
        </p:sp>
        <p:sp>
          <p:nvSpPr>
            <p:cNvPr id="21" name="テキスト ボックス 5"/>
            <p:cNvSpPr txBox="1"/>
            <p:nvPr/>
          </p:nvSpPr>
          <p:spPr>
            <a:xfrm>
              <a:off x="9256516" y="580765"/>
              <a:ext cx="1363586" cy="11969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t>６１６９万人</a:t>
              </a:r>
              <a:endParaRPr lang="en-US" altLang="ja-JP" sz="1108" dirty="0"/>
            </a:p>
            <a:p>
              <a:r>
                <a:rPr lang="ja-JP" altLang="en-US" sz="1108" dirty="0"/>
                <a:t>（▲１８２万人）</a:t>
              </a:r>
              <a:endParaRPr lang="en-US" altLang="ja-JP" sz="1108" dirty="0"/>
            </a:p>
            <a:p>
              <a:r>
                <a:rPr lang="ja-JP" altLang="en-US" sz="1108" dirty="0"/>
                <a:t>（５９．０％）</a:t>
              </a:r>
            </a:p>
          </p:txBody>
        </p:sp>
        <p:sp>
          <p:nvSpPr>
            <p:cNvPr id="22" name="下矢印 21"/>
            <p:cNvSpPr/>
            <p:nvPr/>
          </p:nvSpPr>
          <p:spPr>
            <a:xfrm rot="5400000" flipV="1">
              <a:off x="4723609" y="591897"/>
              <a:ext cx="704446" cy="666688"/>
            </a:xfrm>
            <a:prstGeom prst="downArrow">
              <a:avLst>
                <a:gd name="adj1" fmla="val 57632"/>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1015"/>
            </a:p>
          </p:txBody>
        </p:sp>
        <p:sp>
          <p:nvSpPr>
            <p:cNvPr id="23" name="テキスト ボックス 7"/>
            <p:cNvSpPr txBox="1"/>
            <p:nvPr/>
          </p:nvSpPr>
          <p:spPr>
            <a:xfrm>
              <a:off x="4406840" y="388520"/>
              <a:ext cx="1574533" cy="27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b="1" dirty="0">
                  <a:solidFill>
                    <a:srgbClr val="C00000"/>
                  </a:solidFill>
                </a:rPr>
                <a:t>約３４０万人増</a:t>
              </a:r>
            </a:p>
          </p:txBody>
        </p:sp>
        <p:sp>
          <p:nvSpPr>
            <p:cNvPr id="24" name="下矢印 23"/>
            <p:cNvSpPr/>
            <p:nvPr/>
          </p:nvSpPr>
          <p:spPr>
            <a:xfrm rot="5400000" flipV="1">
              <a:off x="8544843" y="565791"/>
              <a:ext cx="704446" cy="718899"/>
            </a:xfrm>
            <a:prstGeom prst="downArrow">
              <a:avLst>
                <a:gd name="adj1" fmla="val 57632"/>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1015"/>
            </a:p>
          </p:txBody>
        </p:sp>
        <p:sp>
          <p:nvSpPr>
            <p:cNvPr id="25" name="テキスト ボックス 1"/>
            <p:cNvSpPr txBox="1"/>
            <p:nvPr/>
          </p:nvSpPr>
          <p:spPr>
            <a:xfrm>
              <a:off x="8296338" y="388521"/>
              <a:ext cx="1574647" cy="27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15" b="1" dirty="0">
                  <a:solidFill>
                    <a:srgbClr val="C00000"/>
                  </a:solidFill>
                </a:rPr>
                <a:t>約</a:t>
              </a:r>
              <a:r>
                <a:rPr lang="ja-JP" altLang="en-US" sz="1108" b="1" dirty="0">
                  <a:solidFill>
                    <a:srgbClr val="C00000"/>
                  </a:solidFill>
                </a:rPr>
                <a:t>６１０万人</a:t>
              </a:r>
              <a:r>
                <a:rPr lang="ja-JP" altLang="en-US" sz="1015" b="1" dirty="0">
                  <a:solidFill>
                    <a:srgbClr val="C00000"/>
                  </a:solidFill>
                </a:rPr>
                <a:t>増</a:t>
              </a:r>
            </a:p>
          </p:txBody>
        </p:sp>
        <p:sp>
          <p:nvSpPr>
            <p:cNvPr id="26" name="テキスト ボックス 1"/>
            <p:cNvSpPr txBox="1"/>
            <p:nvPr/>
          </p:nvSpPr>
          <p:spPr>
            <a:xfrm>
              <a:off x="1604132" y="614304"/>
              <a:ext cx="1363586" cy="7649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t>６３５１万人</a:t>
              </a:r>
              <a:endParaRPr lang="en-US" altLang="ja-JP" sz="1108" dirty="0"/>
            </a:p>
            <a:p>
              <a:r>
                <a:rPr lang="ja-JP" altLang="en-US" sz="1108" dirty="0"/>
                <a:t>（５７．３％）</a:t>
              </a:r>
            </a:p>
          </p:txBody>
        </p:sp>
      </p:grpSp>
      <p:sp>
        <p:nvSpPr>
          <p:cNvPr id="27" name="テキスト ボックス 12"/>
          <p:cNvSpPr txBox="1"/>
          <p:nvPr/>
        </p:nvSpPr>
        <p:spPr>
          <a:xfrm>
            <a:off x="3797202" y="3246865"/>
            <a:ext cx="729152" cy="205890"/>
          </a:xfrm>
          <a:prstGeom prst="rect">
            <a:avLst/>
          </a:prstGeom>
          <a:noFill/>
          <a:ln>
            <a:solidFill>
              <a:srgbClr val="F29B54"/>
            </a:solidFill>
          </a:ln>
        </p:spPr>
        <p:txBody>
          <a:bodyPr wrap="none" lIns="33231" r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t>約１５０万人増</a:t>
            </a:r>
          </a:p>
        </p:txBody>
      </p:sp>
      <p:sp>
        <p:nvSpPr>
          <p:cNvPr id="28" name="テキスト ボックス 12"/>
          <p:cNvSpPr txBox="1"/>
          <p:nvPr/>
        </p:nvSpPr>
        <p:spPr>
          <a:xfrm>
            <a:off x="3829786" y="4288849"/>
            <a:ext cx="634574" cy="205890"/>
          </a:xfrm>
          <a:prstGeom prst="rect">
            <a:avLst/>
          </a:prstGeom>
          <a:noFill/>
          <a:ln>
            <a:solidFill>
              <a:srgbClr val="0070C0"/>
            </a:solidFill>
          </a:ln>
        </p:spPr>
        <p:txBody>
          <a:bodyPr wrap="none" lIns="33231" r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t>約４０万人増</a:t>
            </a:r>
          </a:p>
        </p:txBody>
      </p:sp>
      <p:sp>
        <p:nvSpPr>
          <p:cNvPr id="29" name="テキスト ボックス 12"/>
          <p:cNvSpPr txBox="1"/>
          <p:nvPr/>
        </p:nvSpPr>
        <p:spPr>
          <a:xfrm>
            <a:off x="3797202" y="2230866"/>
            <a:ext cx="729152" cy="180668"/>
          </a:xfrm>
          <a:prstGeom prst="rect">
            <a:avLst/>
          </a:prstGeom>
          <a:noFill/>
          <a:ln>
            <a:solidFill>
              <a:srgbClr val="9EF52B"/>
            </a:solidFill>
          </a:ln>
        </p:spPr>
        <p:txBody>
          <a:bodyPr wrap="none" lIns="33231" tIns="33231" rIns="33231" b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t>約１４０万人増</a:t>
            </a:r>
          </a:p>
        </p:txBody>
      </p:sp>
      <p:sp>
        <p:nvSpPr>
          <p:cNvPr id="30" name="テキスト ボックス 29"/>
          <p:cNvSpPr txBox="1"/>
          <p:nvPr/>
        </p:nvSpPr>
        <p:spPr>
          <a:xfrm>
            <a:off x="134667" y="637305"/>
            <a:ext cx="8890782" cy="426066"/>
          </a:xfrm>
          <a:prstGeom prst="rect">
            <a:avLst/>
          </a:prstGeom>
          <a:noFill/>
          <a:ln>
            <a:solidFill>
              <a:schemeClr val="tx1"/>
            </a:solidFill>
          </a:ln>
        </p:spPr>
        <p:txBody>
          <a:bodyPr wrap="square" lIns="84253" tIns="42126" rIns="84253" bIns="42126" rtlCol="0">
            <a:spAutoFit/>
          </a:bodyPr>
          <a:lstStyle/>
          <a:p>
            <a:r>
              <a:rPr lang="ja-JP" altLang="en-US" sz="1108" dirty="0">
                <a:solidFill>
                  <a:prstClr val="black"/>
                </a:solidFill>
                <a:latin typeface="メイリオ" panose="020B0604030504040204" pitchFamily="50" charset="-128"/>
                <a:ea typeface="メイリオ" panose="020B0604030504040204" pitchFamily="50" charset="-128"/>
              </a:rPr>
              <a:t>「経済成長と労働参加が適切に進まないケース」は、</a:t>
            </a:r>
            <a:r>
              <a:rPr lang="en-US" altLang="ja-JP" sz="1108" dirty="0">
                <a:solidFill>
                  <a:prstClr val="black"/>
                </a:solidFill>
                <a:latin typeface="メイリオ" panose="020B0604030504040204" pitchFamily="50" charset="-128"/>
                <a:ea typeface="メイリオ" panose="020B0604030504040204" pitchFamily="50" charset="-128"/>
              </a:rPr>
              <a:t>2030</a:t>
            </a:r>
            <a:r>
              <a:rPr lang="ja-JP" altLang="en-US" sz="1108" dirty="0">
                <a:solidFill>
                  <a:prstClr val="black"/>
                </a:solidFill>
                <a:latin typeface="メイリオ" panose="020B0604030504040204" pitchFamily="50" charset="-128"/>
                <a:ea typeface="メイリオ" panose="020B0604030504040204" pitchFamily="50" charset="-128"/>
              </a:rPr>
              <a:t>年の就業者数が▲</a:t>
            </a:r>
            <a:r>
              <a:rPr lang="en-US" altLang="ja-JP" sz="1108" dirty="0">
                <a:solidFill>
                  <a:prstClr val="black"/>
                </a:solidFill>
                <a:latin typeface="メイリオ" panose="020B0604030504040204" pitchFamily="50" charset="-128"/>
                <a:ea typeface="メイリオ" panose="020B0604030504040204" pitchFamily="50" charset="-128"/>
              </a:rPr>
              <a:t>790</a:t>
            </a:r>
            <a:r>
              <a:rPr lang="ja-JP" altLang="en-US" sz="1108" dirty="0">
                <a:solidFill>
                  <a:prstClr val="black"/>
                </a:solidFill>
                <a:latin typeface="メイリオ" panose="020B0604030504040204" pitchFamily="50" charset="-128"/>
                <a:ea typeface="メイリオ" panose="020B0604030504040204" pitchFamily="50" charset="-128"/>
              </a:rPr>
              <a:t>万人（</a:t>
            </a:r>
            <a:r>
              <a:rPr lang="en-US" altLang="ja-JP" sz="1108" dirty="0">
                <a:solidFill>
                  <a:prstClr val="black"/>
                </a:solidFill>
                <a:latin typeface="メイリオ" panose="020B0604030504040204" pitchFamily="50" charset="-128"/>
                <a:ea typeface="メイリオ" panose="020B0604030504040204" pitchFamily="50" charset="-128"/>
              </a:rPr>
              <a:t>2014</a:t>
            </a:r>
            <a:r>
              <a:rPr lang="ja-JP" altLang="en-US" sz="1108" dirty="0">
                <a:solidFill>
                  <a:prstClr val="black"/>
                </a:solidFill>
                <a:latin typeface="メイリオ" panose="020B0604030504040204" pitchFamily="50" charset="-128"/>
                <a:ea typeface="メイリオ" panose="020B0604030504040204" pitchFamily="50" charset="-128"/>
              </a:rPr>
              <a:t>年比）となるが、「経済成長と労働参加が適切に進むケース」では、</a:t>
            </a:r>
            <a:r>
              <a:rPr lang="ja-JP" altLang="en-US" sz="1108" u="sng" dirty="0">
                <a:solidFill>
                  <a:prstClr val="black"/>
                </a:solidFill>
                <a:latin typeface="メイリオ" panose="020B0604030504040204" pitchFamily="50" charset="-128"/>
                <a:ea typeface="メイリオ" panose="020B0604030504040204" pitchFamily="50" charset="-128"/>
              </a:rPr>
              <a:t>その場合よりも約</a:t>
            </a:r>
            <a:r>
              <a:rPr lang="en-US" altLang="ja-JP" sz="1108" u="sng" dirty="0">
                <a:solidFill>
                  <a:prstClr val="black"/>
                </a:solidFill>
                <a:latin typeface="メイリオ" panose="020B0604030504040204" pitchFamily="50" charset="-128"/>
                <a:ea typeface="メイリオ" panose="020B0604030504040204" pitchFamily="50" charset="-128"/>
              </a:rPr>
              <a:t>610</a:t>
            </a:r>
            <a:r>
              <a:rPr lang="ja-JP" altLang="en-US" sz="1108" u="sng" dirty="0">
                <a:solidFill>
                  <a:prstClr val="black"/>
                </a:solidFill>
                <a:latin typeface="メイリオ" panose="020B0604030504040204" pitchFamily="50" charset="-128"/>
                <a:ea typeface="メイリオ" panose="020B0604030504040204" pitchFamily="50" charset="-128"/>
              </a:rPr>
              <a:t>万人増となり、</a:t>
            </a:r>
            <a:r>
              <a:rPr lang="en-US" altLang="ja-JP" sz="1108" dirty="0">
                <a:solidFill>
                  <a:prstClr val="black"/>
                </a:solidFill>
                <a:latin typeface="メイリオ" panose="020B0604030504040204" pitchFamily="50" charset="-128"/>
                <a:ea typeface="メイリオ" panose="020B0604030504040204" pitchFamily="50" charset="-128"/>
              </a:rPr>
              <a:t>2014</a:t>
            </a:r>
            <a:r>
              <a:rPr lang="ja-JP" altLang="en-US" sz="1108" dirty="0">
                <a:solidFill>
                  <a:prstClr val="black"/>
                </a:solidFill>
                <a:latin typeface="メイリオ" panose="020B0604030504040204" pitchFamily="50" charset="-128"/>
                <a:ea typeface="メイリオ" panose="020B0604030504040204" pitchFamily="50" charset="-128"/>
              </a:rPr>
              <a:t>年比で▲</a:t>
            </a:r>
            <a:r>
              <a:rPr lang="en-US" altLang="ja-JP" sz="1108" dirty="0">
                <a:solidFill>
                  <a:prstClr val="black"/>
                </a:solidFill>
                <a:latin typeface="メイリオ" panose="020B0604030504040204" pitchFamily="50" charset="-128"/>
                <a:ea typeface="メイリオ" panose="020B0604030504040204" pitchFamily="50" charset="-128"/>
              </a:rPr>
              <a:t>182</a:t>
            </a:r>
            <a:r>
              <a:rPr lang="ja-JP" altLang="en-US" sz="1108" dirty="0">
                <a:solidFill>
                  <a:prstClr val="black"/>
                </a:solidFill>
                <a:latin typeface="メイリオ" panose="020B0604030504040204" pitchFamily="50" charset="-128"/>
                <a:ea typeface="メイリオ" panose="020B0604030504040204" pitchFamily="50" charset="-128"/>
              </a:rPr>
              <a:t>万人にとどまる見込み。</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32" name="Rectangle 15" descr="25%"/>
          <p:cNvSpPr>
            <a:spLocks noChangeArrowheads="1"/>
          </p:cNvSpPr>
          <p:nvPr/>
        </p:nvSpPr>
        <p:spPr bwMode="auto">
          <a:xfrm>
            <a:off x="0" y="45564"/>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dirty="0">
                <a:solidFill>
                  <a:prstClr val="black"/>
                </a:solidFill>
                <a:latin typeface="メイリオ" panose="020B0604030504040204" pitchFamily="50" charset="-128"/>
                <a:ea typeface="メイリオ" panose="020B0604030504040204" pitchFamily="50" charset="-128"/>
              </a:rPr>
              <a:t>就業者数の減少を抑えるには、経済成長と労働参加を適切に進める必要がある</a:t>
            </a:r>
          </a:p>
        </p:txBody>
      </p:sp>
      <p:sp>
        <p:nvSpPr>
          <p:cNvPr id="34" name="テキスト ボックス 1"/>
          <p:cNvSpPr txBox="1"/>
          <p:nvPr/>
        </p:nvSpPr>
        <p:spPr>
          <a:xfrm>
            <a:off x="74389" y="1060141"/>
            <a:ext cx="5066424" cy="3472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77" b="1" u="sng" dirty="0">
                <a:latin typeface="メイリオ" panose="020B0604030504040204" pitchFamily="50" charset="-128"/>
                <a:ea typeface="メイリオ" panose="020B0604030504040204" pitchFamily="50" charset="-128"/>
              </a:rPr>
              <a:t>２０３０年までの就業者シミュレーション（男女計）</a:t>
            </a:r>
          </a:p>
        </p:txBody>
      </p:sp>
      <p:sp>
        <p:nvSpPr>
          <p:cNvPr id="35" name="正方形/長方形 34"/>
          <p:cNvSpPr/>
          <p:nvPr/>
        </p:nvSpPr>
        <p:spPr>
          <a:xfrm>
            <a:off x="6802207" y="836707"/>
            <a:ext cx="2223242" cy="207142"/>
          </a:xfrm>
          <a:prstGeom prst="rect">
            <a:avLst/>
          </a:prstGeom>
          <a:noFill/>
          <a:ln w="25400" cap="flat" cmpd="sng" algn="ctr">
            <a:noFill/>
            <a:prstDash val="solid"/>
          </a:ln>
          <a:effectLst/>
        </p:spPr>
        <p:txBody>
          <a:bodyPr wrap="none" lIns="78520" tIns="39260" rIns="78520" bIns="39260" rtlCol="0" anchor="ctr">
            <a:spAutoFit/>
          </a:bodyPr>
          <a:lstStyle/>
          <a:p>
            <a:pPr algn="r" defTabSz="785153">
              <a:defRPr/>
            </a:pPr>
            <a:r>
              <a:rPr kumimoji="0" lang="ja-JP" altLang="en-US" sz="831" kern="0" dirty="0">
                <a:latin typeface="HGPｺﾞｼｯｸM" pitchFamily="50" charset="-128"/>
                <a:ea typeface="HGPｺﾞｼｯｸM" pitchFamily="50" charset="-128"/>
              </a:rPr>
              <a:t>（平成</a:t>
            </a:r>
            <a:r>
              <a:rPr kumimoji="0" lang="en-US" altLang="ja-JP" sz="831" kern="0" dirty="0">
                <a:latin typeface="HGPｺﾞｼｯｸM" pitchFamily="50" charset="-128"/>
                <a:ea typeface="HGPｺﾞｼｯｸM" pitchFamily="50" charset="-128"/>
              </a:rPr>
              <a:t>27</a:t>
            </a:r>
            <a:r>
              <a:rPr kumimoji="0" lang="ja-JP" altLang="en-US" sz="831" kern="0" dirty="0">
                <a:latin typeface="HGPｺﾞｼｯｸM" pitchFamily="50" charset="-128"/>
                <a:ea typeface="HGPｺﾞｼｯｸM" pitchFamily="50" charset="-128"/>
              </a:rPr>
              <a:t>年度　雇用政策研究会報告書　概要）</a:t>
            </a:r>
          </a:p>
        </p:txBody>
      </p:sp>
      <p:sp>
        <p:nvSpPr>
          <p:cNvPr id="31" name="正方形/長方形 30"/>
          <p:cNvSpPr/>
          <p:nvPr/>
        </p:nvSpPr>
        <p:spPr>
          <a:xfrm>
            <a:off x="0" y="386560"/>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153</a:t>
            </a:r>
            <a:endParaRPr lang="ja-JP" altLang="en-US" sz="1200" b="1" dirty="0">
              <a:solidFill>
                <a:schemeClr val="tx1"/>
              </a:solidFill>
            </a:endParaRPr>
          </a:p>
        </p:txBody>
      </p:sp>
    </p:spTree>
    <p:extLst>
      <p:ext uri="{BB962C8B-B14F-4D97-AF65-F5344CB8AC3E}">
        <p14:creationId xmlns:p14="http://schemas.microsoft.com/office/powerpoint/2010/main" val="243007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2113" y="684062"/>
            <a:ext cx="4448230" cy="5985297"/>
          </a:xfrm>
          <a:prstGeom prst="roundRect">
            <a:avLst>
              <a:gd name="adj" fmla="val 3410"/>
            </a:avLst>
          </a:prstGeom>
          <a:pattFill prst="pct50">
            <a:fgClr>
              <a:schemeClr val="bg1"/>
            </a:fgClr>
            <a:bgClr>
              <a:schemeClr val="bg1"/>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403" tIns="42202" rIns="84403" bIns="42202" rtlCol="0" anchor="ctr"/>
          <a:lstStyle/>
          <a:p>
            <a:pPr algn="ctr"/>
            <a:endParaRPr lang="ja-JP" altLang="en-US" sz="1662" dirty="0">
              <a:solidFill>
                <a:prstClr val="white"/>
              </a:solidFill>
              <a:latin typeface="+mn-ea"/>
            </a:endParaRPr>
          </a:p>
        </p:txBody>
      </p:sp>
      <p:sp>
        <p:nvSpPr>
          <p:cNvPr id="7" name="テキスト ボックス 6"/>
          <p:cNvSpPr txBox="1"/>
          <p:nvPr/>
        </p:nvSpPr>
        <p:spPr>
          <a:xfrm>
            <a:off x="75576" y="674175"/>
            <a:ext cx="4486154" cy="6240760"/>
          </a:xfrm>
          <a:prstGeom prst="rect">
            <a:avLst/>
          </a:prstGeom>
          <a:noFill/>
        </p:spPr>
        <p:txBody>
          <a:bodyPr wrap="square" lIns="66460" tIns="42202" rIns="66460" bIns="42202" rtlCol="0">
            <a:spAutoFit/>
          </a:bodyPr>
          <a:lstStyle/>
          <a:p>
            <a:pPr>
              <a:lnSpc>
                <a:spcPts val="1477"/>
              </a:lnSpc>
            </a:pPr>
            <a:r>
              <a:rPr lang="ja-JP" altLang="en-US" sz="1108" b="1" u="sng" dirty="0">
                <a:latin typeface="+mn-ea"/>
              </a:rPr>
              <a:t>１．働く人の視点に立った働き方改革の意義</a:t>
            </a:r>
          </a:p>
          <a:p>
            <a:pPr>
              <a:lnSpc>
                <a:spcPts val="1477"/>
              </a:lnSpc>
            </a:pPr>
            <a:r>
              <a:rPr lang="ja-JP" altLang="en-US" sz="1108" b="1" dirty="0">
                <a:latin typeface="+mn-ea"/>
              </a:rPr>
              <a:t>　</a:t>
            </a:r>
            <a:r>
              <a:rPr lang="ja-JP" altLang="en-US" sz="1108" dirty="0">
                <a:latin typeface="+mn-ea"/>
              </a:rPr>
              <a:t>（１）経済社会の現状</a:t>
            </a:r>
            <a:endParaRPr lang="en-US" altLang="ja-JP" sz="1108" dirty="0">
              <a:latin typeface="+mn-ea"/>
            </a:endParaRPr>
          </a:p>
          <a:p>
            <a:pPr>
              <a:lnSpc>
                <a:spcPts val="1477"/>
              </a:lnSpc>
            </a:pPr>
            <a:r>
              <a:rPr lang="ja-JP" altLang="en-US" sz="1108" b="1" dirty="0">
                <a:latin typeface="+mn-ea"/>
              </a:rPr>
              <a:t>　</a:t>
            </a:r>
            <a:r>
              <a:rPr lang="ja-JP" altLang="en-US" sz="1108" dirty="0">
                <a:latin typeface="+mn-ea"/>
              </a:rPr>
              <a:t>（２）今後の取組の基本的考え方</a:t>
            </a:r>
          </a:p>
          <a:p>
            <a:pPr>
              <a:lnSpc>
                <a:spcPts val="1477"/>
              </a:lnSpc>
            </a:pPr>
            <a:r>
              <a:rPr lang="ja-JP" altLang="en-US" sz="1108" dirty="0">
                <a:latin typeface="+mn-ea"/>
              </a:rPr>
              <a:t>　（３）本プランの実行</a:t>
            </a:r>
            <a:endParaRPr lang="en-US" altLang="ja-JP" sz="1108" dirty="0">
              <a:latin typeface="+mn-ea"/>
            </a:endParaRPr>
          </a:p>
          <a:p>
            <a:pPr>
              <a:lnSpc>
                <a:spcPts val="1477"/>
              </a:lnSpc>
            </a:pPr>
            <a:r>
              <a:rPr lang="ja-JP" altLang="en-US" sz="1108" dirty="0">
                <a:latin typeface="+mn-ea"/>
              </a:rPr>
              <a:t>　　（コンセンサスに基づくスピードと実行）</a:t>
            </a:r>
          </a:p>
          <a:p>
            <a:pPr>
              <a:lnSpc>
                <a:spcPts val="1477"/>
              </a:lnSpc>
            </a:pPr>
            <a:r>
              <a:rPr lang="ja-JP" altLang="en-US" sz="1108" dirty="0">
                <a:latin typeface="+mn-ea"/>
              </a:rPr>
              <a:t>　　（ロードマップに基づく長期的かつ継続的な取組）</a:t>
            </a:r>
          </a:p>
          <a:p>
            <a:pPr>
              <a:lnSpc>
                <a:spcPts val="1477"/>
              </a:lnSpc>
            </a:pPr>
            <a:r>
              <a:rPr lang="ja-JP" altLang="en-US" sz="1108" dirty="0">
                <a:latin typeface="+mn-ea"/>
              </a:rPr>
              <a:t>　　（フォローアップと施策の見直し）</a:t>
            </a:r>
          </a:p>
          <a:p>
            <a:pPr>
              <a:lnSpc>
                <a:spcPts val="1477"/>
              </a:lnSpc>
            </a:pPr>
            <a:r>
              <a:rPr lang="ja-JP" altLang="en-US" sz="1108" b="1" u="sng" dirty="0">
                <a:latin typeface="+mn-ea"/>
              </a:rPr>
              <a:t>２ ．同一労働同一賃金など非正規雇用の処遇改善</a:t>
            </a:r>
          </a:p>
          <a:p>
            <a:pPr>
              <a:lnSpc>
                <a:spcPts val="1477"/>
              </a:lnSpc>
            </a:pPr>
            <a:r>
              <a:rPr lang="ja-JP" altLang="en-US" sz="1108" b="1" spc="-92" dirty="0">
                <a:latin typeface="+mn-ea"/>
              </a:rPr>
              <a:t>　</a:t>
            </a:r>
            <a:r>
              <a:rPr lang="ja-JP" altLang="en-US" sz="1108" spc="-92" dirty="0">
                <a:latin typeface="+mn-ea"/>
              </a:rPr>
              <a:t>（１）同一労働同一賃金の実効性を確保する法制度とガイドラインの整備</a:t>
            </a:r>
          </a:p>
          <a:p>
            <a:pPr>
              <a:lnSpc>
                <a:spcPts val="1477"/>
              </a:lnSpc>
            </a:pPr>
            <a:r>
              <a:rPr lang="ja-JP" altLang="en-US" sz="1108" dirty="0">
                <a:latin typeface="+mn-ea"/>
              </a:rPr>
              <a:t>　　（基本的考え方）</a:t>
            </a:r>
            <a:endParaRPr lang="en-US" altLang="ja-JP" sz="1108" dirty="0">
              <a:latin typeface="+mn-ea"/>
            </a:endParaRPr>
          </a:p>
          <a:p>
            <a:pPr>
              <a:lnSpc>
                <a:spcPts val="1477"/>
              </a:lnSpc>
            </a:pPr>
            <a:r>
              <a:rPr lang="ja-JP" altLang="en-US" sz="1108" dirty="0">
                <a:latin typeface="+mn-ea"/>
              </a:rPr>
              <a:t>　　（同一労働同一賃金のガイドライン）</a:t>
            </a:r>
          </a:p>
          <a:p>
            <a:pPr>
              <a:lnSpc>
                <a:spcPts val="1477"/>
              </a:lnSpc>
            </a:pPr>
            <a:r>
              <a:rPr lang="ja-JP" altLang="en-US" sz="1108" dirty="0">
                <a:latin typeface="+mn-ea"/>
              </a:rPr>
              <a:t>　　　① 基本給の均等・均衡待遇の確保</a:t>
            </a:r>
          </a:p>
          <a:p>
            <a:pPr>
              <a:lnSpc>
                <a:spcPts val="1477"/>
              </a:lnSpc>
            </a:pPr>
            <a:r>
              <a:rPr lang="ja-JP" altLang="en-US" sz="1108" dirty="0">
                <a:latin typeface="+mn-ea"/>
              </a:rPr>
              <a:t>　　　② 各種手当の均等・均衡待遇の確保</a:t>
            </a:r>
          </a:p>
          <a:p>
            <a:pPr>
              <a:lnSpc>
                <a:spcPts val="1477"/>
              </a:lnSpc>
            </a:pPr>
            <a:r>
              <a:rPr lang="ja-JP" altLang="en-US" sz="1108" dirty="0">
                <a:latin typeface="+mn-ea"/>
              </a:rPr>
              <a:t>　　　③ 福利厚生や教育訓練の均等・均衡待遇の確保</a:t>
            </a:r>
          </a:p>
          <a:p>
            <a:pPr>
              <a:lnSpc>
                <a:spcPts val="1477"/>
              </a:lnSpc>
            </a:pPr>
            <a:r>
              <a:rPr lang="ja-JP" altLang="en-US" sz="1108" dirty="0">
                <a:latin typeface="+mn-ea"/>
              </a:rPr>
              <a:t>　　　④ 派遣労働者の取扱</a:t>
            </a:r>
          </a:p>
          <a:p>
            <a:pPr>
              <a:lnSpc>
                <a:spcPts val="1477"/>
              </a:lnSpc>
            </a:pPr>
            <a:r>
              <a:rPr lang="ja-JP" altLang="en-US" sz="1108" dirty="0">
                <a:latin typeface="+mn-ea"/>
              </a:rPr>
              <a:t>　　（法改正の方向性）</a:t>
            </a:r>
          </a:p>
          <a:p>
            <a:pPr>
              <a:lnSpc>
                <a:spcPts val="1477"/>
              </a:lnSpc>
            </a:pPr>
            <a:r>
              <a:rPr lang="ja-JP" altLang="en-US" sz="1108" dirty="0">
                <a:latin typeface="+mn-ea"/>
              </a:rPr>
              <a:t>　　　① 労働者が司法判断を求める際の根拠となる規定の整備</a:t>
            </a:r>
          </a:p>
          <a:p>
            <a:pPr>
              <a:lnSpc>
                <a:spcPts val="1477"/>
              </a:lnSpc>
            </a:pPr>
            <a:r>
              <a:rPr lang="ja-JP" altLang="en-US" sz="1108" dirty="0">
                <a:latin typeface="+mn-ea"/>
              </a:rPr>
              <a:t>　　　② 労働者に対する待遇に関する説明の義務化</a:t>
            </a:r>
          </a:p>
          <a:p>
            <a:pPr>
              <a:lnSpc>
                <a:spcPts val="1477"/>
              </a:lnSpc>
            </a:pPr>
            <a:r>
              <a:rPr lang="ja-JP" altLang="en-US" sz="1108" dirty="0">
                <a:latin typeface="+mn-ea"/>
              </a:rPr>
              <a:t>　　　③ 行政による裁判外紛争解決手続の整備</a:t>
            </a:r>
          </a:p>
          <a:p>
            <a:pPr>
              <a:lnSpc>
                <a:spcPts val="1477"/>
              </a:lnSpc>
            </a:pPr>
            <a:r>
              <a:rPr lang="ja-JP" altLang="en-US" sz="1108" dirty="0">
                <a:latin typeface="+mn-ea"/>
              </a:rPr>
              <a:t>　　　④ 派遣労働者に関する法整備</a:t>
            </a:r>
          </a:p>
          <a:p>
            <a:pPr>
              <a:lnSpc>
                <a:spcPts val="1477"/>
              </a:lnSpc>
            </a:pPr>
            <a:r>
              <a:rPr lang="ja-JP" altLang="en-US" sz="1108" dirty="0">
                <a:latin typeface="+mn-ea"/>
              </a:rPr>
              <a:t>　　（２）法改正の施行に当たって</a:t>
            </a:r>
          </a:p>
          <a:p>
            <a:pPr>
              <a:lnSpc>
                <a:spcPts val="1477"/>
              </a:lnSpc>
            </a:pPr>
            <a:r>
              <a:rPr lang="ja-JP" altLang="en-US" sz="1108" b="1" u="sng" dirty="0">
                <a:latin typeface="+mn-ea"/>
              </a:rPr>
              <a:t>３ ．賃金引上げと労働生産性向上</a:t>
            </a:r>
          </a:p>
          <a:p>
            <a:pPr>
              <a:lnSpc>
                <a:spcPts val="1477"/>
              </a:lnSpc>
            </a:pPr>
            <a:r>
              <a:rPr lang="ja-JP" altLang="en-US" sz="1108" b="1" dirty="0">
                <a:latin typeface="+mn-ea"/>
              </a:rPr>
              <a:t>　</a:t>
            </a:r>
            <a:r>
              <a:rPr lang="ja-JP" altLang="en-US" sz="1108" dirty="0">
                <a:latin typeface="+mn-ea"/>
              </a:rPr>
              <a:t>（１）企業への賃上げの働きかけや取引条件の改善</a:t>
            </a:r>
          </a:p>
          <a:p>
            <a:pPr>
              <a:lnSpc>
                <a:spcPts val="1477"/>
              </a:lnSpc>
            </a:pPr>
            <a:r>
              <a:rPr lang="ja-JP" altLang="en-US" sz="1108" dirty="0">
                <a:latin typeface="+mn-ea"/>
              </a:rPr>
              <a:t>　（２）生産性向上支援など賃上げしやすい環境の整備</a:t>
            </a:r>
          </a:p>
          <a:p>
            <a:pPr>
              <a:lnSpc>
                <a:spcPts val="1477"/>
              </a:lnSpc>
            </a:pPr>
            <a:r>
              <a:rPr lang="ja-JP" altLang="en-US" sz="1108" b="1" u="sng" dirty="0">
                <a:latin typeface="+mn-ea"/>
              </a:rPr>
              <a:t>４ ．罰則付き時間外労働の上限規制の導入など長時間労働の是正</a:t>
            </a:r>
          </a:p>
          <a:p>
            <a:pPr>
              <a:lnSpc>
                <a:spcPts val="1477"/>
              </a:lnSpc>
            </a:pPr>
            <a:r>
              <a:rPr lang="ja-JP" altLang="en-US" sz="1108" b="1" dirty="0">
                <a:latin typeface="+mn-ea"/>
              </a:rPr>
              <a:t>　　</a:t>
            </a:r>
            <a:r>
              <a:rPr lang="ja-JP" altLang="en-US" sz="1108" dirty="0">
                <a:latin typeface="+mn-ea"/>
              </a:rPr>
              <a:t>（基本的考え方）</a:t>
            </a:r>
            <a:endParaRPr lang="en-US" altLang="ja-JP" sz="1108" dirty="0">
              <a:latin typeface="+mn-ea"/>
            </a:endParaRPr>
          </a:p>
          <a:p>
            <a:pPr>
              <a:lnSpc>
                <a:spcPts val="1477"/>
              </a:lnSpc>
            </a:pPr>
            <a:r>
              <a:rPr lang="ja-JP" altLang="en-US" sz="1108" b="1" dirty="0">
                <a:latin typeface="+mn-ea"/>
              </a:rPr>
              <a:t>　　</a:t>
            </a:r>
            <a:r>
              <a:rPr lang="ja-JP" altLang="en-US" sz="1108" dirty="0">
                <a:latin typeface="+mn-ea"/>
              </a:rPr>
              <a:t>（法改正の方向性）</a:t>
            </a:r>
          </a:p>
          <a:p>
            <a:pPr>
              <a:lnSpc>
                <a:spcPts val="1477"/>
              </a:lnSpc>
            </a:pPr>
            <a:r>
              <a:rPr lang="ja-JP" altLang="en-US" sz="1108" dirty="0">
                <a:latin typeface="+mn-ea"/>
              </a:rPr>
              <a:t>　　（時間外労働の上限規制）</a:t>
            </a:r>
          </a:p>
          <a:p>
            <a:pPr>
              <a:lnSpc>
                <a:spcPts val="1477"/>
              </a:lnSpc>
            </a:pPr>
            <a:r>
              <a:rPr lang="ja-JP" altLang="en-US" sz="1108" dirty="0">
                <a:latin typeface="+mn-ea"/>
              </a:rPr>
              <a:t>　　（パワーハラスメント対策、メンタルヘルス対策）</a:t>
            </a:r>
          </a:p>
          <a:p>
            <a:pPr>
              <a:lnSpc>
                <a:spcPts val="1477"/>
              </a:lnSpc>
            </a:pPr>
            <a:r>
              <a:rPr lang="ja-JP" altLang="en-US" sz="1108" dirty="0">
                <a:latin typeface="+mn-ea"/>
              </a:rPr>
              <a:t>　　（勤務間インターバル制度）</a:t>
            </a:r>
          </a:p>
          <a:p>
            <a:pPr>
              <a:lnSpc>
                <a:spcPts val="1477"/>
              </a:lnSpc>
            </a:pPr>
            <a:r>
              <a:rPr lang="ja-JP" altLang="en-US" sz="1108" dirty="0">
                <a:latin typeface="+mn-ea"/>
              </a:rPr>
              <a:t>　　（法施行までの準備期間の確保）</a:t>
            </a:r>
            <a:endParaRPr lang="en-US" altLang="ja-JP" sz="1200" b="1" dirty="0">
              <a:solidFill>
                <a:schemeClr val="tx2"/>
              </a:solidFill>
              <a:latin typeface="+mn-ea"/>
            </a:endParaRPr>
          </a:p>
        </p:txBody>
      </p:sp>
      <p:sp>
        <p:nvSpPr>
          <p:cNvPr id="9" name="角丸四角形 8"/>
          <p:cNvSpPr/>
          <p:nvPr/>
        </p:nvSpPr>
        <p:spPr>
          <a:xfrm>
            <a:off x="4564461" y="684061"/>
            <a:ext cx="4527427" cy="5985297"/>
          </a:xfrm>
          <a:prstGeom prst="roundRect">
            <a:avLst>
              <a:gd name="adj" fmla="val 3217"/>
            </a:avLst>
          </a:prstGeom>
          <a:pattFill prst="pct50">
            <a:fgClr>
              <a:schemeClr val="bg1"/>
            </a:fgClr>
            <a:bgClr>
              <a:schemeClr val="bg1"/>
            </a:bgClr>
          </a:patt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403" tIns="42202" rIns="84403" bIns="42202" rtlCol="0" anchor="ctr"/>
          <a:lstStyle/>
          <a:p>
            <a:pPr algn="ctr"/>
            <a:endParaRPr lang="ja-JP" altLang="en-US" sz="1662" dirty="0">
              <a:solidFill>
                <a:prstClr val="white"/>
              </a:solidFill>
              <a:latin typeface="+mn-ea"/>
            </a:endParaRPr>
          </a:p>
        </p:txBody>
      </p:sp>
      <p:sp>
        <p:nvSpPr>
          <p:cNvPr id="10" name="テキスト ボックス 9"/>
          <p:cNvSpPr txBox="1"/>
          <p:nvPr/>
        </p:nvSpPr>
        <p:spPr>
          <a:xfrm>
            <a:off x="4638469" y="672399"/>
            <a:ext cx="4448230" cy="6433120"/>
          </a:xfrm>
          <a:prstGeom prst="rect">
            <a:avLst/>
          </a:prstGeom>
          <a:noFill/>
        </p:spPr>
        <p:txBody>
          <a:bodyPr wrap="square" lIns="66460" tIns="42202" rIns="66460" bIns="42202" rtlCol="0">
            <a:spAutoFit/>
          </a:bodyPr>
          <a:lstStyle/>
          <a:p>
            <a:pPr>
              <a:lnSpc>
                <a:spcPts val="1477"/>
              </a:lnSpc>
            </a:pPr>
            <a:r>
              <a:rPr lang="ja-JP" altLang="en-US" sz="1108" dirty="0">
                <a:latin typeface="+mn-ea"/>
              </a:rPr>
              <a:t>　　（見直し）</a:t>
            </a:r>
            <a:endParaRPr lang="en-US" altLang="ja-JP" sz="1108" dirty="0">
              <a:latin typeface="+mn-ea"/>
            </a:endParaRPr>
          </a:p>
          <a:p>
            <a:pPr>
              <a:lnSpc>
                <a:spcPts val="1477"/>
              </a:lnSpc>
            </a:pPr>
            <a:r>
              <a:rPr lang="ja-JP" altLang="en-US" sz="1108" dirty="0">
                <a:latin typeface="+mn-ea"/>
              </a:rPr>
              <a:t>　　（現行制度の適用除外等の取扱）</a:t>
            </a:r>
          </a:p>
          <a:p>
            <a:pPr>
              <a:lnSpc>
                <a:spcPts val="1477"/>
              </a:lnSpc>
            </a:pPr>
            <a:r>
              <a:rPr lang="ja-JP" altLang="en-US" sz="1108" b="1" dirty="0">
                <a:latin typeface="+mn-ea"/>
              </a:rPr>
              <a:t>　　</a:t>
            </a:r>
            <a:r>
              <a:rPr lang="ja-JP" altLang="en-US" sz="1108" dirty="0">
                <a:latin typeface="+mn-ea"/>
              </a:rPr>
              <a:t>（事前に予測できない災害その他事項の取扱）</a:t>
            </a:r>
          </a:p>
          <a:p>
            <a:pPr>
              <a:lnSpc>
                <a:spcPts val="1477"/>
              </a:lnSpc>
            </a:pPr>
            <a:r>
              <a:rPr lang="ja-JP" altLang="en-US" sz="1108" dirty="0">
                <a:latin typeface="+mn-ea"/>
              </a:rPr>
              <a:t>　　（取引条件改善など業種ごとの取組の推進）</a:t>
            </a:r>
          </a:p>
          <a:p>
            <a:pPr>
              <a:lnSpc>
                <a:spcPts val="1477"/>
              </a:lnSpc>
            </a:pPr>
            <a:r>
              <a:rPr lang="ja-JP" altLang="en-US" sz="1108" dirty="0">
                <a:latin typeface="+mn-ea"/>
              </a:rPr>
              <a:t>　　（企業本社への監督指導等の強化）</a:t>
            </a:r>
          </a:p>
          <a:p>
            <a:pPr>
              <a:lnSpc>
                <a:spcPts val="1477"/>
              </a:lnSpc>
            </a:pPr>
            <a:r>
              <a:rPr lang="ja-JP" altLang="en-US" sz="1108" dirty="0">
                <a:latin typeface="+mn-ea"/>
              </a:rPr>
              <a:t>　　（意欲と能力ある労働者の自己実現の支援）</a:t>
            </a:r>
            <a:endParaRPr lang="en-US" altLang="ja-JP" sz="1108" dirty="0">
              <a:latin typeface="+mn-ea"/>
            </a:endParaRPr>
          </a:p>
          <a:p>
            <a:pPr>
              <a:lnSpc>
                <a:spcPts val="1477"/>
              </a:lnSpc>
            </a:pPr>
            <a:r>
              <a:rPr lang="ja-JP" altLang="en-US" sz="1108" b="1" u="sng" dirty="0">
                <a:latin typeface="+mn-ea"/>
              </a:rPr>
              <a:t>５ ．柔軟な働き方がしやすい環境整備</a:t>
            </a:r>
          </a:p>
          <a:p>
            <a:pPr>
              <a:lnSpc>
                <a:spcPts val="1477"/>
              </a:lnSpc>
            </a:pPr>
            <a:r>
              <a:rPr lang="ja-JP" altLang="en-US" sz="1108" dirty="0">
                <a:latin typeface="+mn-ea"/>
              </a:rPr>
              <a:t>　（１）雇用型テレワークのガイドライン刷新と導入支援</a:t>
            </a:r>
          </a:p>
          <a:p>
            <a:pPr>
              <a:lnSpc>
                <a:spcPts val="1477"/>
              </a:lnSpc>
            </a:pPr>
            <a:r>
              <a:rPr lang="ja-JP" altLang="en-US" sz="1108" dirty="0">
                <a:latin typeface="+mn-ea"/>
              </a:rPr>
              <a:t>　（２）非雇用型テレワークのガイドライン刷新と働き手への支援</a:t>
            </a:r>
          </a:p>
          <a:p>
            <a:pPr>
              <a:lnSpc>
                <a:spcPts val="1477"/>
              </a:lnSpc>
            </a:pPr>
            <a:r>
              <a:rPr lang="ja-JP" altLang="en-US" sz="1108" dirty="0">
                <a:latin typeface="+mn-ea"/>
              </a:rPr>
              <a:t>　</a:t>
            </a:r>
            <a:r>
              <a:rPr lang="ja-JP" altLang="en-US" sz="1108" spc="-138" dirty="0">
                <a:latin typeface="+mn-ea"/>
              </a:rPr>
              <a:t>（３）副業・兼業の推進に向けたガイドラインや改定版モデル就業規則の策定</a:t>
            </a:r>
          </a:p>
          <a:p>
            <a:pPr>
              <a:lnSpc>
                <a:spcPts val="1477"/>
              </a:lnSpc>
            </a:pPr>
            <a:r>
              <a:rPr lang="ja-JP" altLang="en-US" sz="1108" b="1" u="sng" dirty="0">
                <a:latin typeface="+mn-ea"/>
              </a:rPr>
              <a:t>６ ．女性・若者の人材育成など活躍しやすい環境整備</a:t>
            </a:r>
          </a:p>
          <a:p>
            <a:pPr>
              <a:lnSpc>
                <a:spcPts val="1477"/>
              </a:lnSpc>
            </a:pPr>
            <a:r>
              <a:rPr lang="ja-JP" altLang="en-US" sz="1108" b="1" dirty="0">
                <a:latin typeface="+mn-ea"/>
              </a:rPr>
              <a:t>　</a:t>
            </a:r>
            <a:r>
              <a:rPr lang="ja-JP" altLang="en-US" sz="1108" spc="-92" dirty="0">
                <a:latin typeface="+mn-ea"/>
              </a:rPr>
              <a:t>（１）女性のリカレント教育など個人の学び直しへの支援などの充実</a:t>
            </a:r>
          </a:p>
          <a:p>
            <a:pPr>
              <a:lnSpc>
                <a:spcPts val="1477"/>
              </a:lnSpc>
            </a:pPr>
            <a:r>
              <a:rPr lang="ja-JP" altLang="en-US" sz="1108" dirty="0">
                <a:latin typeface="+mn-ea"/>
              </a:rPr>
              <a:t>　（２）多様な女性活躍の推進</a:t>
            </a:r>
          </a:p>
          <a:p>
            <a:pPr>
              <a:lnSpc>
                <a:spcPts val="1477"/>
              </a:lnSpc>
            </a:pPr>
            <a:r>
              <a:rPr lang="ja-JP" altLang="en-US" sz="1108" dirty="0">
                <a:latin typeface="+mn-ea"/>
              </a:rPr>
              <a:t>　（３）就職氷河期世代や若者の活躍に向けた支援・環境整備</a:t>
            </a:r>
          </a:p>
          <a:p>
            <a:pPr>
              <a:lnSpc>
                <a:spcPts val="1477"/>
              </a:lnSpc>
            </a:pPr>
            <a:r>
              <a:rPr lang="ja-JP" altLang="en-US" sz="1108" b="1" u="sng" dirty="0">
                <a:latin typeface="+mn-ea"/>
              </a:rPr>
              <a:t>７ ．病気の治療と仕事の両立</a:t>
            </a:r>
          </a:p>
          <a:p>
            <a:pPr>
              <a:lnSpc>
                <a:spcPts val="1477"/>
              </a:lnSpc>
            </a:pPr>
            <a:r>
              <a:rPr lang="ja-JP" altLang="en-US" sz="1108" b="1" dirty="0">
                <a:latin typeface="+mn-ea"/>
              </a:rPr>
              <a:t>　</a:t>
            </a:r>
            <a:r>
              <a:rPr lang="ja-JP" altLang="en-US" sz="1108" dirty="0">
                <a:latin typeface="+mn-ea"/>
              </a:rPr>
              <a:t>（１）会社の意識改革と受入れ体制の整備</a:t>
            </a:r>
            <a:endParaRPr lang="en-US" altLang="ja-JP" sz="1108" dirty="0">
              <a:latin typeface="+mn-ea"/>
            </a:endParaRPr>
          </a:p>
          <a:p>
            <a:pPr>
              <a:lnSpc>
                <a:spcPts val="1477"/>
              </a:lnSpc>
            </a:pPr>
            <a:r>
              <a:rPr lang="ja-JP" altLang="en-US" sz="1108" dirty="0">
                <a:latin typeface="+mn-ea"/>
              </a:rPr>
              <a:t>　（２）トライアングル型支援などの推進</a:t>
            </a:r>
            <a:endParaRPr lang="en-US" altLang="ja-JP" sz="1108" dirty="0">
              <a:latin typeface="+mn-ea"/>
            </a:endParaRPr>
          </a:p>
          <a:p>
            <a:pPr>
              <a:lnSpc>
                <a:spcPts val="1477"/>
              </a:lnSpc>
            </a:pPr>
            <a:r>
              <a:rPr lang="ja-JP" altLang="en-US" sz="1108" dirty="0">
                <a:latin typeface="+mn-ea"/>
              </a:rPr>
              <a:t>　（３）労働者の健康確保のための産業医・産業保健機能の強化</a:t>
            </a:r>
          </a:p>
          <a:p>
            <a:pPr>
              <a:lnSpc>
                <a:spcPts val="1477"/>
              </a:lnSpc>
            </a:pPr>
            <a:r>
              <a:rPr lang="ja-JP" altLang="en-US" sz="1108" b="1" u="sng" dirty="0">
                <a:latin typeface="+mn-ea"/>
              </a:rPr>
              <a:t>８ ．子育て・介護等と仕事の両立、障害者の就労</a:t>
            </a:r>
          </a:p>
          <a:p>
            <a:pPr>
              <a:lnSpc>
                <a:spcPts val="1477"/>
              </a:lnSpc>
            </a:pPr>
            <a:r>
              <a:rPr lang="ja-JP" altLang="en-US" sz="1108" dirty="0">
                <a:latin typeface="+mn-ea"/>
              </a:rPr>
              <a:t>　（１）子育て・介護と仕事の両立支援策の充実・活用促進</a:t>
            </a:r>
            <a:endParaRPr lang="en-US" altLang="ja-JP" sz="1108" dirty="0">
              <a:latin typeface="+mn-ea"/>
            </a:endParaRPr>
          </a:p>
          <a:p>
            <a:pPr>
              <a:lnSpc>
                <a:spcPts val="1477"/>
              </a:lnSpc>
            </a:pPr>
            <a:r>
              <a:rPr lang="ja-JP" altLang="en-US" sz="1108" dirty="0">
                <a:latin typeface="+mn-ea"/>
              </a:rPr>
              <a:t>　　（男性の育児・介護等への参加促進）</a:t>
            </a:r>
          </a:p>
          <a:p>
            <a:pPr>
              <a:lnSpc>
                <a:spcPts val="1477"/>
              </a:lnSpc>
            </a:pPr>
            <a:r>
              <a:rPr lang="ja-JP" altLang="en-US" sz="1108" dirty="0">
                <a:latin typeface="+mn-ea"/>
              </a:rPr>
              <a:t>　（２）障害者等の希望や能力を活かした就労支援の推進</a:t>
            </a:r>
          </a:p>
          <a:p>
            <a:pPr>
              <a:lnSpc>
                <a:spcPts val="1477"/>
              </a:lnSpc>
            </a:pPr>
            <a:r>
              <a:rPr lang="ja-JP" altLang="en-US" sz="1108" b="1" u="sng" dirty="0">
                <a:latin typeface="+mn-ea"/>
              </a:rPr>
              <a:t>９ ．雇用吸収力、付加価値の高い産業への転職・再就職支援</a:t>
            </a:r>
          </a:p>
          <a:p>
            <a:pPr>
              <a:lnSpc>
                <a:spcPts val="1477"/>
              </a:lnSpc>
            </a:pPr>
            <a:r>
              <a:rPr lang="ja-JP" altLang="en-US" sz="1108" dirty="0">
                <a:latin typeface="+mn-ea"/>
              </a:rPr>
              <a:t>　</a:t>
            </a:r>
            <a:r>
              <a:rPr lang="ja-JP" altLang="en-US" sz="1108" spc="-92" dirty="0">
                <a:latin typeface="+mn-ea"/>
              </a:rPr>
              <a:t>（１）転職者の受入れ企業支援や転職者採用の拡大のための指針策定</a:t>
            </a:r>
          </a:p>
          <a:p>
            <a:pPr>
              <a:lnSpc>
                <a:spcPts val="1477"/>
              </a:lnSpc>
            </a:pPr>
            <a:r>
              <a:rPr lang="ja-JP" altLang="en-US" sz="1108" dirty="0">
                <a:latin typeface="+mn-ea"/>
              </a:rPr>
              <a:t>　（２）転職・再就職の拡大に向けた職業能力・職場情報の見える化</a:t>
            </a:r>
            <a:endParaRPr lang="en-US" altLang="ja-JP" sz="1108" dirty="0">
              <a:latin typeface="+mn-ea"/>
            </a:endParaRPr>
          </a:p>
          <a:p>
            <a:pPr>
              <a:lnSpc>
                <a:spcPts val="1477"/>
              </a:lnSpc>
            </a:pPr>
            <a:r>
              <a:rPr lang="ja-JP" altLang="en-US" sz="1108" b="1" u="sng" dirty="0">
                <a:latin typeface="+mn-ea"/>
              </a:rPr>
              <a:t>１０．誰にでもチャンスのある教育環境の整備</a:t>
            </a:r>
          </a:p>
          <a:p>
            <a:pPr>
              <a:lnSpc>
                <a:spcPts val="1477"/>
              </a:lnSpc>
            </a:pPr>
            <a:r>
              <a:rPr lang="ja-JP" altLang="en-US" sz="1108" b="1" u="sng" dirty="0">
                <a:latin typeface="+mn-ea"/>
              </a:rPr>
              <a:t>１１．高齢者の就業促進</a:t>
            </a:r>
          </a:p>
          <a:p>
            <a:pPr>
              <a:lnSpc>
                <a:spcPts val="1477"/>
              </a:lnSpc>
            </a:pPr>
            <a:r>
              <a:rPr lang="ja-JP" altLang="en-US" sz="1108" b="1" u="sng" dirty="0">
                <a:latin typeface="+mn-ea"/>
              </a:rPr>
              <a:t>１２．外国人材の受入れ</a:t>
            </a:r>
          </a:p>
          <a:p>
            <a:pPr>
              <a:lnSpc>
                <a:spcPts val="1477"/>
              </a:lnSpc>
            </a:pPr>
            <a:r>
              <a:rPr lang="ja-JP" altLang="en-US" sz="1108" b="1" u="sng" dirty="0">
                <a:latin typeface="+mn-ea"/>
              </a:rPr>
              <a:t>１３．</a:t>
            </a:r>
            <a:r>
              <a:rPr lang="en-US" altLang="ja-JP" sz="1108" b="1" u="sng" dirty="0">
                <a:latin typeface="+mn-ea"/>
              </a:rPr>
              <a:t>10 </a:t>
            </a:r>
            <a:r>
              <a:rPr lang="ja-JP" altLang="en-US" sz="1108" b="1" u="sng" dirty="0">
                <a:latin typeface="+mn-ea"/>
              </a:rPr>
              <a:t>年先の未来を見据えたロードマップ</a:t>
            </a:r>
          </a:p>
          <a:p>
            <a:pPr>
              <a:lnSpc>
                <a:spcPts val="1477"/>
              </a:lnSpc>
            </a:pPr>
            <a:r>
              <a:rPr lang="ja-JP" altLang="en-US" sz="1108" b="1" dirty="0">
                <a:latin typeface="+mn-ea"/>
              </a:rPr>
              <a:t>　　</a:t>
            </a:r>
            <a:r>
              <a:rPr lang="ja-JP" altLang="en-US" sz="1050" dirty="0">
                <a:latin typeface="+mn-ea"/>
              </a:rPr>
              <a:t>（時間軸と指標を持った対応策の提示）（他の政府計画との連携）</a:t>
            </a:r>
            <a:endParaRPr lang="en-US" altLang="ja-JP" sz="1050" dirty="0">
              <a:latin typeface="+mn-ea"/>
            </a:endParaRPr>
          </a:p>
        </p:txBody>
      </p:sp>
      <p:sp>
        <p:nvSpPr>
          <p:cNvPr id="3" name="テキスト ボックス 2"/>
          <p:cNvSpPr txBox="1"/>
          <p:nvPr/>
        </p:nvSpPr>
        <p:spPr>
          <a:xfrm>
            <a:off x="7424816" y="568416"/>
            <a:ext cx="1612942" cy="404726"/>
          </a:xfrm>
          <a:prstGeom prst="rect">
            <a:avLst/>
          </a:prstGeom>
          <a:solidFill>
            <a:schemeClr val="bg1"/>
          </a:solidFill>
          <a:ln>
            <a:solidFill>
              <a:schemeClr val="accent3">
                <a:lumMod val="75000"/>
              </a:schemeClr>
            </a:solidFill>
          </a:ln>
        </p:spPr>
        <p:txBody>
          <a:bodyPr wrap="none" rtlCol="0" anchor="ctr">
            <a:spAutoFit/>
          </a:bodyPr>
          <a:lstStyle/>
          <a:p>
            <a:pPr algn="ctr"/>
            <a:r>
              <a:rPr lang="ja-JP" altLang="en-US" sz="1015" dirty="0">
                <a:latin typeface="+mj-ea"/>
                <a:ea typeface="+mj-ea"/>
              </a:rPr>
              <a:t>平成</a:t>
            </a:r>
            <a:r>
              <a:rPr lang="en-US" altLang="ja-JP" sz="1015" dirty="0">
                <a:latin typeface="+mj-ea"/>
                <a:ea typeface="+mj-ea"/>
              </a:rPr>
              <a:t>29</a:t>
            </a:r>
            <a:r>
              <a:rPr lang="ja-JP" altLang="en-US" sz="1015" dirty="0">
                <a:latin typeface="+mj-ea"/>
                <a:ea typeface="+mj-ea"/>
              </a:rPr>
              <a:t>年３月</a:t>
            </a:r>
            <a:r>
              <a:rPr lang="en-US" altLang="ja-JP" sz="1015" dirty="0">
                <a:latin typeface="+mj-ea"/>
                <a:ea typeface="+mj-ea"/>
              </a:rPr>
              <a:t>28</a:t>
            </a:r>
            <a:r>
              <a:rPr lang="ja-JP" altLang="en-US" sz="1015" dirty="0">
                <a:latin typeface="+mj-ea"/>
                <a:ea typeface="+mj-ea"/>
              </a:rPr>
              <a:t>日</a:t>
            </a:r>
            <a:endParaRPr lang="en-US" altLang="ja-JP" sz="1015" dirty="0">
              <a:latin typeface="+mj-ea"/>
              <a:ea typeface="+mj-ea"/>
            </a:endParaRPr>
          </a:p>
          <a:p>
            <a:pPr algn="ctr"/>
            <a:r>
              <a:rPr lang="ja-JP" altLang="en-US" sz="1015" dirty="0">
                <a:latin typeface="+mj-ea"/>
                <a:ea typeface="+mj-ea"/>
              </a:rPr>
              <a:t>働き方改革実現会議決定</a:t>
            </a:r>
          </a:p>
        </p:txBody>
      </p:sp>
      <p:sp>
        <p:nvSpPr>
          <p:cNvPr id="12" name="Rectangle 15" descr="25%"/>
          <p:cNvSpPr>
            <a:spLocks noChangeArrowheads="1"/>
          </p:cNvSpPr>
          <p:nvPr/>
        </p:nvSpPr>
        <p:spPr bwMode="auto">
          <a:xfrm>
            <a:off x="0" y="65507"/>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dirty="0">
                <a:solidFill>
                  <a:prstClr val="black"/>
                </a:solidFill>
                <a:latin typeface="メイリオ" panose="020B0604030504040204" pitchFamily="50" charset="-128"/>
                <a:ea typeface="メイリオ" panose="020B0604030504040204" pitchFamily="50" charset="-128"/>
              </a:rPr>
              <a:t>「働き方改革実行計画」の概要</a:t>
            </a:r>
          </a:p>
        </p:txBody>
      </p:sp>
      <p:sp>
        <p:nvSpPr>
          <p:cNvPr id="11" name="正方形/長方形 10"/>
          <p:cNvSpPr/>
          <p:nvPr/>
        </p:nvSpPr>
        <p:spPr>
          <a:xfrm>
            <a:off x="-10270" y="367345"/>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154</a:t>
            </a:r>
            <a:endParaRPr lang="ja-JP" altLang="en-US" sz="1200" b="1" dirty="0">
              <a:solidFill>
                <a:schemeClr val="tx1"/>
              </a:solidFill>
            </a:endParaRPr>
          </a:p>
        </p:txBody>
      </p:sp>
    </p:spTree>
    <p:extLst>
      <p:ext uri="{BB962C8B-B14F-4D97-AF65-F5344CB8AC3E}">
        <p14:creationId xmlns:p14="http://schemas.microsoft.com/office/powerpoint/2010/main" val="201873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 y="-1"/>
            <a:ext cx="9131531" cy="63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155</a:t>
            </a:r>
            <a:endParaRPr lang="ja-JP" altLang="en-US" sz="1200" b="1" dirty="0">
              <a:solidFill>
                <a:schemeClr val="tx1"/>
              </a:solidFill>
            </a:endParaRPr>
          </a:p>
        </p:txBody>
      </p:sp>
    </p:spTree>
    <p:extLst>
      <p:ext uri="{BB962C8B-B14F-4D97-AF65-F5344CB8AC3E}">
        <p14:creationId xmlns:p14="http://schemas.microsoft.com/office/powerpoint/2010/main" val="389898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81449184"/>
              </p:ext>
            </p:extLst>
          </p:nvPr>
        </p:nvGraphicFramePr>
        <p:xfrm>
          <a:off x="213141" y="717995"/>
          <a:ext cx="8719737" cy="6007288"/>
        </p:xfrm>
        <a:graphic>
          <a:graphicData uri="http://schemas.openxmlformats.org/drawingml/2006/table">
            <a:tbl>
              <a:tblPr firstRow="1" bandRow="1">
                <a:tableStyleId>{5C22544A-7EE6-4342-B048-85BDC9FD1C3A}</a:tableStyleId>
              </a:tblPr>
              <a:tblGrid>
                <a:gridCol w="255777">
                  <a:extLst>
                    <a:ext uri="{9D8B030D-6E8A-4147-A177-3AD203B41FA5}">
                      <a16:colId xmlns:a16="http://schemas.microsoft.com/office/drawing/2014/main" val="20000"/>
                    </a:ext>
                  </a:extLst>
                </a:gridCol>
                <a:gridCol w="1616183">
                  <a:extLst>
                    <a:ext uri="{9D8B030D-6E8A-4147-A177-3AD203B41FA5}">
                      <a16:colId xmlns:a16="http://schemas.microsoft.com/office/drawing/2014/main" val="2363843924"/>
                    </a:ext>
                  </a:extLst>
                </a:gridCol>
                <a:gridCol w="3627982">
                  <a:extLst>
                    <a:ext uri="{9D8B030D-6E8A-4147-A177-3AD203B41FA5}">
                      <a16:colId xmlns:a16="http://schemas.microsoft.com/office/drawing/2014/main" val="2694212626"/>
                    </a:ext>
                  </a:extLst>
                </a:gridCol>
                <a:gridCol w="1577286">
                  <a:extLst>
                    <a:ext uri="{9D8B030D-6E8A-4147-A177-3AD203B41FA5}">
                      <a16:colId xmlns:a16="http://schemas.microsoft.com/office/drawing/2014/main" val="20002"/>
                    </a:ext>
                  </a:extLst>
                </a:gridCol>
                <a:gridCol w="1642509">
                  <a:extLst>
                    <a:ext uri="{9D8B030D-6E8A-4147-A177-3AD203B41FA5}">
                      <a16:colId xmlns:a16="http://schemas.microsoft.com/office/drawing/2014/main" val="4165654274"/>
                    </a:ext>
                  </a:extLst>
                </a:gridCol>
              </a:tblGrid>
              <a:tr h="286853">
                <a:tc gridSpan="2">
                  <a:txBody>
                    <a:bodyPr/>
                    <a:lstStyle/>
                    <a:p>
                      <a:pPr algn="ctr"/>
                      <a:r>
                        <a:rPr kumimoji="1" lang="ja-JP" altLang="en-US" sz="1100" dirty="0"/>
                        <a:t>被改正法律・項目</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hMerge="1">
                  <a:txBody>
                    <a:bodyPr/>
                    <a:lstStyle/>
                    <a:p>
                      <a:endParaRPr kumimoji="1" lang="ja-JP" altLang="en-US"/>
                    </a:p>
                  </a:txBody>
                  <a:tcPr/>
                </a:tc>
                <a:tc>
                  <a:txBody>
                    <a:bodyPr/>
                    <a:lstStyle/>
                    <a:p>
                      <a:pPr algn="ctr"/>
                      <a:r>
                        <a:rPr kumimoji="1" lang="ja-JP" altLang="en-US" sz="1100" dirty="0"/>
                        <a:t>内容</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a:txBody>
                    <a:bodyPr/>
                    <a:lstStyle/>
                    <a:p>
                      <a:pPr algn="ctr"/>
                      <a:r>
                        <a:rPr kumimoji="1" lang="ja-JP" altLang="en-US" sz="1100" dirty="0"/>
                        <a:t>大企業</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a:txBody>
                    <a:bodyPr/>
                    <a:lstStyle/>
                    <a:p>
                      <a:pPr algn="ctr"/>
                      <a:r>
                        <a:rPr kumimoji="1" lang="ja-JP" altLang="en-US" sz="1100" dirty="0"/>
                        <a:t>中小企業</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extLst>
                  <a:ext uri="{0D108BD9-81ED-4DB2-BD59-A6C34878D82A}">
                    <a16:rowId xmlns:a16="http://schemas.microsoft.com/office/drawing/2014/main" val="10000"/>
                  </a:ext>
                </a:extLst>
              </a:tr>
              <a:tr h="573371">
                <a:tc gridSpan="2">
                  <a:txBody>
                    <a:bodyPr/>
                    <a:lstStyle/>
                    <a:p>
                      <a:r>
                        <a:rPr kumimoji="1" lang="ja-JP" altLang="en-US" sz="1100" dirty="0"/>
                        <a:t>雇用対策法</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働き方改革に係る基本的考え方を明らかにするとともに、国は、改革を総合的かつ継続的に推進するための「基本方針」を定めることとする。</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gridSpan="2">
                  <a:txBody>
                    <a:bodyPr/>
                    <a:lstStyle/>
                    <a:p>
                      <a:pPr algn="ctr"/>
                      <a:r>
                        <a:rPr kumimoji="1" lang="ja-JP" altLang="en-US" sz="1100" dirty="0"/>
                        <a:t>２０１８年７月６日</a:t>
                      </a:r>
                      <a:endParaRPr kumimoji="1" lang="en-US" altLang="ja-JP" sz="1100" dirty="0"/>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10001"/>
                  </a:ext>
                </a:extLst>
              </a:tr>
              <a:tr h="552760">
                <a:tc rowSpan="5">
                  <a:txBody>
                    <a:bodyPr/>
                    <a:lstStyle/>
                    <a:p>
                      <a:pPr algn="ctr"/>
                      <a:r>
                        <a:rPr kumimoji="1" lang="ja-JP" altLang="en-US" sz="1100" dirty="0"/>
                        <a:t>労働基準法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r>
                        <a:rPr kumimoji="1" lang="ja-JP" altLang="en-US" sz="1100" dirty="0"/>
                        <a:t>労働時間の上限</a:t>
                      </a:r>
                      <a:endParaRPr kumimoji="1" lang="en-US" altLang="ja-JP" sz="1100" dirty="0"/>
                    </a:p>
                    <a:p>
                      <a:r>
                        <a:rPr kumimoji="1" lang="ja-JP" altLang="en-US" sz="1100" dirty="0"/>
                        <a:t>（第</a:t>
                      </a:r>
                      <a:r>
                        <a:rPr kumimoji="1" lang="en-US" altLang="ja-JP" sz="1100" dirty="0"/>
                        <a:t>36</a:t>
                      </a:r>
                      <a:r>
                        <a:rPr kumimoji="1" lang="ja-JP" altLang="en-US" sz="1100" dirty="0"/>
                        <a:t>条等）</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時間外労働の上限について月</a:t>
                      </a:r>
                      <a:r>
                        <a:rPr kumimoji="1" lang="en-US" altLang="ja-JP" sz="1000" dirty="0"/>
                        <a:t>45</a:t>
                      </a:r>
                      <a:r>
                        <a:rPr kumimoji="1" lang="ja-JP" altLang="en-US" sz="1000" dirty="0"/>
                        <a:t>時間、年</a:t>
                      </a:r>
                      <a:r>
                        <a:rPr kumimoji="1" lang="en-US" altLang="ja-JP" sz="1000" dirty="0"/>
                        <a:t>360</a:t>
                      </a:r>
                      <a:r>
                        <a:rPr kumimoji="1" lang="ja-JP" altLang="en-US" sz="1000" dirty="0"/>
                        <a:t>時間を原則とし、臨時的な特別な事情がある場合にも上限を設定。（罰則付）</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２０１９年４月１日</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２０２０年４月１日</a:t>
                      </a:r>
                      <a:endParaRPr kumimoji="1" lang="en-US" altLang="ja-JP" sz="1100" dirty="0"/>
                    </a:p>
                  </a:txBody>
                  <a:tcPr marL="84406" marR="84406" marT="42203" marB="42203" anchor="ctr"/>
                </a:tc>
                <a:extLst>
                  <a:ext uri="{0D108BD9-81ED-4DB2-BD59-A6C34878D82A}">
                    <a16:rowId xmlns:a16="http://schemas.microsoft.com/office/drawing/2014/main" val="10002"/>
                  </a:ext>
                </a:extLst>
              </a:tr>
              <a:tr h="839043">
                <a:tc vMerge="1">
                  <a:txBody>
                    <a:bodyPr/>
                    <a:lstStyle/>
                    <a:p>
                      <a:endParaRPr kumimoji="1" lang="ja-JP" altLang="en-US"/>
                    </a:p>
                  </a:txBody>
                  <a:tcPr/>
                </a:tc>
                <a:tc>
                  <a:txBody>
                    <a:bodyPr/>
                    <a:lstStyle/>
                    <a:p>
                      <a:r>
                        <a:rPr kumimoji="1" lang="ja-JP" altLang="en-US" sz="1100" dirty="0"/>
                        <a:t>高度プロフェッショナル制度の創設</a:t>
                      </a:r>
                      <a:endParaRPr kumimoji="1" lang="en-US" altLang="ja-JP" sz="1100" dirty="0"/>
                    </a:p>
                    <a:p>
                      <a:r>
                        <a:rPr kumimoji="1" lang="ja-JP" altLang="en-US" sz="1100" dirty="0"/>
                        <a:t>（第</a:t>
                      </a:r>
                      <a:r>
                        <a:rPr kumimoji="1" lang="en-US" altLang="ja-JP" sz="1100" dirty="0"/>
                        <a:t>41</a:t>
                      </a:r>
                      <a:r>
                        <a:rPr kumimoji="1" lang="ja-JP" altLang="en-US" sz="1100" dirty="0"/>
                        <a:t>条の２）</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職務の範囲が明確で一定の年収を有する労働者が高度の専門的知識等を必要とする等の業務に従事する場合に、健康確保措置や本人同意、労使委員会決議等を要件として、労働時間、休日、深夜の割増賃金等の規定を適用除外と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0000"/>
                        </a:solidFill>
                        <a:effectLst/>
                        <a:uLnTx/>
                        <a:uFillTx/>
                        <a:latin typeface="ＭＳ Ｐゴシック"/>
                        <a:ea typeface="+mn-ea"/>
                        <a:cs typeface="Meiryo UI" panose="020B0604030504040204" pitchFamily="50" charset="-128"/>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２０１９年４月１日</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10003"/>
                  </a:ext>
                </a:extLst>
              </a:tr>
              <a:tr h="590843">
                <a:tc vMerge="1">
                  <a:txBody>
                    <a:bodyPr/>
                    <a:lstStyle/>
                    <a:p>
                      <a:endParaRPr kumimoji="1" lang="ja-JP" altLang="en-US"/>
                    </a:p>
                  </a:txBody>
                  <a:tcPr/>
                </a:tc>
                <a:tc>
                  <a:txBody>
                    <a:bodyPr/>
                    <a:lstStyle/>
                    <a:p>
                      <a:r>
                        <a:rPr kumimoji="1" lang="ja-JP" altLang="en-US" sz="1100" dirty="0"/>
                        <a:t>年５日の年次有給休暇の取得義務</a:t>
                      </a:r>
                      <a:endParaRPr kumimoji="1" lang="en-US" altLang="ja-JP" sz="1100" dirty="0"/>
                    </a:p>
                    <a:p>
                      <a:r>
                        <a:rPr kumimoji="1" lang="ja-JP" altLang="en-US" sz="1100" dirty="0"/>
                        <a:t>（第</a:t>
                      </a:r>
                      <a:r>
                        <a:rPr kumimoji="1" lang="en-US" altLang="ja-JP" sz="1100" dirty="0"/>
                        <a:t>39</a:t>
                      </a:r>
                      <a:r>
                        <a:rPr kumimoji="1" lang="ja-JP" altLang="en-US" sz="1100" dirty="0"/>
                        <a:t>条第７項）</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使用者は</a:t>
                      </a:r>
                      <a:r>
                        <a:rPr kumimoji="1" lang="en-US" altLang="ja-JP" sz="1000" dirty="0"/>
                        <a:t>10</a:t>
                      </a:r>
                      <a:r>
                        <a:rPr kumimoji="1" lang="ja-JP" altLang="en-US" sz="1000" dirty="0"/>
                        <a:t>日以上の年次有給休暇が付与される労働者に対し、年５日について毎年時季を指定して与えなければならないこととする。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36922526"/>
                  </a:ext>
                </a:extLst>
              </a:tr>
              <a:tr h="521403">
                <a:tc vMerge="1">
                  <a:txBody>
                    <a:bodyPr/>
                    <a:lstStyle/>
                    <a:p>
                      <a:endParaRPr kumimoji="1" lang="ja-JP" altLang="en-US"/>
                    </a:p>
                  </a:txBody>
                  <a:tcPr/>
                </a:tc>
                <a:tc>
                  <a:txBody>
                    <a:bodyPr/>
                    <a:lstStyle/>
                    <a:p>
                      <a:r>
                        <a:rPr kumimoji="1" lang="ja-JP" altLang="en-US" sz="1100" dirty="0"/>
                        <a:t>フレックスタイム制見直し（第</a:t>
                      </a:r>
                      <a:r>
                        <a:rPr kumimoji="1" lang="en-US" altLang="ja-JP" sz="1100" dirty="0"/>
                        <a:t>32</a:t>
                      </a:r>
                      <a:r>
                        <a:rPr kumimoji="1" lang="ja-JP" altLang="en-US" sz="1100" dirty="0"/>
                        <a:t>条の３）</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フレックスタイム制の清算期間の上限を１ヶ月から３ヶ月に延長。</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87683986"/>
                  </a:ext>
                </a:extLst>
              </a:tr>
              <a:tr h="628991">
                <a:tc vMerge="1">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t>中小企業における割増賃金率の猶予措置廃止</a:t>
                      </a:r>
                      <a:endParaRPr kumimoji="1" lang="en-US" altLang="ja-JP" sz="1100" dirty="0"/>
                    </a:p>
                    <a:p>
                      <a:r>
                        <a:rPr kumimoji="1" lang="ja-JP" altLang="en-US" sz="1100" dirty="0"/>
                        <a:t>（第</a:t>
                      </a:r>
                      <a:r>
                        <a:rPr kumimoji="1" lang="en-US" altLang="ja-JP" sz="1100" dirty="0"/>
                        <a:t>138</a:t>
                      </a:r>
                      <a:r>
                        <a:rPr kumimoji="1" lang="ja-JP" altLang="en-US" sz="1100" dirty="0"/>
                        <a:t>条）</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l"/>
                      <a:r>
                        <a:rPr kumimoji="1" lang="ja-JP" altLang="en-US" sz="1000" dirty="0"/>
                        <a:t>月</a:t>
                      </a:r>
                      <a:r>
                        <a:rPr kumimoji="1" lang="en-US" altLang="ja-JP" sz="1000" dirty="0"/>
                        <a:t>60</a:t>
                      </a:r>
                      <a:r>
                        <a:rPr kumimoji="1" lang="ja-JP" altLang="en-US" sz="1000" dirty="0"/>
                        <a:t>時間を超える時間外労働に係る割増賃金率（</a:t>
                      </a:r>
                      <a:r>
                        <a:rPr kumimoji="1" lang="en-US" altLang="ja-JP" sz="1000" dirty="0"/>
                        <a:t>50%</a:t>
                      </a:r>
                      <a:r>
                        <a:rPr kumimoji="1" lang="ja-JP" altLang="en-US" sz="1000" dirty="0"/>
                        <a:t>以上）について、中小企業への猶予措置を廃止。</a:t>
                      </a:r>
                      <a:endParaRPr kumimoji="1" lang="en-US" altLang="ja-JP" sz="1000" b="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algn="ctr"/>
                      <a:r>
                        <a:rPr kumimoji="1" lang="en-US" altLang="ja-JP" sz="1100" dirty="0"/>
                        <a:t>―</a:t>
                      </a:r>
                      <a:endParaRPr kumimoji="1" lang="en-US" altLang="ja-JP" sz="1100" b="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algn="ctr"/>
                      <a:r>
                        <a:rPr kumimoji="1" lang="ja-JP" altLang="en-US" sz="1100" dirty="0"/>
                        <a:t>２０２３年４月１日</a:t>
                      </a:r>
                      <a:endParaRPr kumimoji="1" lang="en-US" altLang="ja-JP" sz="1100" dirty="0"/>
                    </a:p>
                  </a:txBody>
                  <a:tcPr marL="84406" marR="84406" marT="42203" marB="42203" anchor="ctr"/>
                </a:tc>
                <a:extLst>
                  <a:ext uri="{0D108BD9-81ED-4DB2-BD59-A6C34878D82A}">
                    <a16:rowId xmlns:a16="http://schemas.microsoft.com/office/drawing/2014/main" val="10004"/>
                  </a:ext>
                </a:extLst>
              </a:tr>
              <a:tr h="381743">
                <a:tc gridSpan="2">
                  <a:txBody>
                    <a:bodyPr/>
                    <a:lstStyle/>
                    <a:p>
                      <a:r>
                        <a:rPr kumimoji="1" lang="ja-JP" altLang="en-US" sz="1100" dirty="0"/>
                        <a:t>労働時間等設定改善法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勤務間インターバル制度の普及促進、事業主への取引上配慮すべき事項に関する責務の規定など。</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２０１９年４月１日</a:t>
                      </a:r>
                      <a:endParaRPr kumimoji="1"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rowSpan="2" hMerge="1">
                  <a:txBody>
                    <a:bodyPr/>
                    <a:lstStyle/>
                    <a:p>
                      <a:endParaRPr kumimoji="1" lang="ja-JP" altLang="en-US"/>
                    </a:p>
                  </a:txBody>
                  <a:tcPr/>
                </a:tc>
                <a:extLst>
                  <a:ext uri="{0D108BD9-81ED-4DB2-BD59-A6C34878D82A}">
                    <a16:rowId xmlns:a16="http://schemas.microsoft.com/office/drawing/2014/main" val="10005"/>
                  </a:ext>
                </a:extLst>
              </a:tr>
              <a:tr h="381743">
                <a:tc gridSpan="2">
                  <a:txBody>
                    <a:bodyPr/>
                    <a:lstStyle/>
                    <a:p>
                      <a:r>
                        <a:rPr kumimoji="1" lang="ja-JP" altLang="en-US" sz="1100" dirty="0"/>
                        <a:t>労働安全衛生法、じん肺法</a:t>
                      </a:r>
                      <a:endParaRPr kumimoji="1" lang="en-US" altLang="ja-JP"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産業医・産業保健機能の強化、高プロ対象者を除くすべての労働者を対象とした労働時間の状況の把握の義務化など。</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54603871"/>
                  </a:ext>
                </a:extLst>
              </a:tr>
              <a:tr h="550757">
                <a:tc gridSpan="2">
                  <a:txBody>
                    <a:bodyPr/>
                    <a:lstStyle/>
                    <a:p>
                      <a:r>
                        <a:rPr kumimoji="1" lang="ja-JP" altLang="en-US" sz="1100" dirty="0"/>
                        <a:t>パートタイム・有期雇用労働法</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t>パートタイム労働者・有期雇用労働者について、①不合理な待遇差を解消するための規定の整備、②待遇差の内容・理由等に関する説明の義務化、③裁判外紛争解決手続（行政ＡＤＲ）の整備など。</a:t>
                      </a:r>
                      <a:endParaRPr kumimoji="1" lang="ja-JP" altLang="en-US" sz="1000" b="0" kern="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２０２０年４月１日</a:t>
                      </a:r>
                      <a:endParaRPr kumimoji="1" lang="en-US" altLang="ja-JP" sz="1100" dirty="0"/>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２０２１年４月１日</a:t>
                      </a:r>
                      <a:endParaRPr kumimoji="1" lang="en-US" altLang="ja-JP" sz="1100" u="none" strike="noStrike" kern="1200" cap="none" spc="0" normalizeH="0" baseline="0" noProof="0" dirty="0">
                        <a:ln>
                          <a:noFill/>
                        </a:ln>
                        <a:effectLst/>
                        <a:uLnTx/>
                        <a:uFillTx/>
                      </a:endParaRPr>
                    </a:p>
                  </a:txBody>
                  <a:tcPr marL="84406" marR="84406" marT="42203" marB="42203" anchor="ctr"/>
                </a:tc>
                <a:extLst>
                  <a:ext uri="{0D108BD9-81ED-4DB2-BD59-A6C34878D82A}">
                    <a16:rowId xmlns:a16="http://schemas.microsoft.com/office/drawing/2014/main" val="10006"/>
                  </a:ext>
                </a:extLst>
              </a:tr>
              <a:tr h="527538">
                <a:tc gridSpan="2">
                  <a:txBody>
                    <a:bodyPr/>
                    <a:lstStyle/>
                    <a:p>
                      <a:r>
                        <a:rPr kumimoji="1" lang="ja-JP" altLang="en-US" sz="1100" dirty="0"/>
                        <a:t>労働者派遣法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t>派遣労働者について、①不合理な待遇差を解消するための規定の整備、②待遇差の内容・理由等に関する説明の義務化、③裁判外紛争解決手続（行政ＡＤＲ）の整備など。</a:t>
                      </a:r>
                      <a:endParaRPr kumimoji="1" lang="ja-JP" altLang="en-US" sz="1000" b="0" kern="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２０２０年４月１日</a:t>
                      </a:r>
                      <a:endParaRPr kumimoji="1" lang="en-US" altLang="ja-JP" sz="1100" u="none" strike="noStrike" kern="1200" cap="none" spc="0" normalizeH="0" baseline="0" noProof="0" dirty="0">
                        <a:ln>
                          <a:noFill/>
                        </a:ln>
                        <a:effectLst/>
                        <a:uLnTx/>
                        <a:uFillTx/>
                      </a:endParaRPr>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8" name="Rectangle 15" descr="25%"/>
          <p:cNvSpPr>
            <a:spLocks noChangeArrowheads="1"/>
          </p:cNvSpPr>
          <p:nvPr/>
        </p:nvSpPr>
        <p:spPr bwMode="auto">
          <a:xfrm>
            <a:off x="0" y="30183"/>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dirty="0">
                <a:solidFill>
                  <a:prstClr val="black"/>
                </a:solidFill>
                <a:latin typeface="メイリオ" panose="020B0604030504040204" pitchFamily="50" charset="-128"/>
                <a:ea typeface="メイリオ" panose="020B0604030504040204" pitchFamily="50" charset="-128"/>
              </a:rPr>
              <a:t>各改正事項の施行・適用時期</a:t>
            </a:r>
          </a:p>
        </p:txBody>
      </p:sp>
      <p:sp>
        <p:nvSpPr>
          <p:cNvPr id="6" name="正方形/長方形 5"/>
          <p:cNvSpPr/>
          <p:nvPr/>
        </p:nvSpPr>
        <p:spPr>
          <a:xfrm>
            <a:off x="3983" y="407170"/>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156</a:t>
            </a:r>
            <a:endParaRPr lang="ja-JP" altLang="en-US" sz="1200" b="1" dirty="0">
              <a:solidFill>
                <a:schemeClr val="tx1"/>
              </a:solidFill>
            </a:endParaRPr>
          </a:p>
        </p:txBody>
      </p:sp>
    </p:spTree>
    <p:extLst>
      <p:ext uri="{BB962C8B-B14F-4D97-AF65-F5344CB8AC3E}">
        <p14:creationId xmlns:p14="http://schemas.microsoft.com/office/powerpoint/2010/main" val="95240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9336" y="116632"/>
            <a:ext cx="8917160"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労使協定とは</a:t>
            </a:r>
          </a:p>
        </p:txBody>
      </p:sp>
      <p:sp>
        <p:nvSpPr>
          <p:cNvPr id="3" name="正方形/長方形 2"/>
          <p:cNvSpPr/>
          <p:nvPr/>
        </p:nvSpPr>
        <p:spPr>
          <a:xfrm>
            <a:off x="0" y="635061"/>
            <a:ext cx="9133983"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9336" y="1124744"/>
            <a:ext cx="9133184" cy="5355312"/>
          </a:xfrm>
          <a:prstGeom prst="rect">
            <a:avLst/>
          </a:prstGeom>
          <a:noFill/>
        </p:spPr>
        <p:txBody>
          <a:bodyPr wrap="square" rtlCol="0">
            <a:spAutoFit/>
          </a:bodyPr>
          <a:lstStyle/>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労使協定とは、</a:t>
            </a:r>
            <a:r>
              <a:rPr kumimoji="1" lang="ja-JP" altLang="en-US" dirty="0">
                <a:latin typeface="HG丸ｺﾞｼｯｸM-PRO" panose="020F0600000000000000" pitchFamily="50" charset="-128"/>
                <a:ea typeface="HG丸ｺﾞｼｯｸM-PRO" panose="020F0600000000000000" pitchFamily="50" charset="-128"/>
              </a:rPr>
              <a:t>労働者と使用者との間で締結されるもので、時間外労働・休日労働に関する協定（３６協定）等があります。</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　労使協定締結の際は、当該事業場の</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①労働者の過半数で組織する労働組合（過半数組合）</a:t>
            </a:r>
            <a:r>
              <a:rPr lang="en-US" altLang="ja-JP"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baseline="30000" dirty="0">
                <a:solidFill>
                  <a:srgbClr val="FF0000"/>
                </a:solidFill>
                <a:latin typeface="HG丸ｺﾞｼｯｸM-PRO" panose="020F0600000000000000" pitchFamily="50" charset="-128"/>
                <a:ea typeface="HG丸ｺﾞｼｯｸM-PRO" panose="020F0600000000000000" pitchFamily="50" charset="-128"/>
              </a:rPr>
              <a:t>１</a:t>
            </a:r>
            <a:r>
              <a:rPr lang="ja-JP" altLang="en-US" dirty="0">
                <a:latin typeface="HG丸ｺﾞｼｯｸM-PRO" panose="020F0600000000000000" pitchFamily="50" charset="-128"/>
                <a:ea typeface="HG丸ｺﾞｼｯｸM-PRO" panose="020F0600000000000000" pitchFamily="50" charset="-128"/>
              </a:rPr>
              <a:t>がある場合はその労働組合</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②過半数組合がない場合は労働者の過半数を代表する者（過半数代表者）</a:t>
            </a:r>
            <a:r>
              <a:rPr kumimoji="1" lang="en-US" altLang="ja-JP" baseline="300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baseline="30000" dirty="0">
                <a:solidFill>
                  <a:srgbClr val="FF0000"/>
                </a:solidFill>
                <a:latin typeface="HG丸ｺﾞｼｯｸM-PRO" panose="020F0600000000000000" pitchFamily="50" charset="-128"/>
                <a:ea typeface="HG丸ｺﾞｼｯｸM-PRO" panose="020F0600000000000000" pitchFamily="50" charset="-128"/>
              </a:rPr>
              <a:t>２</a:t>
            </a:r>
            <a:endParaRPr kumimoji="1" lang="en-US" altLang="ja-JP" baseline="300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と書面により協定を締結しなければなりません。</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また、協定の締結に加え、労働基準監督署長への届出を要件とするものもあります。</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400" baseline="300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aseline="30000" dirty="0">
                <a:solidFill>
                  <a:srgbClr val="FF0000"/>
                </a:solidFill>
                <a:latin typeface="HG丸ｺﾞｼｯｸM-PRO" panose="020F0600000000000000" pitchFamily="50" charset="-128"/>
                <a:ea typeface="HG丸ｺﾞｼｯｸM-PRO" panose="020F0600000000000000" pitchFamily="50" charset="-128"/>
              </a:rPr>
              <a:t>１</a:t>
            </a:r>
            <a:r>
              <a:rPr kumimoji="1" lang="ja-JP" altLang="en-US" sz="1400" dirty="0">
                <a:latin typeface="HG丸ｺﾞｼｯｸM-PRO" panose="020F0600000000000000" pitchFamily="50" charset="-128"/>
                <a:ea typeface="HG丸ｺﾞｼｯｸM-PRO" panose="020F0600000000000000" pitchFamily="50" charset="-128"/>
              </a:rPr>
              <a:t>　正社員だけでなく、パートやアルバイトなど、事業場に使用されているすべての労働者の過半数で組織</a:t>
            </a:r>
            <a:endParaRPr kumimoji="1" lang="en-US" altLang="ja-JP" sz="1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する労働組合でなければなりません。</a:t>
            </a:r>
            <a:endParaRPr kumimoji="1" lang="en-US" altLang="ja-JP" sz="1400"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1400"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aseline="30000" dirty="0">
                <a:solidFill>
                  <a:srgbClr val="FF0000"/>
                </a:solidFill>
                <a:latin typeface="HG丸ｺﾞｼｯｸM-PRO" panose="020F0600000000000000" pitchFamily="50" charset="-128"/>
                <a:ea typeface="HG丸ｺﾞｼｯｸM-PRO" panose="020F0600000000000000" pitchFamily="50" charset="-128"/>
              </a:rPr>
              <a:t>２</a:t>
            </a:r>
            <a:r>
              <a:rPr lang="ja-JP" altLang="en-US" sz="1400" dirty="0">
                <a:latin typeface="HG丸ｺﾞｼｯｸM-PRO" panose="020F0600000000000000" pitchFamily="50" charset="-128"/>
                <a:ea typeface="HG丸ｺﾞｼｯｸM-PRO" panose="020F0600000000000000" pitchFamily="50" charset="-128"/>
              </a:rPr>
              <a:t>　①正社員だけでなく、パートやアルバイトなど、事業場のすべての労働者の過半数を代表していること、</a:t>
            </a:r>
            <a:endParaRPr lang="en-US" altLang="ja-JP" sz="1400" dirty="0">
              <a:latin typeface="HG丸ｺﾞｼｯｸM-PRO" panose="020F0600000000000000" pitchFamily="50" charset="-128"/>
              <a:ea typeface="HG丸ｺﾞｼｯｸM-PRO" panose="020F0600000000000000" pitchFamily="50" charset="-128"/>
            </a:endParaRPr>
          </a:p>
          <a:p>
            <a:pPr>
              <a:lnSpc>
                <a:spcPct val="150000"/>
              </a:lnSpc>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②選出の目的を明らかにしたうえで、投票、挙手など民主的な手続きにより選出されていること、③使用</a:t>
            </a:r>
            <a:endParaRPr lang="en-US" altLang="ja-JP" sz="1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dirty="0">
                <a:latin typeface="HG丸ｺﾞｼｯｸM-PRO" panose="020F0600000000000000" pitchFamily="50" charset="-128"/>
                <a:ea typeface="HG丸ｺﾞｼｯｸM-PRO" panose="020F0600000000000000" pitchFamily="50" charset="-128"/>
              </a:rPr>
              <a:t>　 者の意向に基づいて選出された者でないこと、④労働基準法第</a:t>
            </a:r>
            <a:r>
              <a:rPr lang="en-US" altLang="ja-JP" sz="1400" dirty="0">
                <a:latin typeface="HG丸ｺﾞｼｯｸM-PRO" panose="020F0600000000000000" pitchFamily="50" charset="-128"/>
                <a:ea typeface="HG丸ｺﾞｼｯｸM-PRO" panose="020F0600000000000000" pitchFamily="50" charset="-128"/>
              </a:rPr>
              <a:t>41</a:t>
            </a:r>
            <a:r>
              <a:rPr lang="ja-JP" altLang="en-US" sz="1400" dirty="0">
                <a:latin typeface="HG丸ｺﾞｼｯｸM-PRO" panose="020F0600000000000000" pitchFamily="50" charset="-128"/>
                <a:ea typeface="HG丸ｺﾞｼｯｸM-PRO" panose="020F0600000000000000" pitchFamily="50" charset="-128"/>
              </a:rPr>
              <a:t>条２項に規定する管理監督者でないこと、</a:t>
            </a:r>
            <a:endParaRPr lang="en-US" altLang="ja-JP" sz="14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400" dirty="0">
                <a:latin typeface="HG丸ｺﾞｼｯｸM-PRO" panose="020F0600000000000000" pitchFamily="50" charset="-128"/>
                <a:ea typeface="HG丸ｺﾞｼｯｸM-PRO" panose="020F0600000000000000" pitchFamily="50" charset="-128"/>
              </a:rPr>
              <a:t>　 が必要です。</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157</a:t>
            </a:r>
            <a:endParaRPr lang="ja-JP" altLang="en-US" sz="1200" b="1" dirty="0">
              <a:solidFill>
                <a:schemeClr val="tx1"/>
              </a:solidFill>
            </a:endParaRPr>
          </a:p>
        </p:txBody>
      </p:sp>
    </p:spTree>
    <p:extLst>
      <p:ext uri="{BB962C8B-B14F-4D97-AF65-F5344CB8AC3E}">
        <p14:creationId xmlns:p14="http://schemas.microsoft.com/office/powerpoint/2010/main" val="391842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7">
            <a:extLst>
              <a:ext uri="{FF2B5EF4-FFF2-40B4-BE49-F238E27FC236}">
                <a16:creationId xmlns:a16="http://schemas.microsoft.com/office/drawing/2014/main" id="{2D638B87-6506-4A5E-84F6-9E5BED4D5932}"/>
              </a:ext>
            </a:extLst>
          </p:cNvPr>
          <p:cNvSpPr/>
          <p:nvPr/>
        </p:nvSpPr>
        <p:spPr>
          <a:xfrm>
            <a:off x="179513" y="1052735"/>
            <a:ext cx="4320479" cy="5688633"/>
          </a:xfrm>
          <a:prstGeom prst="roundRect">
            <a:avLst>
              <a:gd name="adj" fmla="val 2498"/>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t" anchorCtr="0"/>
          <a:lstStyle/>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労働時間制度関係</a:t>
            </a: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➀ 時間外・休日労働届</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(36</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協定</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② 特別条項付き時間外・休日労働届</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③ </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年単位の変形労働時間制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④ </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か月単位の変形労働時間制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⑤ </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週間単位の非定型的変形労働時間制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⑥ フレックスタイム制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⑦ 一斉休憩の適用除外</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⑧</a:t>
            </a:r>
            <a:r>
              <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60</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時間超時間外労働の代替休暇への振替</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⑨ 事業場外みなし労働時間制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⑩ 専門業務型裁量労働制</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賃金支払関係</a:t>
            </a: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⑪ 賃金の一部控除</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⑫ 貯蓄金管理</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角丸四角形 7">
            <a:extLst>
              <a:ext uri="{FF2B5EF4-FFF2-40B4-BE49-F238E27FC236}">
                <a16:creationId xmlns:a16="http://schemas.microsoft.com/office/drawing/2014/main" id="{35AD68A5-4DC2-49CF-A1AF-9BEB964328A7}"/>
              </a:ext>
            </a:extLst>
          </p:cNvPr>
          <p:cNvSpPr/>
          <p:nvPr/>
        </p:nvSpPr>
        <p:spPr>
          <a:xfrm>
            <a:off x="4788024" y="1052734"/>
            <a:ext cx="4193513" cy="5688633"/>
          </a:xfrm>
          <a:prstGeom prst="roundRect">
            <a:avLst>
              <a:gd name="adj" fmla="val 224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t" anchorCtr="0"/>
          <a:lstStyle/>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年次有給休暇関係</a:t>
            </a: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⑬ 年次有給休暇の計画的付与</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⑭ 標準報酬日額による年次有給休暇の</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lang="en-US" altLang="ja-JP" dirty="0">
                <a:solidFill>
                  <a:prstClr val="black"/>
                </a:solidFill>
                <a:latin typeface="HG丸ｺﾞｼｯｸM-PRO" pitchFamily="50" charset="-128"/>
                <a:ea typeface="HG丸ｺﾞｼｯｸM-PRO" pitchFamily="50" charset="-128"/>
              </a:rPr>
              <a:t>    </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賃金の支払</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育児介護関係</a:t>
            </a:r>
            <a:r>
              <a:rPr kumimoji="1" lang="en-US" altLang="ja-JP"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⑮ 育児休業の適用除外者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⑯ 介護休業の適用除外者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⑰ 子の看護休暇の適用除外者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⑱ 介護休暇の適用除外者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⑲ 所定外労働の制限の適用除外者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⑳ 所定労働時間の短縮措置の適用除外</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16000" marR="0" lvl="0" indent="-216000" algn="l" defTabSz="914400" rtl="0" eaLnBrk="1" fontAlgn="auto" latinLnBrk="0" hangingPunct="1">
              <a:lnSpc>
                <a:spcPct val="133000"/>
              </a:lnSpc>
              <a:spcBef>
                <a:spcPts val="0"/>
              </a:spcBef>
              <a:spcAft>
                <a:spcPts val="0"/>
              </a:spcAft>
              <a:buClrTx/>
              <a:buSzTx/>
              <a:buFontTx/>
              <a:buNone/>
              <a:tabLst/>
              <a:defRPr/>
            </a:pPr>
            <a:r>
              <a:rPr lang="en-US" altLang="ja-JP" dirty="0">
                <a:solidFill>
                  <a:prstClr val="black"/>
                </a:solidFill>
                <a:latin typeface="HG丸ｺﾞｼｯｸM-PRO" pitchFamily="50" charset="-128"/>
                <a:ea typeface="HG丸ｺﾞｼｯｸM-PRO" pitchFamily="50" charset="-128"/>
              </a:rPr>
              <a:t>    </a:t>
            </a:r>
            <a:r>
              <a:rPr kumimoji="1" lang="ja-JP" altLang="en-US"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者</a:t>
            </a:r>
            <a:endParaRPr kumimoji="1" lang="en-US" altLang="ja-JP"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テキスト ボックス 8"/>
          <p:cNvSpPr txBox="1"/>
          <p:nvPr/>
        </p:nvSpPr>
        <p:spPr>
          <a:xfrm>
            <a:off x="119336" y="116632"/>
            <a:ext cx="10801200"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労使協定を締結できる事項</a:t>
            </a:r>
          </a:p>
        </p:txBody>
      </p:sp>
      <p:sp>
        <p:nvSpPr>
          <p:cNvPr id="6" name="正方形/長方形 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158</a:t>
            </a:r>
            <a:endParaRPr lang="ja-JP" altLang="en-US" sz="1200" b="1" dirty="0">
              <a:solidFill>
                <a:schemeClr val="tx1"/>
              </a:solidFill>
            </a:endParaRPr>
          </a:p>
        </p:txBody>
      </p:sp>
    </p:spTree>
    <p:extLst>
      <p:ext uri="{BB962C8B-B14F-4D97-AF65-F5344CB8AC3E}">
        <p14:creationId xmlns:p14="http://schemas.microsoft.com/office/powerpoint/2010/main" val="6861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left)">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left)">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left)">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wipe(left)">
                                      <p:cBhvr>
                                        <p:cTn id="67" dur="500"/>
                                        <p:tgtEl>
                                          <p:spTgt spid="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wipe(left)">
                                      <p:cBhvr>
                                        <p:cTn id="72" dur="500"/>
                                        <p:tgtEl>
                                          <p:spTgt spid="5">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Effect transition="in" filter="wipe(left)">
                                      <p:cBhvr>
                                        <p:cTn id="77" dur="500"/>
                                        <p:tgtEl>
                                          <p:spTgt spid="5">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bg/>
                                          </p:spTgt>
                                        </p:tgtEl>
                                        <p:attrNameLst>
                                          <p:attrName>style.visibility</p:attrName>
                                        </p:attrNameLst>
                                      </p:cBhvr>
                                      <p:to>
                                        <p:strVal val="visible"/>
                                      </p:to>
                                    </p:set>
                                    <p:animEffect transition="in" filter="wipe(left)">
                                      <p:cBhvr>
                                        <p:cTn id="82" dur="500"/>
                                        <p:tgtEl>
                                          <p:spTgt spid="8">
                                            <p:bg/>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
                                            <p:txEl>
                                              <p:pRg st="0" end="0"/>
                                            </p:txEl>
                                          </p:spTgt>
                                        </p:tgtEl>
                                        <p:attrNameLst>
                                          <p:attrName>style.visibility</p:attrName>
                                        </p:attrNameLst>
                                      </p:cBhvr>
                                      <p:to>
                                        <p:strVal val="visible"/>
                                      </p:to>
                                    </p:set>
                                    <p:animEffect transition="in" filter="wipe(left)">
                                      <p:cBhvr>
                                        <p:cTn id="87" dur="500"/>
                                        <p:tgtEl>
                                          <p:spTgt spid="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txEl>
                                              <p:pRg st="1" end="1"/>
                                            </p:txEl>
                                          </p:spTgt>
                                        </p:tgtEl>
                                        <p:attrNameLst>
                                          <p:attrName>style.visibility</p:attrName>
                                        </p:attrNameLst>
                                      </p:cBhvr>
                                      <p:to>
                                        <p:strVal val="visible"/>
                                      </p:to>
                                    </p:set>
                                    <p:animEffect transition="in" filter="wipe(left)">
                                      <p:cBhvr>
                                        <p:cTn id="92" dur="500"/>
                                        <p:tgtEl>
                                          <p:spTgt spid="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
                                            <p:txEl>
                                              <p:pRg st="2" end="2"/>
                                            </p:txEl>
                                          </p:spTgt>
                                        </p:tgtEl>
                                        <p:attrNameLst>
                                          <p:attrName>style.visibility</p:attrName>
                                        </p:attrNameLst>
                                      </p:cBhvr>
                                      <p:to>
                                        <p:strVal val="visible"/>
                                      </p:to>
                                    </p:set>
                                    <p:animEffect transition="in" filter="wipe(left)">
                                      <p:cBhvr>
                                        <p:cTn id="97" dur="500"/>
                                        <p:tgtEl>
                                          <p:spTgt spid="8">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xEl>
                                              <p:pRg st="3" end="3"/>
                                            </p:txEl>
                                          </p:spTgt>
                                        </p:tgtEl>
                                        <p:attrNameLst>
                                          <p:attrName>style.visibility</p:attrName>
                                        </p:attrNameLst>
                                      </p:cBhvr>
                                      <p:to>
                                        <p:strVal val="visible"/>
                                      </p:to>
                                    </p:set>
                                    <p:animEffect transition="in" filter="wipe(left)">
                                      <p:cBhvr>
                                        <p:cTn id="102" dur="500"/>
                                        <p:tgtEl>
                                          <p:spTgt spid="8">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
                                            <p:txEl>
                                              <p:pRg st="5" end="5"/>
                                            </p:txEl>
                                          </p:spTgt>
                                        </p:tgtEl>
                                        <p:attrNameLst>
                                          <p:attrName>style.visibility</p:attrName>
                                        </p:attrNameLst>
                                      </p:cBhvr>
                                      <p:to>
                                        <p:strVal val="visible"/>
                                      </p:to>
                                    </p:set>
                                    <p:animEffect transition="in" filter="wipe(left)">
                                      <p:cBhvr>
                                        <p:cTn id="107" dur="500"/>
                                        <p:tgtEl>
                                          <p:spTgt spid="8">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xEl>
                                              <p:pRg st="6" end="6"/>
                                            </p:txEl>
                                          </p:spTgt>
                                        </p:tgtEl>
                                        <p:attrNameLst>
                                          <p:attrName>style.visibility</p:attrName>
                                        </p:attrNameLst>
                                      </p:cBhvr>
                                      <p:to>
                                        <p:strVal val="visible"/>
                                      </p:to>
                                    </p:set>
                                    <p:animEffect transition="in" filter="wipe(left)">
                                      <p:cBhvr>
                                        <p:cTn id="112" dur="500"/>
                                        <p:tgtEl>
                                          <p:spTgt spid="8">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
                                            <p:txEl>
                                              <p:pRg st="7" end="7"/>
                                            </p:txEl>
                                          </p:spTgt>
                                        </p:tgtEl>
                                        <p:attrNameLst>
                                          <p:attrName>style.visibility</p:attrName>
                                        </p:attrNameLst>
                                      </p:cBhvr>
                                      <p:to>
                                        <p:strVal val="visible"/>
                                      </p:to>
                                    </p:set>
                                    <p:animEffect transition="in" filter="wipe(left)">
                                      <p:cBhvr>
                                        <p:cTn id="117" dur="500"/>
                                        <p:tgtEl>
                                          <p:spTgt spid="8">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
                                            <p:txEl>
                                              <p:pRg st="8" end="8"/>
                                            </p:txEl>
                                          </p:spTgt>
                                        </p:tgtEl>
                                        <p:attrNameLst>
                                          <p:attrName>style.visibility</p:attrName>
                                        </p:attrNameLst>
                                      </p:cBhvr>
                                      <p:to>
                                        <p:strVal val="visible"/>
                                      </p:to>
                                    </p:set>
                                    <p:animEffect transition="in" filter="wipe(left)">
                                      <p:cBhvr>
                                        <p:cTn id="122" dur="500"/>
                                        <p:tgtEl>
                                          <p:spTgt spid="8">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xEl>
                                              <p:pRg st="9" end="9"/>
                                            </p:txEl>
                                          </p:spTgt>
                                        </p:tgtEl>
                                        <p:attrNameLst>
                                          <p:attrName>style.visibility</p:attrName>
                                        </p:attrNameLst>
                                      </p:cBhvr>
                                      <p:to>
                                        <p:strVal val="visible"/>
                                      </p:to>
                                    </p:set>
                                    <p:animEffect transition="in" filter="wipe(left)">
                                      <p:cBhvr>
                                        <p:cTn id="127" dur="500"/>
                                        <p:tgtEl>
                                          <p:spTgt spid="8">
                                            <p:txEl>
                                              <p:pRg st="9" end="9"/>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8">
                                            <p:txEl>
                                              <p:pRg st="10" end="10"/>
                                            </p:txEl>
                                          </p:spTgt>
                                        </p:tgtEl>
                                        <p:attrNameLst>
                                          <p:attrName>style.visibility</p:attrName>
                                        </p:attrNameLst>
                                      </p:cBhvr>
                                      <p:to>
                                        <p:strVal val="visible"/>
                                      </p:to>
                                    </p:set>
                                    <p:animEffect transition="in" filter="wipe(left)">
                                      <p:cBhvr>
                                        <p:cTn id="132" dur="500"/>
                                        <p:tgtEl>
                                          <p:spTgt spid="8">
                                            <p:txEl>
                                              <p:pRg st="10" end="1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8">
                                            <p:txEl>
                                              <p:pRg st="11" end="11"/>
                                            </p:txEl>
                                          </p:spTgt>
                                        </p:tgtEl>
                                        <p:attrNameLst>
                                          <p:attrName>style.visibility</p:attrName>
                                        </p:attrNameLst>
                                      </p:cBhvr>
                                      <p:to>
                                        <p:strVal val="visible"/>
                                      </p:to>
                                    </p:set>
                                    <p:animEffect transition="in" filter="wipe(left)">
                                      <p:cBhvr>
                                        <p:cTn id="137" dur="500"/>
                                        <p:tgtEl>
                                          <p:spTgt spid="8">
                                            <p:txEl>
                                              <p:pRg st="11" end="1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8">
                                            <p:txEl>
                                              <p:pRg st="12" end="12"/>
                                            </p:txEl>
                                          </p:spTgt>
                                        </p:tgtEl>
                                        <p:attrNameLst>
                                          <p:attrName>style.visibility</p:attrName>
                                        </p:attrNameLst>
                                      </p:cBhvr>
                                      <p:to>
                                        <p:strVal val="visible"/>
                                      </p:to>
                                    </p:set>
                                    <p:animEffect transition="in" filter="wipe(left)">
                                      <p:cBhvr>
                                        <p:cTn id="142"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6CEA596-57DF-114B-8615-DDB010C290E2}"/>
              </a:ext>
            </a:extLst>
          </p:cNvPr>
          <p:cNvSpPr/>
          <p:nvPr/>
        </p:nvSpPr>
        <p:spPr>
          <a:xfrm>
            <a:off x="261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90D48C1-CE44-3344-9DD7-B0B376F7EC81}"/>
              </a:ext>
            </a:extLst>
          </p:cNvPr>
          <p:cNvSpPr txBox="1"/>
          <p:nvPr/>
        </p:nvSpPr>
        <p:spPr>
          <a:xfrm>
            <a:off x="413766" y="978070"/>
            <a:ext cx="8042847" cy="1187913"/>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①</a:t>
            </a:r>
            <a:endParaRPr sz="1881" dirty="0">
              <a:latin typeface="HGMaruGothicMPRO" panose="020F0600000000000000" pitchFamily="34" charset="-128"/>
              <a:ea typeface="HGMaruGothicMPRO" panose="020F0600000000000000" pitchFamily="34" charset="-128"/>
              <a:cs typeface="ShinMGoPro-DeBold"/>
            </a:endParaRPr>
          </a:p>
          <a:p>
            <a:pPr marL="117299" marR="4344">
              <a:lnSpc>
                <a:spcPct val="145900"/>
              </a:lnSpc>
              <a:spcBef>
                <a:spcPts val="177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労働者が失業をして、働く意思と能力があるのに職に就けない間、雇用保険から失業中の生活を支える手当がもらえる場合があります。（雇用保険法第10条等）</a:t>
            </a:r>
            <a:endParaRPr sz="1454"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E6173B4-F640-744D-902E-EEA942AEE1D0}"/>
              </a:ext>
            </a:extLst>
          </p:cNvPr>
          <p:cNvSpPr txBox="1">
            <a:spLocks/>
          </p:cNvSpPr>
          <p:nvPr/>
        </p:nvSpPr>
        <p:spPr>
          <a:xfrm>
            <a:off x="107504" y="98019"/>
            <a:ext cx="3888432"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dirty="0">
                <a:latin typeface="HGMaruGothicMPRO" panose="020F0600000000000000" pitchFamily="34" charset="-128"/>
                <a:ea typeface="HGMaruGothicMPRO" panose="020F0600000000000000" pitchFamily="34" charset="-128"/>
              </a:rPr>
              <a:t>雇用保険</a:t>
            </a:r>
          </a:p>
        </p:txBody>
      </p:sp>
      <p:sp>
        <p:nvSpPr>
          <p:cNvPr id="8" name="object 8">
            <a:extLst>
              <a:ext uri="{FF2B5EF4-FFF2-40B4-BE49-F238E27FC236}">
                <a16:creationId xmlns:a16="http://schemas.microsoft.com/office/drawing/2014/main" id="{FC9D386C-C6F5-E74F-B25A-50BDE157E9E2}"/>
              </a:ext>
            </a:extLst>
          </p:cNvPr>
          <p:cNvSpPr txBox="1"/>
          <p:nvPr/>
        </p:nvSpPr>
        <p:spPr>
          <a:xfrm>
            <a:off x="537826" y="2335382"/>
            <a:ext cx="8068986" cy="1581693"/>
          </a:xfrm>
          <a:prstGeom prst="rect">
            <a:avLst/>
          </a:prstGeom>
          <a:ln w="15748">
            <a:solidFill>
              <a:srgbClr val="6D6E71"/>
            </a:solidFill>
            <a:prstDash val="sysDash"/>
          </a:ln>
        </p:spPr>
        <p:txBody>
          <a:bodyPr vert="horz" wrap="square" lIns="0" tIns="131967" rIns="0" bIns="123154" rtlCol="0">
            <a:spAutoFit/>
          </a:bodyPr>
          <a:lstStyle/>
          <a:p>
            <a:pPr marL="174863">
              <a:spcBef>
                <a:spcPts val="1039"/>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【雇用保険の失業手当がもらえる場合】</a:t>
            </a:r>
            <a:endParaRPr sz="1454" dirty="0">
              <a:latin typeface="HGMaruGothicMPRO" panose="020F0600000000000000" pitchFamily="34" charset="-128"/>
              <a:ea typeface="HGMaruGothicMPRO" panose="020F0600000000000000" pitchFamily="34" charset="-128"/>
              <a:cs typeface="ShinMGoPro-DeBold"/>
            </a:endParaRPr>
          </a:p>
          <a:p>
            <a:pPr marL="222108">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失業しており、求職中であること</a:t>
            </a:r>
            <a:endParaRPr sz="1454" dirty="0">
              <a:latin typeface="HGMaruGothicMPRO" panose="020F0600000000000000" pitchFamily="34" charset="-128"/>
              <a:ea typeface="HGMaruGothicMPRO" panose="020F0600000000000000" pitchFamily="34" charset="-128"/>
              <a:cs typeface="A-OTF Shin Maru Go Pro"/>
            </a:endParaRPr>
          </a:p>
          <a:p>
            <a:pPr marL="222108">
              <a:spcBef>
                <a:spcPts val="381"/>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在職中に雇用保険に加入していたこと</a:t>
            </a:r>
            <a:endParaRPr sz="1454" dirty="0">
              <a:latin typeface="HGMaruGothicMPRO" panose="020F0600000000000000" pitchFamily="34" charset="-128"/>
              <a:ea typeface="HGMaruGothicMPRO" panose="020F0600000000000000" pitchFamily="34" charset="-128"/>
              <a:cs typeface="A-OTF Shin Maru Go Pro"/>
            </a:endParaRPr>
          </a:p>
          <a:p>
            <a:pPr marL="222108">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離職前2年間に、賃金支払いの基礎となった日数が11日以上ある月が、</a:t>
            </a:r>
            <a:endParaRPr sz="1454" dirty="0">
              <a:latin typeface="HGMaruGothicMPRO" panose="020F0600000000000000" pitchFamily="34" charset="-128"/>
              <a:ea typeface="HGMaruGothicMPRO" panose="020F0600000000000000" pitchFamily="34" charset="-128"/>
              <a:cs typeface="A-OTF Shin Maru Go Pro"/>
            </a:endParaRPr>
          </a:p>
          <a:p>
            <a:pPr marL="3947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12か月（解雇等による失業の場合は6か月）以上あること</a:t>
            </a:r>
            <a:endParaRPr sz="1454" dirty="0">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BFD44959-826D-2E4F-9861-B96698EA1B28}"/>
              </a:ext>
            </a:extLst>
          </p:cNvPr>
          <p:cNvSpPr txBox="1"/>
          <p:nvPr/>
        </p:nvSpPr>
        <p:spPr>
          <a:xfrm>
            <a:off x="425999" y="4012252"/>
            <a:ext cx="8168466" cy="238585"/>
          </a:xfrm>
          <a:prstGeom prst="rect">
            <a:avLst/>
          </a:prstGeom>
        </p:spPr>
        <p:txBody>
          <a:bodyPr vert="horz" wrap="square" lIns="0" tIns="14663" rIns="0" bIns="0" rtlCol="0">
            <a:spAutoFit/>
          </a:bodyPr>
          <a:lstStyle/>
          <a:p>
            <a:pPr marL="10861">
              <a:spcBef>
                <a:spcPts val="115"/>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【失業手当の給付日数】　解雇等やむを得ない理由による離職者</a:t>
            </a:r>
            <a:endParaRPr sz="1454" dirty="0">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09274A3B-4973-E046-B58D-FC0952624777}"/>
              </a:ext>
            </a:extLst>
          </p:cNvPr>
          <p:cNvSpPr txBox="1"/>
          <p:nvPr/>
        </p:nvSpPr>
        <p:spPr>
          <a:xfrm>
            <a:off x="6601219" y="6147830"/>
            <a:ext cx="1993247" cy="276584"/>
          </a:xfrm>
          <a:prstGeom prst="rect">
            <a:avLst/>
          </a:prstGeom>
        </p:spPr>
        <p:txBody>
          <a:bodyPr vert="horz" wrap="square" lIns="0" tIns="5431" rIns="0" bIns="0" rtlCol="0">
            <a:spAutoFit/>
          </a:bodyPr>
          <a:lstStyle/>
          <a:p>
            <a:pPr marL="64623" marR="4344" indent="-54305" algn="r">
              <a:lnSpc>
                <a:spcPct val="103299"/>
              </a:lnSpc>
              <a:spcBef>
                <a:spcPts val="43"/>
              </a:spcBef>
            </a:pPr>
            <a:r>
              <a:rPr sz="855" dirty="0">
                <a:solidFill>
                  <a:srgbClr val="231F20"/>
                </a:solidFill>
                <a:latin typeface="HGMaruGothicMPRO" panose="020F0600000000000000" pitchFamily="34" charset="-128"/>
                <a:ea typeface="HGMaruGothicMPRO" panose="020F0600000000000000" pitchFamily="34" charset="-128"/>
                <a:cs typeface="A-OTF Shin Maru Go Pro"/>
              </a:rPr>
              <a:t>（※12）受給資格に係る離職日数が、平成29年3月31日以前の場合の日数</a:t>
            </a:r>
            <a:endParaRPr sz="855" dirty="0">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DB722812-79DA-EC4E-81F8-A54F78CEA055}"/>
              </a:ext>
            </a:extLst>
          </p:cNvPr>
          <p:cNvSpPr/>
          <p:nvPr/>
        </p:nvSpPr>
        <p:spPr>
          <a:xfrm>
            <a:off x="536493" y="4377423"/>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aphicFrame>
        <p:nvGraphicFramePr>
          <p:cNvPr id="12" name="object 12">
            <a:extLst>
              <a:ext uri="{FF2B5EF4-FFF2-40B4-BE49-F238E27FC236}">
                <a16:creationId xmlns:a16="http://schemas.microsoft.com/office/drawing/2014/main" id="{F2C67DC6-4C6D-2543-BE4B-079E44264A78}"/>
              </a:ext>
            </a:extLst>
          </p:cNvPr>
          <p:cNvGraphicFramePr>
            <a:graphicFrameLocks noGrp="1"/>
          </p:cNvGraphicFramePr>
          <p:nvPr>
            <p:extLst>
              <p:ext uri="{D42A27DB-BD31-4B8C-83A1-F6EECF244321}">
                <p14:modId xmlns:p14="http://schemas.microsoft.com/office/powerpoint/2010/main" val="4275281044"/>
              </p:ext>
            </p:extLst>
          </p:nvPr>
        </p:nvGraphicFramePr>
        <p:xfrm>
          <a:off x="531104" y="4318377"/>
          <a:ext cx="8074958" cy="1718283"/>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710028">
                  <a:extLst>
                    <a:ext uri="{9D8B030D-6E8A-4147-A177-3AD203B41FA5}">
                      <a16:colId xmlns:a16="http://schemas.microsoft.com/office/drawing/2014/main" val="20001"/>
                    </a:ext>
                  </a:extLst>
                </a:gridCol>
                <a:gridCol w="1778725">
                  <a:extLst>
                    <a:ext uri="{9D8B030D-6E8A-4147-A177-3AD203B41FA5}">
                      <a16:colId xmlns:a16="http://schemas.microsoft.com/office/drawing/2014/main" val="20002"/>
                    </a:ext>
                  </a:extLst>
                </a:gridCol>
                <a:gridCol w="1449048">
                  <a:extLst>
                    <a:ext uri="{9D8B030D-6E8A-4147-A177-3AD203B41FA5}">
                      <a16:colId xmlns:a16="http://schemas.microsoft.com/office/drawing/2014/main" val="20003"/>
                    </a:ext>
                  </a:extLst>
                </a:gridCol>
                <a:gridCol w="1449048">
                  <a:extLst>
                    <a:ext uri="{9D8B030D-6E8A-4147-A177-3AD203B41FA5}">
                      <a16:colId xmlns:a16="http://schemas.microsoft.com/office/drawing/2014/main" val="20004"/>
                    </a:ext>
                  </a:extLst>
                </a:gridCol>
                <a:gridCol w="1023477">
                  <a:extLst>
                    <a:ext uri="{9D8B030D-6E8A-4147-A177-3AD203B41FA5}">
                      <a16:colId xmlns:a16="http://schemas.microsoft.com/office/drawing/2014/main" val="20005"/>
                    </a:ext>
                  </a:extLst>
                </a:gridCol>
              </a:tblGrid>
              <a:tr h="376893">
                <a:tc>
                  <a:txBody>
                    <a:bodyPr/>
                    <a:lstStyle/>
                    <a:p>
                      <a:pPr marL="1073785">
                        <a:lnSpc>
                          <a:spcPts val="1155"/>
                        </a:lnSpc>
                        <a:spcBef>
                          <a:spcPts val="4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7938" indent="0" algn="ctr">
                        <a:lnSpc>
                          <a:spcPct val="100000"/>
                        </a:lnSpc>
                        <a:spcBef>
                          <a:spcPts val="925"/>
                        </a:spcBef>
                        <a:tabLst/>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90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4826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841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3810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5">
                  <a:txBody>
                    <a:bodyPr/>
                    <a:lstStyle/>
                    <a:p>
                      <a:pPr>
                        <a:lnSpc>
                          <a:spcPct val="100000"/>
                        </a:lnSpc>
                      </a:pPr>
                      <a:endParaRPr sz="1600" spc="0" dirty="0">
                        <a:latin typeface="HGMaruGothicMPRO" panose="020F0600000000000000" pitchFamily="34" charset="-128"/>
                        <a:ea typeface="HGMaruGothicMPRO" panose="020F0600000000000000" pitchFamily="34" charset="-128"/>
                        <a:cs typeface="Times New Roman"/>
                      </a:endParaRPr>
                    </a:p>
                    <a:p>
                      <a:pPr>
                        <a:lnSpc>
                          <a:spcPct val="100000"/>
                        </a:lnSpc>
                      </a:pPr>
                      <a:endParaRPr sz="2400" spc="0" dirty="0">
                        <a:latin typeface="HGMaruGothicMPRO" panose="020F0600000000000000" pitchFamily="34" charset="-128"/>
                        <a:ea typeface="HGMaruGothicMPRO" panose="020F0600000000000000" pitchFamily="34" charset="-128"/>
                        <a:cs typeface="Times New Roman"/>
                      </a:endParaRPr>
                    </a:p>
                    <a:p>
                      <a:pPr marL="317500">
                        <a:lnSpc>
                          <a:spcPct val="100000"/>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30歳以上35歳未満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300" spc="0" baseline="8333"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rowSpan="2">
                  <a:txBody>
                    <a:bodyPr/>
                    <a:lstStyle/>
                    <a:p>
                      <a:pPr marL="48895" algn="ctr">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7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269364">
                <a:tc>
                  <a:txBody>
                    <a:bodyPr/>
                    <a:lstStyle/>
                    <a:p>
                      <a:pPr marL="2159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35歳以上45歳未満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300" spc="0" baseline="8333"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45歳以上60歳未満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330日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26393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60歳以上65歳未満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bl>
          </a:graphicData>
        </a:graphic>
      </p:graphicFrame>
      <p:sp>
        <p:nvSpPr>
          <p:cNvPr id="13" name="object 61">
            <a:extLst>
              <a:ext uri="{FF2B5EF4-FFF2-40B4-BE49-F238E27FC236}">
                <a16:creationId xmlns:a16="http://schemas.microsoft.com/office/drawing/2014/main" id="{B7F91146-CA4F-0347-86AB-1E212C91E833}"/>
              </a:ext>
            </a:extLst>
          </p:cNvPr>
          <p:cNvSpPr/>
          <p:nvPr/>
        </p:nvSpPr>
        <p:spPr>
          <a:xfrm>
            <a:off x="531104" y="4314667"/>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4" name="正方形/長方形 13"/>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159</a:t>
            </a:r>
            <a:endParaRPr lang="ja-JP" altLang="en-US" sz="1200" b="1" dirty="0"/>
          </a:p>
        </p:txBody>
      </p:sp>
    </p:spTree>
    <p:extLst>
      <p:ext uri="{BB962C8B-B14F-4D97-AF65-F5344CB8AC3E}">
        <p14:creationId xmlns:p14="http://schemas.microsoft.com/office/powerpoint/2010/main" val="294949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9FD4C5A-5048-4649-8B55-335C30DF5CA3}"/>
              </a:ext>
            </a:extLst>
          </p:cNvPr>
          <p:cNvSpPr txBox="1">
            <a:spLocks/>
          </p:cNvSpPr>
          <p:nvPr/>
        </p:nvSpPr>
        <p:spPr>
          <a:xfrm>
            <a:off x="150090" y="117440"/>
            <a:ext cx="5213997"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en-US" altLang="ja-JP" sz="2400" b="1" dirty="0">
                <a:latin typeface="HGMaruGothicMPRO" panose="020F0600000000000000" pitchFamily="34" charset="-128"/>
                <a:ea typeface="HGMaruGothicMPRO" panose="020F0600000000000000" pitchFamily="34" charset="-128"/>
              </a:rPr>
              <a:t>｢</a:t>
            </a:r>
            <a:r>
              <a:rPr lang="ja-JP" altLang="en-US" sz="2400" b="1" dirty="0">
                <a:latin typeface="HGMaruGothicMPRO" panose="020F0600000000000000" pitchFamily="34" charset="-128"/>
                <a:ea typeface="HGMaruGothicMPRO" panose="020F0600000000000000" pitchFamily="34" charset="-128"/>
              </a:rPr>
              <a:t>労働法</a:t>
            </a:r>
            <a:r>
              <a:rPr lang="en-US" altLang="ja-JP" sz="2400" b="1" dirty="0">
                <a:latin typeface="HGMaruGothicMPRO" panose="020F0600000000000000" pitchFamily="34" charset="-128"/>
                <a:ea typeface="HGMaruGothicMPRO" panose="020F0600000000000000" pitchFamily="34" charset="-128"/>
              </a:rPr>
              <a:t>｣</a:t>
            </a:r>
            <a:r>
              <a:rPr lang="ja-JP" altLang="en-US" sz="2400" b="1" dirty="0">
                <a:latin typeface="HGMaruGothicMPRO" panose="020F0600000000000000" pitchFamily="34" charset="-128"/>
                <a:ea typeface="HGMaruGothicMPRO" panose="020F0600000000000000" pitchFamily="34" charset="-128"/>
              </a:rPr>
              <a:t> と </a:t>
            </a:r>
            <a:r>
              <a:rPr lang="en-US" altLang="ja-JP" sz="2400" b="1" dirty="0">
                <a:latin typeface="HGMaruGothicMPRO" panose="020F0600000000000000" pitchFamily="34" charset="-128"/>
                <a:ea typeface="HGMaruGothicMPRO" panose="020F0600000000000000" pitchFamily="34" charset="-128"/>
              </a:rPr>
              <a:t>｢</a:t>
            </a:r>
            <a:r>
              <a:rPr lang="ja-JP" altLang="en-US" sz="2400" b="1" dirty="0">
                <a:latin typeface="HGMaruGothicMPRO" panose="020F0600000000000000" pitchFamily="34" charset="-128"/>
                <a:ea typeface="HGMaruGothicMPRO" panose="020F0600000000000000" pitchFamily="34" charset="-128"/>
              </a:rPr>
              <a:t>労働契約</a:t>
            </a:r>
            <a:r>
              <a:rPr lang="en-US" altLang="ja-JP" sz="2400" b="1" dirty="0">
                <a:latin typeface="HGMaruGothicMPRO" panose="020F0600000000000000" pitchFamily="34" charset="-128"/>
                <a:ea typeface="HGMaruGothicMPRO" panose="020F0600000000000000" pitchFamily="34" charset="-128"/>
              </a:rPr>
              <a:t>｣</a:t>
            </a:r>
            <a:r>
              <a:rPr lang="ja-JP" altLang="en-US" sz="2400" b="1" dirty="0">
                <a:latin typeface="HGMaruGothicMPRO" panose="020F0600000000000000" pitchFamily="34" charset="-128"/>
                <a:ea typeface="HGMaruGothicMPRO" panose="020F0600000000000000" pitchFamily="34" charset="-128"/>
              </a:rPr>
              <a:t> について</a:t>
            </a:r>
          </a:p>
        </p:txBody>
      </p:sp>
      <p:sp>
        <p:nvSpPr>
          <p:cNvPr id="5" name="object 5">
            <a:extLst>
              <a:ext uri="{FF2B5EF4-FFF2-40B4-BE49-F238E27FC236}">
                <a16:creationId xmlns:a16="http://schemas.microsoft.com/office/drawing/2014/main" id="{54C4E1E4-BB51-694D-A65A-91DA7C4CC9E4}"/>
              </a:ext>
            </a:extLst>
          </p:cNvPr>
          <p:cNvSpPr/>
          <p:nvPr/>
        </p:nvSpPr>
        <p:spPr>
          <a:xfrm>
            <a:off x="531084" y="1818144"/>
            <a:ext cx="1347365" cy="539272"/>
          </a:xfrm>
          <a:custGeom>
            <a:avLst/>
            <a:gdLst/>
            <a:ahLst/>
            <a:cxnLst/>
            <a:rect l="l" t="t" r="r" b="b"/>
            <a:pathLst>
              <a:path w="1575435" h="630555">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A0E2770-5A7B-CE4F-A1C2-6AEE97B26E51}"/>
              </a:ext>
            </a:extLst>
          </p:cNvPr>
          <p:cNvSpPr/>
          <p:nvPr/>
        </p:nvSpPr>
        <p:spPr>
          <a:xfrm>
            <a:off x="1321770" y="2186541"/>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A81BB15-5BF3-A447-A177-68566D84A005}"/>
              </a:ext>
            </a:extLst>
          </p:cNvPr>
          <p:cNvSpPr txBox="1"/>
          <p:nvPr/>
        </p:nvSpPr>
        <p:spPr>
          <a:xfrm>
            <a:off x="531093" y="3657330"/>
            <a:ext cx="8082020" cy="537180"/>
          </a:xfrm>
          <a:prstGeom prst="rect">
            <a:avLst/>
          </a:prstGeom>
          <a:solidFill>
            <a:srgbClr val="44C8F4"/>
          </a:solidFill>
        </p:spPr>
        <p:txBody>
          <a:bodyPr vert="horz" wrap="square" lIns="0" tIns="122192" rIns="0" bIns="123154" rtlCol="0">
            <a:spAutoFit/>
          </a:bodyPr>
          <a:lstStyle/>
          <a:p>
            <a:pPr marL="1049176">
              <a:spcBef>
                <a:spcPts val="962"/>
              </a:spcBef>
            </a:pPr>
            <a:r>
              <a:rPr sz="1881" b="1" dirty="0">
                <a:solidFill>
                  <a:srgbClr val="FFFFFF"/>
                </a:solidFill>
                <a:latin typeface="HGMaruGothicMPRO" panose="020F0600000000000000" pitchFamily="34" charset="-128"/>
                <a:ea typeface="HGMaruGothicMPRO" panose="020F0600000000000000" pitchFamily="34" charset="-128"/>
                <a:cs typeface="ShinMGoPro-DeBold"/>
              </a:rPr>
              <a:t>働く人を保護するために、国として一定のルールを規定</a:t>
            </a:r>
            <a:endParaRPr sz="1881" dirty="0">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4B9EA04C-4F96-264C-9AE3-A86EB3550EC5}"/>
              </a:ext>
            </a:extLst>
          </p:cNvPr>
          <p:cNvSpPr txBox="1"/>
          <p:nvPr/>
        </p:nvSpPr>
        <p:spPr>
          <a:xfrm>
            <a:off x="520235" y="4237416"/>
            <a:ext cx="8199700" cy="2041045"/>
          </a:xfrm>
          <a:prstGeom prst="rect">
            <a:avLst/>
          </a:prstGeom>
        </p:spPr>
        <p:txBody>
          <a:bodyPr vert="horz" wrap="square" lIns="0" tIns="68427" rIns="0" bIns="0" rtlCol="0">
            <a:spAutoFit/>
          </a:bodyPr>
          <a:lstStyle/>
          <a:p>
            <a:pPr marL="10861">
              <a:spcBef>
                <a:spcPts val="539"/>
              </a:spcBef>
            </a:pPr>
            <a:r>
              <a:rPr sz="2095" b="1" dirty="0">
                <a:solidFill>
                  <a:srgbClr val="231F20"/>
                </a:solidFill>
                <a:latin typeface="HGMaruGothicMPRO" panose="020F0600000000000000" pitchFamily="34" charset="-128"/>
                <a:ea typeface="HGMaruGothicMPRO" panose="020F0600000000000000" pitchFamily="34" charset="-128"/>
                <a:cs typeface="ShinMGoPro-DeBold"/>
              </a:rPr>
              <a:t>⇒国による最低基準の法定</a:t>
            </a:r>
            <a:endParaRPr sz="2095" dirty="0">
              <a:latin typeface="HGMaruGothicMPRO" panose="020F0600000000000000" pitchFamily="34" charset="-128"/>
              <a:ea typeface="HGMaruGothicMPRO" panose="020F0600000000000000" pitchFamily="34" charset="-128"/>
              <a:cs typeface="ShinMGoPro-DeBold"/>
            </a:endParaRPr>
          </a:p>
          <a:p>
            <a:pPr marL="174863">
              <a:spcBef>
                <a:spcPts val="334"/>
              </a:spcBef>
            </a:pPr>
            <a:r>
              <a:rPr sz="1454" b="1" dirty="0">
                <a:solidFill>
                  <a:srgbClr val="00AEEF"/>
                </a:solidFill>
                <a:latin typeface="HGMaruGothicMPRO" panose="020F0600000000000000" pitchFamily="34" charset="-128"/>
                <a:ea typeface="HGMaruGothicMPRO" panose="020F0600000000000000" pitchFamily="34" charset="-128"/>
                <a:cs typeface="ShinMGoPro-Medium"/>
              </a:rPr>
              <a:t>（憲法第27条。賃金、就業時間、休息その他の勤労条件に関する基準は、法律で定める。）</a:t>
            </a:r>
            <a:endParaRPr sz="1454" dirty="0">
              <a:latin typeface="HGMaruGothicMPRO" panose="020F0600000000000000" pitchFamily="34" charset="-128"/>
              <a:ea typeface="HGMaruGothicMPRO" panose="020F0600000000000000" pitchFamily="34" charset="-128"/>
              <a:cs typeface="ShinMGoPro-Medium"/>
            </a:endParaRPr>
          </a:p>
          <a:p>
            <a:pPr marL="10861">
              <a:spcBef>
                <a:spcPts val="1125"/>
              </a:spcBef>
            </a:pPr>
            <a:r>
              <a:rPr sz="2095" b="1" dirty="0">
                <a:solidFill>
                  <a:srgbClr val="231F20"/>
                </a:solidFill>
                <a:latin typeface="HGMaruGothicMPRO" panose="020F0600000000000000" pitchFamily="34" charset="-128"/>
                <a:ea typeface="HGMaruGothicMPRO" panose="020F0600000000000000" pitchFamily="34" charset="-128"/>
                <a:cs typeface="ShinMGoPro-DeBold"/>
              </a:rPr>
              <a:t>⇒働く人の交渉力の向上</a:t>
            </a:r>
            <a:endParaRPr sz="2095" dirty="0">
              <a:latin typeface="HGMaruGothicMPRO" panose="020F0600000000000000" pitchFamily="34" charset="-128"/>
              <a:ea typeface="HGMaruGothicMPRO" panose="020F0600000000000000" pitchFamily="34" charset="-128"/>
              <a:cs typeface="ShinMGoPro-DeBold"/>
            </a:endParaRPr>
          </a:p>
          <a:p>
            <a:pPr marL="174863">
              <a:spcBef>
                <a:spcPts val="227"/>
              </a:spcBef>
            </a:pPr>
            <a:r>
              <a:rPr sz="1454" b="1" dirty="0">
                <a:solidFill>
                  <a:srgbClr val="00AEEF"/>
                </a:solidFill>
                <a:latin typeface="HGMaruGothicMPRO" panose="020F0600000000000000" pitchFamily="34" charset="-128"/>
                <a:ea typeface="HGMaruGothicMPRO" panose="020F0600000000000000" pitchFamily="34" charset="-128"/>
                <a:cs typeface="ShinMGoPro-Medium"/>
              </a:rPr>
              <a:t>（憲法第28条。勤労者の団結する権利及び団体交渉その他の団体行動をする権利が保障され</a:t>
            </a:r>
            <a:endParaRPr sz="1454" dirty="0">
              <a:latin typeface="HGMaruGothicMPRO" panose="020F0600000000000000" pitchFamily="34" charset="-128"/>
              <a:ea typeface="HGMaruGothicMPRO" panose="020F0600000000000000" pitchFamily="34" charset="-128"/>
              <a:cs typeface="ShinMGoPro-Medium"/>
            </a:endParaRPr>
          </a:p>
          <a:p>
            <a:pPr marL="269354">
              <a:spcBef>
                <a:spcPts val="376"/>
              </a:spcBef>
            </a:pPr>
            <a:r>
              <a:rPr sz="1454" b="1" dirty="0">
                <a:solidFill>
                  <a:srgbClr val="00AEEF"/>
                </a:solidFill>
                <a:latin typeface="HGMaruGothicMPRO" panose="020F0600000000000000" pitchFamily="34" charset="-128"/>
                <a:ea typeface="HGMaruGothicMPRO" panose="020F0600000000000000" pitchFamily="34" charset="-128"/>
                <a:cs typeface="ShinMGoPro-Medium"/>
              </a:rPr>
              <a:t>ている。）</a:t>
            </a:r>
            <a:endParaRPr sz="1454" dirty="0">
              <a:latin typeface="HGMaruGothicMPRO" panose="020F0600000000000000" pitchFamily="34" charset="-128"/>
              <a:ea typeface="HGMaruGothicMPRO" panose="020F0600000000000000" pitchFamily="34" charset="-128"/>
              <a:cs typeface="ShinMGoPro-Medium"/>
            </a:endParaRPr>
          </a:p>
          <a:p>
            <a:pPr marL="10861">
              <a:spcBef>
                <a:spcPts val="594"/>
              </a:spcBef>
            </a:pPr>
            <a:r>
              <a:rPr sz="2095" dirty="0">
                <a:solidFill>
                  <a:srgbClr val="231F20"/>
                </a:solidFill>
                <a:latin typeface="HGMaruGothicMPRO" panose="020F0600000000000000" pitchFamily="34" charset="-128"/>
                <a:ea typeface="HGMaruGothicMPRO" panose="020F0600000000000000" pitchFamily="34" charset="-128"/>
                <a:cs typeface="A-OTF Shin Maru Go Pro"/>
              </a:rPr>
              <a:t>等々があります。</a:t>
            </a:r>
            <a:endParaRPr sz="2095" dirty="0">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D01B10D2-E1D2-F945-837A-C3FDF622058A}"/>
              </a:ext>
            </a:extLst>
          </p:cNvPr>
          <p:cNvSpPr/>
          <p:nvPr/>
        </p:nvSpPr>
        <p:spPr>
          <a:xfrm>
            <a:off x="531085" y="3051989"/>
            <a:ext cx="1347365" cy="539272"/>
          </a:xfrm>
          <a:custGeom>
            <a:avLst/>
            <a:gdLst/>
            <a:ahLst/>
            <a:cxnLst/>
            <a:rect l="l" t="t" r="r" b="b"/>
            <a:pathLst>
              <a:path w="1575435" h="630554">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0E65008-BA6D-AC4E-ADF7-355C5E597EA5}"/>
              </a:ext>
            </a:extLst>
          </p:cNvPr>
          <p:cNvSpPr txBox="1"/>
          <p:nvPr/>
        </p:nvSpPr>
        <p:spPr>
          <a:xfrm>
            <a:off x="520233" y="1298117"/>
            <a:ext cx="8103743" cy="723482"/>
          </a:xfrm>
          <a:prstGeom prst="rect">
            <a:avLst/>
          </a:prstGeom>
        </p:spPr>
        <p:txBody>
          <a:bodyPr vert="horz" wrap="square" lIns="0" tIns="54307" rIns="0" bIns="0" rtlCol="0">
            <a:spAutoFit/>
          </a:bodyPr>
          <a:lstStyle/>
          <a:p>
            <a:pPr marL="10861">
              <a:spcBef>
                <a:spcPts val="428"/>
              </a:spcBef>
            </a:pPr>
            <a:r>
              <a:rPr sz="2095" dirty="0">
                <a:solidFill>
                  <a:srgbClr val="231F20"/>
                </a:solidFill>
                <a:latin typeface="HGMaruGothicMPRO" panose="020F0600000000000000" pitchFamily="34" charset="-128"/>
                <a:ea typeface="HGMaruGothicMPRO" panose="020F0600000000000000" pitchFamily="34" charset="-128"/>
                <a:cs typeface="A-OTF Shin Maru Go Pro"/>
              </a:rPr>
              <a:t>労働契約の内容は、原則、会社と働く人の合意で自由に決められる</a:t>
            </a:r>
            <a:endParaRPr sz="2095" dirty="0">
              <a:latin typeface="HGMaruGothicMPRO" panose="020F0600000000000000" pitchFamily="34" charset="-128"/>
              <a:ea typeface="HGMaruGothicMPRO" panose="020F0600000000000000" pitchFamily="34" charset="-128"/>
              <a:cs typeface="A-OTF Shin Maru Go Pro"/>
            </a:endParaRPr>
          </a:p>
          <a:p>
            <a:pPr algn="ctr">
              <a:lnSpc>
                <a:spcPts val="2258"/>
              </a:lnSpc>
              <a:spcBef>
                <a:spcPts val="350"/>
              </a:spcBef>
            </a:pPr>
            <a:r>
              <a:rPr sz="2095" b="1" dirty="0">
                <a:solidFill>
                  <a:srgbClr val="00AEEF"/>
                </a:solidFill>
                <a:latin typeface="HGMaruGothicMPRO" panose="020F0600000000000000" pitchFamily="34" charset="-128"/>
                <a:ea typeface="HGMaruGothicMPRO" panose="020F0600000000000000" pitchFamily="34" charset="-128"/>
                <a:cs typeface="ShinMGoPro-Medium"/>
              </a:rPr>
              <a:t>（契約自由の原則）</a:t>
            </a:r>
            <a:endParaRPr sz="1582" dirty="0">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AC6DBA9B-CE83-AF4A-99FA-60229294B866}"/>
              </a:ext>
            </a:extLst>
          </p:cNvPr>
          <p:cNvSpPr/>
          <p:nvPr/>
        </p:nvSpPr>
        <p:spPr>
          <a:xfrm>
            <a:off x="1321770" y="3420387"/>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2914A039-1E5D-3C41-B157-C050AEB1E699}"/>
              </a:ext>
            </a:extLst>
          </p:cNvPr>
          <p:cNvSpPr txBox="1"/>
          <p:nvPr/>
        </p:nvSpPr>
        <p:spPr>
          <a:xfrm>
            <a:off x="520233" y="3140787"/>
            <a:ext cx="8103743" cy="298302"/>
          </a:xfrm>
          <a:prstGeom prst="rect">
            <a:avLst/>
          </a:prstGeom>
        </p:spPr>
        <p:txBody>
          <a:bodyPr vert="horz" wrap="square" lIns="0" tIns="54307" rIns="0" bIns="0" rtlCol="0">
            <a:spAutoFit/>
          </a:bodyPr>
          <a:lstStyle/>
          <a:p>
            <a:pPr marL="229711"/>
            <a:r>
              <a:rPr sz="1582" b="1" dirty="0">
                <a:solidFill>
                  <a:srgbClr val="FFFFFF"/>
                </a:solidFill>
                <a:latin typeface="HGMaruGothicMPRO" panose="020F0600000000000000" pitchFamily="34" charset="-128"/>
                <a:ea typeface="HGMaruGothicMPRO" panose="020F0600000000000000" pitchFamily="34" charset="-128"/>
                <a:cs typeface="ShinMGoPro-DeBold"/>
              </a:rPr>
              <a:t>そこで･･･</a:t>
            </a:r>
            <a:endParaRPr sz="1582" dirty="0">
              <a:latin typeface="HGMaruGothicMPRO" panose="020F0600000000000000" pitchFamily="34" charset="-128"/>
              <a:ea typeface="HGMaruGothicMPRO" panose="020F0600000000000000" pitchFamily="34" charset="-128"/>
              <a:cs typeface="ShinMGoPro-DeBold"/>
            </a:endParaRPr>
          </a:p>
        </p:txBody>
      </p:sp>
      <p:sp>
        <p:nvSpPr>
          <p:cNvPr id="13" name="object 10">
            <a:extLst>
              <a:ext uri="{FF2B5EF4-FFF2-40B4-BE49-F238E27FC236}">
                <a16:creationId xmlns:a16="http://schemas.microsoft.com/office/drawing/2014/main" id="{1CD51BEC-2BCB-054F-9B2C-52B518502741}"/>
              </a:ext>
            </a:extLst>
          </p:cNvPr>
          <p:cNvSpPr txBox="1"/>
          <p:nvPr/>
        </p:nvSpPr>
        <p:spPr>
          <a:xfrm>
            <a:off x="520233" y="1934810"/>
            <a:ext cx="8103743" cy="260022"/>
          </a:xfrm>
          <a:prstGeom prst="rect">
            <a:avLst/>
          </a:prstGeom>
        </p:spPr>
        <p:txBody>
          <a:bodyPr vert="horz" wrap="square" lIns="0" tIns="54307" rIns="0" bIns="0" rtlCol="0">
            <a:spAutoFit/>
          </a:bodyPr>
          <a:lstStyle/>
          <a:p>
            <a:pPr marL="229711">
              <a:lnSpc>
                <a:spcPts val="1642"/>
              </a:lnSpc>
            </a:pPr>
            <a:r>
              <a:rPr sz="1582" b="1" dirty="0">
                <a:solidFill>
                  <a:srgbClr val="FFFFFF"/>
                </a:solidFill>
                <a:latin typeface="HGMaruGothicMPRO" panose="020F0600000000000000" pitchFamily="34" charset="-128"/>
                <a:ea typeface="HGMaruGothicMPRO" panose="020F0600000000000000" pitchFamily="34" charset="-128"/>
                <a:cs typeface="ShinMGoPro-DeBold"/>
              </a:rPr>
              <a:t>しかし･･･</a:t>
            </a:r>
            <a:endParaRPr sz="1582" dirty="0">
              <a:latin typeface="HGMaruGothicMPRO" panose="020F0600000000000000" pitchFamily="34" charset="-128"/>
              <a:ea typeface="HGMaruGothicMPRO" panose="020F0600000000000000" pitchFamily="34" charset="-128"/>
              <a:cs typeface="ShinMGoPro-DeBold"/>
            </a:endParaRPr>
          </a:p>
        </p:txBody>
      </p:sp>
      <p:sp>
        <p:nvSpPr>
          <p:cNvPr id="14" name="object 10">
            <a:extLst>
              <a:ext uri="{FF2B5EF4-FFF2-40B4-BE49-F238E27FC236}">
                <a16:creationId xmlns:a16="http://schemas.microsoft.com/office/drawing/2014/main" id="{20EE4C13-592C-564A-8C69-38AA8A3A6BDD}"/>
              </a:ext>
            </a:extLst>
          </p:cNvPr>
          <p:cNvSpPr txBox="1"/>
          <p:nvPr/>
        </p:nvSpPr>
        <p:spPr>
          <a:xfrm>
            <a:off x="520233" y="2433092"/>
            <a:ext cx="8103743" cy="573954"/>
          </a:xfrm>
          <a:prstGeom prst="rect">
            <a:avLst/>
          </a:prstGeom>
        </p:spPr>
        <p:txBody>
          <a:bodyPr vert="horz" wrap="square" lIns="0" tIns="54307" rIns="0" bIns="0" rtlCol="0">
            <a:spAutoFit/>
          </a:bodyPr>
          <a:lstStyle/>
          <a:p>
            <a:pPr marL="51047" marR="125445">
              <a:lnSpc>
                <a:spcPct val="115500"/>
              </a:lnSpc>
              <a:spcBef>
                <a:spcPts val="1569"/>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労働契約を当事者同士で完全に自由に決定できるようにしてしまうと、会社より弱い立場にある事が多い働く人（個人）にとって不利な労働条件になってしまいがち</a:t>
            </a:r>
            <a:endParaRPr sz="1582" dirty="0">
              <a:latin typeface="HGMaruGothicMPRO" panose="020F0600000000000000" pitchFamily="34" charset="-128"/>
              <a:ea typeface="HGMaruGothicMPRO" panose="020F0600000000000000" pitchFamily="34" charset="-128"/>
              <a:cs typeface="ShinMGoPro-DeBold"/>
            </a:endParaRPr>
          </a:p>
        </p:txBody>
      </p:sp>
      <p:sp>
        <p:nvSpPr>
          <p:cNvPr id="15" name="正方形/長方形 14"/>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133</a:t>
            </a:r>
            <a:endParaRPr lang="ja-JP" altLang="en-US" sz="1200" b="1" dirty="0"/>
          </a:p>
        </p:txBody>
      </p:sp>
    </p:spTree>
    <p:extLst>
      <p:ext uri="{BB962C8B-B14F-4D97-AF65-F5344CB8AC3E}">
        <p14:creationId xmlns:p14="http://schemas.microsoft.com/office/powerpoint/2010/main" val="209442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グループ化 75">
            <a:extLst>
              <a:ext uri="{FF2B5EF4-FFF2-40B4-BE49-F238E27FC236}">
                <a16:creationId xmlns:a16="http://schemas.microsoft.com/office/drawing/2014/main" id="{BF4B49A6-06AB-BA44-AE93-2EA508A0FC26}"/>
              </a:ext>
            </a:extLst>
          </p:cNvPr>
          <p:cNvGrpSpPr/>
          <p:nvPr/>
        </p:nvGrpSpPr>
        <p:grpSpPr>
          <a:xfrm>
            <a:off x="462018" y="5356501"/>
            <a:ext cx="6686435" cy="1239294"/>
            <a:chOff x="830997" y="5559755"/>
            <a:chExt cx="7818253" cy="1449070"/>
          </a:xfrm>
        </p:grpSpPr>
        <p:sp>
          <p:nvSpPr>
            <p:cNvPr id="21" name="object 10">
              <a:extLst>
                <a:ext uri="{FF2B5EF4-FFF2-40B4-BE49-F238E27FC236}">
                  <a16:creationId xmlns:a16="http://schemas.microsoft.com/office/drawing/2014/main" id="{50B243B3-5C95-C347-8EB0-D2A5FE631C86}"/>
                </a:ext>
              </a:extLst>
            </p:cNvPr>
            <p:cNvSpPr/>
            <p:nvPr/>
          </p:nvSpPr>
          <p:spPr>
            <a:xfrm>
              <a:off x="830997" y="5559755"/>
              <a:ext cx="7245350" cy="1449070"/>
            </a:xfrm>
            <a:custGeom>
              <a:avLst/>
              <a:gdLst/>
              <a:ahLst/>
              <a:cxnLst/>
              <a:rect l="l" t="t" r="r" b="b"/>
              <a:pathLst>
                <a:path w="7245350" h="1449070">
                  <a:moveTo>
                    <a:pt x="6929996" y="0"/>
                  </a:moveTo>
                  <a:lnTo>
                    <a:pt x="314998" y="0"/>
                  </a:lnTo>
                  <a:lnTo>
                    <a:pt x="132889" y="4921"/>
                  </a:lnTo>
                  <a:lnTo>
                    <a:pt x="39374" y="39374"/>
                  </a:lnTo>
                  <a:lnTo>
                    <a:pt x="4921" y="132889"/>
                  </a:lnTo>
                  <a:lnTo>
                    <a:pt x="0" y="314998"/>
                  </a:lnTo>
                  <a:lnTo>
                    <a:pt x="0" y="1133995"/>
                  </a:lnTo>
                  <a:lnTo>
                    <a:pt x="4921" y="1316111"/>
                  </a:lnTo>
                  <a:lnTo>
                    <a:pt x="39374" y="1409630"/>
                  </a:lnTo>
                  <a:lnTo>
                    <a:pt x="132889" y="1444084"/>
                  </a:lnTo>
                  <a:lnTo>
                    <a:pt x="314998" y="1449006"/>
                  </a:lnTo>
                  <a:lnTo>
                    <a:pt x="6929996" y="1449006"/>
                  </a:lnTo>
                  <a:lnTo>
                    <a:pt x="7112104" y="1444084"/>
                  </a:lnTo>
                  <a:lnTo>
                    <a:pt x="7205619" y="1409630"/>
                  </a:lnTo>
                  <a:lnTo>
                    <a:pt x="7240072" y="1316111"/>
                  </a:lnTo>
                  <a:lnTo>
                    <a:pt x="7244994" y="1133995"/>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3" name="object 12">
              <a:extLst>
                <a:ext uri="{FF2B5EF4-FFF2-40B4-BE49-F238E27FC236}">
                  <a16:creationId xmlns:a16="http://schemas.microsoft.com/office/drawing/2014/main" id="{B98ADACC-6C5A-5544-A51B-5A01EE89AECA}"/>
                </a:ext>
              </a:extLst>
            </p:cNvPr>
            <p:cNvSpPr/>
            <p:nvPr/>
          </p:nvSpPr>
          <p:spPr>
            <a:xfrm>
              <a:off x="7900585" y="6055898"/>
              <a:ext cx="748665" cy="258445"/>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13" name="object 2">
            <a:extLst>
              <a:ext uri="{FF2B5EF4-FFF2-40B4-BE49-F238E27FC236}">
                <a16:creationId xmlns:a16="http://schemas.microsoft.com/office/drawing/2014/main" id="{E68F2337-4045-8140-BF97-FDABE84F2DC6}"/>
              </a:ext>
            </a:extLst>
          </p:cNvPr>
          <p:cNvSpPr/>
          <p:nvPr/>
        </p:nvSpPr>
        <p:spPr>
          <a:xfrm>
            <a:off x="261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7" name="object 6">
            <a:extLst>
              <a:ext uri="{FF2B5EF4-FFF2-40B4-BE49-F238E27FC236}">
                <a16:creationId xmlns:a16="http://schemas.microsoft.com/office/drawing/2014/main" id="{B016758F-8A53-5148-B01F-B57008A81DB6}"/>
              </a:ext>
            </a:extLst>
          </p:cNvPr>
          <p:cNvSpPr txBox="1">
            <a:spLocks/>
          </p:cNvSpPr>
          <p:nvPr/>
        </p:nvSpPr>
        <p:spPr>
          <a:xfrm>
            <a:off x="107504" y="99978"/>
            <a:ext cx="3672408"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dirty="0">
                <a:latin typeface="HGMaruGothicMPRO" panose="020F0600000000000000" pitchFamily="34" charset="-128"/>
                <a:ea typeface="HGMaruGothicMPRO" panose="020F0600000000000000" pitchFamily="34" charset="-128"/>
              </a:rPr>
              <a:t>雇用保険</a:t>
            </a:r>
          </a:p>
        </p:txBody>
      </p:sp>
      <p:sp>
        <p:nvSpPr>
          <p:cNvPr id="18" name="object 7">
            <a:extLst>
              <a:ext uri="{FF2B5EF4-FFF2-40B4-BE49-F238E27FC236}">
                <a16:creationId xmlns:a16="http://schemas.microsoft.com/office/drawing/2014/main" id="{0A944AFD-2542-F24F-BC8E-5AE3EF7996A3}"/>
              </a:ext>
            </a:extLst>
          </p:cNvPr>
          <p:cNvSpPr txBox="1"/>
          <p:nvPr/>
        </p:nvSpPr>
        <p:spPr>
          <a:xfrm>
            <a:off x="413766" y="978070"/>
            <a:ext cx="8214530" cy="1674841"/>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②</a:t>
            </a:r>
            <a:endParaRPr sz="1881" dirty="0">
              <a:latin typeface="HGMaruGothicMPRO" panose="020F0600000000000000" pitchFamily="34" charset="-128"/>
              <a:ea typeface="HGMaruGothicMPRO" panose="020F0600000000000000" pitchFamily="34" charset="-128"/>
              <a:cs typeface="ShinMGoPro-DeBold"/>
            </a:endParaRPr>
          </a:p>
          <a:p>
            <a:pPr marL="117299" marR="4344">
              <a:lnSpc>
                <a:spcPct val="145900"/>
              </a:lnSpc>
              <a:spcBef>
                <a:spcPts val="177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a:t>
            </a:r>
            <a:endParaRPr sz="1454" dirty="0">
              <a:latin typeface="HGMaruGothicMPRO" panose="020F0600000000000000" pitchFamily="34" charset="-128"/>
              <a:ea typeface="HGMaruGothicMPRO" panose="020F0600000000000000" pitchFamily="34" charset="-128"/>
              <a:cs typeface="A-OTF Shin Maru Go Pro"/>
            </a:endParaRPr>
          </a:p>
          <a:p>
            <a:pPr>
              <a:spcBef>
                <a:spcPts val="30"/>
              </a:spcBef>
            </a:pPr>
            <a:endParaRPr sz="1710" dirty="0">
              <a:latin typeface="HGMaruGothicMPRO" panose="020F0600000000000000" pitchFamily="34" charset="-128"/>
              <a:ea typeface="HGMaruGothicMPRO" panose="020F0600000000000000" pitchFamily="34" charset="-128"/>
              <a:cs typeface="Times New Roman"/>
            </a:endParaRPr>
          </a:p>
          <a:p>
            <a:pPr marL="117299"/>
            <a:r>
              <a:rPr sz="1454" b="1" dirty="0">
                <a:solidFill>
                  <a:srgbClr val="231F20"/>
                </a:solidFill>
                <a:latin typeface="HGMaruGothicMPRO" panose="020F0600000000000000" pitchFamily="34" charset="-128"/>
                <a:ea typeface="HGMaruGothicMPRO" panose="020F0600000000000000" pitchFamily="34" charset="-128"/>
                <a:cs typeface="ShinMGoPro-DeBold"/>
              </a:rPr>
              <a:t>解雇等やむを得ない理由による離職以外の離職者（自己都合等）</a:t>
            </a:r>
            <a:endParaRPr sz="1454" dirty="0">
              <a:latin typeface="HGMaruGothicMPRO" panose="020F0600000000000000" pitchFamily="34" charset="-128"/>
              <a:ea typeface="HGMaruGothicMPRO" panose="020F0600000000000000" pitchFamily="34" charset="-128"/>
              <a:cs typeface="ShinMGoPro-DeBold"/>
            </a:endParaRPr>
          </a:p>
        </p:txBody>
      </p:sp>
      <p:sp>
        <p:nvSpPr>
          <p:cNvPr id="19" name="object 8">
            <a:extLst>
              <a:ext uri="{FF2B5EF4-FFF2-40B4-BE49-F238E27FC236}">
                <a16:creationId xmlns:a16="http://schemas.microsoft.com/office/drawing/2014/main" id="{493F90D5-E1F9-D84B-9BF9-1D2C1B97B565}"/>
              </a:ext>
            </a:extLst>
          </p:cNvPr>
          <p:cNvSpPr txBox="1"/>
          <p:nvPr/>
        </p:nvSpPr>
        <p:spPr>
          <a:xfrm>
            <a:off x="520243" y="3503384"/>
            <a:ext cx="965042" cy="238585"/>
          </a:xfrm>
          <a:prstGeom prst="rect">
            <a:avLst/>
          </a:prstGeom>
        </p:spPr>
        <p:txBody>
          <a:bodyPr vert="horz" wrap="square" lIns="0" tIns="14663" rIns="0" bIns="0" rtlCol="0">
            <a:spAutoFit/>
          </a:bodyPr>
          <a:lstStyle/>
          <a:p>
            <a:pPr marL="10861">
              <a:spcBef>
                <a:spcPts val="115"/>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就職困難者</a:t>
            </a:r>
            <a:endParaRPr sz="1454">
              <a:latin typeface="HGMaruGothicMPRO" panose="020F0600000000000000" pitchFamily="34" charset="-128"/>
              <a:ea typeface="HGMaruGothicMPRO" panose="020F0600000000000000" pitchFamily="34" charset="-128"/>
              <a:cs typeface="ShinMGoPro-DeBold"/>
            </a:endParaRPr>
          </a:p>
        </p:txBody>
      </p:sp>
      <p:sp>
        <p:nvSpPr>
          <p:cNvPr id="20" name="object 9">
            <a:extLst>
              <a:ext uri="{FF2B5EF4-FFF2-40B4-BE49-F238E27FC236}">
                <a16:creationId xmlns:a16="http://schemas.microsoft.com/office/drawing/2014/main" id="{2BD58D63-F133-F046-B42F-60611101BBB4}"/>
              </a:ext>
            </a:extLst>
          </p:cNvPr>
          <p:cNvSpPr/>
          <p:nvPr/>
        </p:nvSpPr>
        <p:spPr>
          <a:xfrm>
            <a:off x="536497" y="3811693"/>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2" name="object 11">
            <a:extLst>
              <a:ext uri="{FF2B5EF4-FFF2-40B4-BE49-F238E27FC236}">
                <a16:creationId xmlns:a16="http://schemas.microsoft.com/office/drawing/2014/main" id="{94BDF502-53C9-7142-8FF4-C2E6EE48C94F}"/>
              </a:ext>
            </a:extLst>
          </p:cNvPr>
          <p:cNvSpPr txBox="1"/>
          <p:nvPr/>
        </p:nvSpPr>
        <p:spPr>
          <a:xfrm>
            <a:off x="638139" y="5438482"/>
            <a:ext cx="5730178" cy="987096"/>
          </a:xfrm>
          <a:prstGeom prst="rect">
            <a:avLst/>
          </a:prstGeom>
        </p:spPr>
        <p:txBody>
          <a:bodyPr vert="horz" wrap="square" lIns="0" tIns="10318" rIns="0" bIns="0" rtlCol="0">
            <a:spAutoFit/>
          </a:bodyPr>
          <a:lstStyle/>
          <a:p>
            <a:pPr marL="187353" marR="9775" indent="-177035">
              <a:lnSpc>
                <a:spcPct val="116300"/>
              </a:lnSpc>
              <a:spcBef>
                <a:spcPts val="81"/>
              </a:spcBef>
            </a:pPr>
            <a:r>
              <a:rPr sz="1368" dirty="0">
                <a:solidFill>
                  <a:srgbClr val="231F20"/>
                </a:solidFill>
                <a:latin typeface="HGMaruGothicMPRO" panose="020F0600000000000000" pitchFamily="34" charset="-128"/>
                <a:ea typeface="HGMaruGothicMPRO" panose="020F0600000000000000" pitchFamily="34" charset="-128"/>
                <a:cs typeface="A-OTF Shin Maru Go Pro"/>
              </a:rPr>
              <a:t>・　週所定労働時間が20時間以上の人が雇用保険の加入対象です（ただし昼間学生は加入できません）。</a:t>
            </a:r>
            <a:endParaRPr sz="1368" dirty="0">
              <a:latin typeface="HGMaruGothicMPRO" panose="020F0600000000000000" pitchFamily="34" charset="-128"/>
              <a:ea typeface="HGMaruGothicMPRO" panose="020F0600000000000000" pitchFamily="34" charset="-128"/>
              <a:cs typeface="A-OTF Shin Maru Go Pro"/>
            </a:endParaRPr>
          </a:p>
          <a:p>
            <a:pPr marL="187353" marR="4344" indent="-177035">
              <a:lnSpc>
                <a:spcPct val="116300"/>
              </a:lnSpc>
            </a:pPr>
            <a:r>
              <a:rPr sz="1368" dirty="0">
                <a:solidFill>
                  <a:srgbClr val="231F20"/>
                </a:solidFill>
                <a:latin typeface="HGMaruGothicMPRO" panose="020F0600000000000000" pitchFamily="34" charset="-128"/>
                <a:ea typeface="HGMaruGothicMPRO" panose="020F0600000000000000" pitchFamily="34" charset="-128"/>
                <a:cs typeface="A-OTF Shin Maru Go Pro"/>
              </a:rPr>
              <a:t>・　退職時に「離職票」を会社に発行してもらい、案内記載の必要書類と一緒に最寄りのハローワークに手続きに行きましょう。</a:t>
            </a:r>
            <a:endParaRPr sz="1368" dirty="0">
              <a:latin typeface="HGMaruGothicMPRO" panose="020F0600000000000000" pitchFamily="34" charset="-128"/>
              <a:ea typeface="HGMaruGothicMPRO" panose="020F0600000000000000" pitchFamily="34" charset="-128"/>
              <a:cs typeface="A-OTF Shin Maru Go Pro"/>
            </a:endParaRPr>
          </a:p>
        </p:txBody>
      </p:sp>
      <p:graphicFrame>
        <p:nvGraphicFramePr>
          <p:cNvPr id="28" name="object 17">
            <a:extLst>
              <a:ext uri="{FF2B5EF4-FFF2-40B4-BE49-F238E27FC236}">
                <a16:creationId xmlns:a16="http://schemas.microsoft.com/office/drawing/2014/main" id="{CF204A94-AA68-B948-9037-079BF2897FC3}"/>
              </a:ext>
            </a:extLst>
          </p:cNvPr>
          <p:cNvGraphicFramePr>
            <a:graphicFrameLocks noGrp="1"/>
          </p:cNvGraphicFramePr>
          <p:nvPr>
            <p:extLst>
              <p:ext uri="{D42A27DB-BD31-4B8C-83A1-F6EECF244321}">
                <p14:modId xmlns:p14="http://schemas.microsoft.com/office/powerpoint/2010/main" val="4281559382"/>
              </p:ext>
            </p:extLst>
          </p:nvPr>
        </p:nvGraphicFramePr>
        <p:xfrm>
          <a:off x="531104" y="2711210"/>
          <a:ext cx="8069527" cy="638111"/>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2103211">
                  <a:extLst>
                    <a:ext uri="{9D8B030D-6E8A-4147-A177-3AD203B41FA5}">
                      <a16:colId xmlns:a16="http://schemas.microsoft.com/office/drawing/2014/main" val="20001"/>
                    </a:ext>
                  </a:extLst>
                </a:gridCol>
                <a:gridCol w="2155458">
                  <a:extLst>
                    <a:ext uri="{9D8B030D-6E8A-4147-A177-3AD203B41FA5}">
                      <a16:colId xmlns:a16="http://schemas.microsoft.com/office/drawing/2014/main" val="20002"/>
                    </a:ext>
                  </a:extLst>
                </a:gridCol>
                <a:gridCol w="2146226">
                  <a:extLst>
                    <a:ext uri="{9D8B030D-6E8A-4147-A177-3AD203B41FA5}">
                      <a16:colId xmlns:a16="http://schemas.microsoft.com/office/drawing/2014/main" val="20003"/>
                    </a:ext>
                  </a:extLst>
                </a:gridCol>
              </a:tblGrid>
              <a:tr h="373091">
                <a:tc>
                  <a:txBody>
                    <a:bodyPr/>
                    <a:lstStyle/>
                    <a:p>
                      <a:pPr marL="1073785">
                        <a:lnSpc>
                          <a:spcPts val="1155"/>
                        </a:lnSpc>
                        <a:spcBef>
                          <a:spcPts val="40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20955"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619125">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5020">
                <a:tc>
                  <a:txBody>
                    <a:bodyPr/>
                    <a:lstStyle/>
                    <a:p>
                      <a:pPr marL="3619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全年齢</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a:txBody>
                    <a:bodyPr/>
                    <a:lstStyle/>
                    <a:p>
                      <a:pPr marR="4953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022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635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1"/>
                  </a:ext>
                </a:extLst>
              </a:tr>
            </a:tbl>
          </a:graphicData>
        </a:graphic>
      </p:graphicFrame>
      <p:graphicFrame>
        <p:nvGraphicFramePr>
          <p:cNvPr id="29" name="object 18">
            <a:extLst>
              <a:ext uri="{FF2B5EF4-FFF2-40B4-BE49-F238E27FC236}">
                <a16:creationId xmlns:a16="http://schemas.microsoft.com/office/drawing/2014/main" id="{99FDC940-737C-7B4A-97EC-3729788EB6AD}"/>
              </a:ext>
            </a:extLst>
          </p:cNvPr>
          <p:cNvGraphicFramePr>
            <a:graphicFrameLocks noGrp="1"/>
          </p:cNvGraphicFramePr>
          <p:nvPr>
            <p:extLst>
              <p:ext uri="{D42A27DB-BD31-4B8C-83A1-F6EECF244321}">
                <p14:modId xmlns:p14="http://schemas.microsoft.com/office/powerpoint/2010/main" val="3689801996"/>
              </p:ext>
            </p:extLst>
          </p:nvPr>
        </p:nvGraphicFramePr>
        <p:xfrm>
          <a:off x="531104" y="3806307"/>
          <a:ext cx="8067354" cy="902044"/>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809609">
                  <a:extLst>
                    <a:ext uri="{9D8B030D-6E8A-4147-A177-3AD203B41FA5}">
                      <a16:colId xmlns:a16="http://schemas.microsoft.com/office/drawing/2014/main" val="20001"/>
                    </a:ext>
                  </a:extLst>
                </a:gridCol>
                <a:gridCol w="1400587">
                  <a:extLst>
                    <a:ext uri="{9D8B030D-6E8A-4147-A177-3AD203B41FA5}">
                      <a16:colId xmlns:a16="http://schemas.microsoft.com/office/drawing/2014/main" val="20002"/>
                    </a:ext>
                  </a:extLst>
                </a:gridCol>
                <a:gridCol w="1400586">
                  <a:extLst>
                    <a:ext uri="{9D8B030D-6E8A-4147-A177-3AD203B41FA5}">
                      <a16:colId xmlns:a16="http://schemas.microsoft.com/office/drawing/2014/main" val="20003"/>
                    </a:ext>
                  </a:extLst>
                </a:gridCol>
                <a:gridCol w="1573794">
                  <a:extLst>
                    <a:ext uri="{9D8B030D-6E8A-4147-A177-3AD203B41FA5}">
                      <a16:colId xmlns:a16="http://schemas.microsoft.com/office/drawing/2014/main" val="20004"/>
                    </a:ext>
                  </a:extLst>
                </a:gridCol>
                <a:gridCol w="1218146">
                  <a:extLst>
                    <a:ext uri="{9D8B030D-6E8A-4147-A177-3AD203B41FA5}">
                      <a16:colId xmlns:a16="http://schemas.microsoft.com/office/drawing/2014/main" val="20005"/>
                    </a:ext>
                  </a:extLst>
                </a:gridCol>
              </a:tblGrid>
              <a:tr h="373091">
                <a:tc>
                  <a:txBody>
                    <a:bodyPr/>
                    <a:lstStyle/>
                    <a:p>
                      <a:pPr marL="1073785">
                        <a:lnSpc>
                          <a:spcPts val="1155"/>
                        </a:lnSpc>
                        <a:spcBef>
                          <a:spcPts val="40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201930">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192405">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146685">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78105">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495300">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2">
                  <a:txBody>
                    <a:bodyPr/>
                    <a:lstStyle/>
                    <a:p>
                      <a:pPr marL="269240">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9589">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360日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75" name="グループ化 74">
            <a:extLst>
              <a:ext uri="{FF2B5EF4-FFF2-40B4-BE49-F238E27FC236}">
                <a16:creationId xmlns:a16="http://schemas.microsoft.com/office/drawing/2014/main" id="{835FC5AD-6153-E94F-A794-914A114F40F4}"/>
              </a:ext>
            </a:extLst>
          </p:cNvPr>
          <p:cNvGrpSpPr/>
          <p:nvPr/>
        </p:nvGrpSpPr>
        <p:grpSpPr>
          <a:xfrm>
            <a:off x="7334773" y="4875520"/>
            <a:ext cx="1306489" cy="1583251"/>
            <a:chOff x="8576336" y="5471210"/>
            <a:chExt cx="1527639" cy="1851249"/>
          </a:xfrm>
        </p:grpSpPr>
        <p:sp>
          <p:nvSpPr>
            <p:cNvPr id="24" name="object 13">
              <a:extLst>
                <a:ext uri="{FF2B5EF4-FFF2-40B4-BE49-F238E27FC236}">
                  <a16:creationId xmlns:a16="http://schemas.microsoft.com/office/drawing/2014/main" id="{E5A4D88A-D80E-A545-88F1-37B64F2086FD}"/>
                </a:ext>
              </a:extLst>
            </p:cNvPr>
            <p:cNvSpPr/>
            <p:nvPr/>
          </p:nvSpPr>
          <p:spPr>
            <a:xfrm>
              <a:off x="8576336" y="6539695"/>
              <a:ext cx="335280" cy="281940"/>
            </a:xfrm>
            <a:custGeom>
              <a:avLst/>
              <a:gdLst/>
              <a:ahLst/>
              <a:cxnLst/>
              <a:rect l="l" t="t" r="r" b="b"/>
              <a:pathLst>
                <a:path w="335279" h="281940">
                  <a:moveTo>
                    <a:pt x="45499" y="35116"/>
                  </a:moveTo>
                  <a:lnTo>
                    <a:pt x="25428" y="39907"/>
                  </a:lnTo>
                  <a:lnTo>
                    <a:pt x="14539" y="53642"/>
                  </a:lnTo>
                  <a:lnTo>
                    <a:pt x="17421" y="75378"/>
                  </a:lnTo>
                  <a:lnTo>
                    <a:pt x="6176" y="81813"/>
                  </a:lnTo>
                  <a:lnTo>
                    <a:pt x="0" y="96722"/>
                  </a:lnTo>
                  <a:lnTo>
                    <a:pt x="3476" y="116339"/>
                  </a:lnTo>
                  <a:lnTo>
                    <a:pt x="21193" y="136897"/>
                  </a:lnTo>
                  <a:lnTo>
                    <a:pt x="19110" y="150265"/>
                  </a:lnTo>
                  <a:lnTo>
                    <a:pt x="62498" y="198189"/>
                  </a:lnTo>
                  <a:lnTo>
                    <a:pt x="114093" y="234852"/>
                  </a:lnTo>
                  <a:lnTo>
                    <a:pt x="160319" y="263657"/>
                  </a:lnTo>
                  <a:lnTo>
                    <a:pt x="197599" y="278323"/>
                  </a:lnTo>
                  <a:lnTo>
                    <a:pt x="232054" y="281385"/>
                  </a:lnTo>
                  <a:lnTo>
                    <a:pt x="269808" y="275378"/>
                  </a:lnTo>
                  <a:lnTo>
                    <a:pt x="289991" y="242390"/>
                  </a:lnTo>
                  <a:lnTo>
                    <a:pt x="311326" y="216002"/>
                  </a:lnTo>
                  <a:lnTo>
                    <a:pt x="328224" y="198497"/>
                  </a:lnTo>
                  <a:lnTo>
                    <a:pt x="335099" y="192155"/>
                  </a:lnTo>
                  <a:lnTo>
                    <a:pt x="334593" y="168509"/>
                  </a:lnTo>
                  <a:lnTo>
                    <a:pt x="331752" y="148253"/>
                  </a:lnTo>
                  <a:lnTo>
                    <a:pt x="326187" y="129542"/>
                  </a:lnTo>
                  <a:lnTo>
                    <a:pt x="317509" y="110532"/>
                  </a:lnTo>
                  <a:lnTo>
                    <a:pt x="318191" y="78020"/>
                  </a:lnTo>
                  <a:lnTo>
                    <a:pt x="252422" y="78020"/>
                  </a:lnTo>
                  <a:lnTo>
                    <a:pt x="217831" y="60374"/>
                  </a:lnTo>
                  <a:lnTo>
                    <a:pt x="183019" y="44084"/>
                  </a:lnTo>
                  <a:lnTo>
                    <a:pt x="173095" y="40212"/>
                  </a:lnTo>
                  <a:lnTo>
                    <a:pt x="70164" y="40212"/>
                  </a:lnTo>
                  <a:lnTo>
                    <a:pt x="45499" y="35116"/>
                  </a:lnTo>
                  <a:close/>
                </a:path>
                <a:path w="335279" h="281940">
                  <a:moveTo>
                    <a:pt x="287572" y="0"/>
                  </a:moveTo>
                  <a:lnTo>
                    <a:pt x="268909" y="13688"/>
                  </a:lnTo>
                  <a:lnTo>
                    <a:pt x="256080" y="41302"/>
                  </a:lnTo>
                  <a:lnTo>
                    <a:pt x="252422" y="78020"/>
                  </a:lnTo>
                  <a:lnTo>
                    <a:pt x="318191" y="78020"/>
                  </a:lnTo>
                  <a:lnTo>
                    <a:pt x="319532" y="46970"/>
                  </a:lnTo>
                  <a:lnTo>
                    <a:pt x="317666" y="21365"/>
                  </a:lnTo>
                  <a:lnTo>
                    <a:pt x="308733" y="5058"/>
                  </a:lnTo>
                  <a:lnTo>
                    <a:pt x="287572" y="0"/>
                  </a:lnTo>
                  <a:close/>
                </a:path>
                <a:path w="335279" h="281940">
                  <a:moveTo>
                    <a:pt x="96465" y="21263"/>
                  </a:moveTo>
                  <a:lnTo>
                    <a:pt x="81475" y="24775"/>
                  </a:lnTo>
                  <a:lnTo>
                    <a:pt x="72754" y="31611"/>
                  </a:lnTo>
                  <a:lnTo>
                    <a:pt x="70164" y="40212"/>
                  </a:lnTo>
                  <a:lnTo>
                    <a:pt x="173095" y="40212"/>
                  </a:lnTo>
                  <a:lnTo>
                    <a:pt x="149269" y="30916"/>
                  </a:lnTo>
                  <a:lnTo>
                    <a:pt x="117865" y="22635"/>
                  </a:lnTo>
                  <a:lnTo>
                    <a:pt x="96465" y="21263"/>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5" name="object 14">
              <a:extLst>
                <a:ext uri="{FF2B5EF4-FFF2-40B4-BE49-F238E27FC236}">
                  <a16:creationId xmlns:a16="http://schemas.microsoft.com/office/drawing/2014/main" id="{E81A0F40-3C24-F04C-8650-7BF1CAB3F6FA}"/>
                </a:ext>
              </a:extLst>
            </p:cNvPr>
            <p:cNvSpPr/>
            <p:nvPr/>
          </p:nvSpPr>
          <p:spPr>
            <a:xfrm>
              <a:off x="8796532" y="6474099"/>
              <a:ext cx="1077595" cy="848360"/>
            </a:xfrm>
            <a:custGeom>
              <a:avLst/>
              <a:gdLst/>
              <a:ahLst/>
              <a:cxnLst/>
              <a:rect l="l" t="t" r="r" b="b"/>
              <a:pathLst>
                <a:path w="1077595" h="848359">
                  <a:moveTo>
                    <a:pt x="1042686" y="545585"/>
                  </a:moveTo>
                  <a:lnTo>
                    <a:pt x="402907" y="545585"/>
                  </a:lnTo>
                  <a:lnTo>
                    <a:pt x="417741" y="571391"/>
                  </a:lnTo>
                  <a:lnTo>
                    <a:pt x="414579" y="602058"/>
                  </a:lnTo>
                  <a:lnTo>
                    <a:pt x="410491" y="629842"/>
                  </a:lnTo>
                  <a:lnTo>
                    <a:pt x="405150" y="661529"/>
                  </a:lnTo>
                  <a:lnTo>
                    <a:pt x="398232" y="703910"/>
                  </a:lnTo>
                  <a:lnTo>
                    <a:pt x="389409" y="763774"/>
                  </a:lnTo>
                  <a:lnTo>
                    <a:pt x="378358" y="847908"/>
                  </a:lnTo>
                  <a:lnTo>
                    <a:pt x="1077391" y="847908"/>
                  </a:lnTo>
                  <a:lnTo>
                    <a:pt x="1069111" y="769340"/>
                  </a:lnTo>
                  <a:lnTo>
                    <a:pt x="1048777" y="591122"/>
                  </a:lnTo>
                  <a:lnTo>
                    <a:pt x="1042686" y="545585"/>
                  </a:lnTo>
                  <a:close/>
                </a:path>
                <a:path w="1077595" h="848359">
                  <a:moveTo>
                    <a:pt x="133731" y="218826"/>
                  </a:moveTo>
                  <a:lnTo>
                    <a:pt x="0" y="391102"/>
                  </a:lnTo>
                  <a:lnTo>
                    <a:pt x="55564" y="447039"/>
                  </a:lnTo>
                  <a:lnTo>
                    <a:pt x="105409" y="493085"/>
                  </a:lnTo>
                  <a:lnTo>
                    <a:pt x="150140" y="529845"/>
                  </a:lnTo>
                  <a:lnTo>
                    <a:pt x="190365" y="557924"/>
                  </a:lnTo>
                  <a:lnTo>
                    <a:pt x="226688" y="577927"/>
                  </a:lnTo>
                  <a:lnTo>
                    <a:pt x="290055" y="596120"/>
                  </a:lnTo>
                  <a:lnTo>
                    <a:pt x="318312" y="595521"/>
                  </a:lnTo>
                  <a:lnTo>
                    <a:pt x="361825" y="589440"/>
                  </a:lnTo>
                  <a:lnTo>
                    <a:pt x="385141" y="582211"/>
                  </a:lnTo>
                  <a:lnTo>
                    <a:pt x="396192" y="569153"/>
                  </a:lnTo>
                  <a:lnTo>
                    <a:pt x="402907" y="545585"/>
                  </a:lnTo>
                  <a:lnTo>
                    <a:pt x="1042686" y="545585"/>
                  </a:lnTo>
                  <a:lnTo>
                    <a:pt x="1023143" y="399486"/>
                  </a:lnTo>
                  <a:lnTo>
                    <a:pt x="1010301" y="336365"/>
                  </a:lnTo>
                  <a:lnTo>
                    <a:pt x="263169" y="336365"/>
                  </a:lnTo>
                  <a:lnTo>
                    <a:pt x="133731" y="218826"/>
                  </a:lnTo>
                  <a:close/>
                </a:path>
                <a:path w="1077595" h="848359">
                  <a:moveTo>
                    <a:pt x="685445" y="0"/>
                  </a:moveTo>
                  <a:lnTo>
                    <a:pt x="638884" y="3658"/>
                  </a:lnTo>
                  <a:lnTo>
                    <a:pt x="605989" y="13367"/>
                  </a:lnTo>
                  <a:lnTo>
                    <a:pt x="574408" y="25126"/>
                  </a:lnTo>
                  <a:lnTo>
                    <a:pt x="530596" y="38919"/>
                  </a:lnTo>
                  <a:lnTo>
                    <a:pt x="489498" y="58785"/>
                  </a:lnTo>
                  <a:lnTo>
                    <a:pt x="450454" y="85903"/>
                  </a:lnTo>
                  <a:lnTo>
                    <a:pt x="412802" y="121456"/>
                  </a:lnTo>
                  <a:lnTo>
                    <a:pt x="375879" y="166623"/>
                  </a:lnTo>
                  <a:lnTo>
                    <a:pt x="339026" y="222585"/>
                  </a:lnTo>
                  <a:lnTo>
                    <a:pt x="307258" y="275362"/>
                  </a:lnTo>
                  <a:lnTo>
                    <a:pt x="288767" y="304807"/>
                  </a:lnTo>
                  <a:lnTo>
                    <a:pt x="276441" y="321585"/>
                  </a:lnTo>
                  <a:lnTo>
                    <a:pt x="263169" y="336365"/>
                  </a:lnTo>
                  <a:lnTo>
                    <a:pt x="1010301" y="336365"/>
                  </a:lnTo>
                  <a:lnTo>
                    <a:pt x="998969" y="280663"/>
                  </a:lnTo>
                  <a:lnTo>
                    <a:pt x="985375" y="228440"/>
                  </a:lnTo>
                  <a:lnTo>
                    <a:pt x="964441" y="179511"/>
                  </a:lnTo>
                  <a:lnTo>
                    <a:pt x="937477" y="134792"/>
                  </a:lnTo>
                  <a:lnTo>
                    <a:pt x="905790" y="95198"/>
                  </a:lnTo>
                  <a:lnTo>
                    <a:pt x="870693" y="61645"/>
                  </a:lnTo>
                  <a:lnTo>
                    <a:pt x="833493" y="35050"/>
                  </a:lnTo>
                  <a:lnTo>
                    <a:pt x="795500" y="16327"/>
                  </a:lnTo>
                  <a:lnTo>
                    <a:pt x="758024" y="6393"/>
                  </a:lnTo>
                  <a:lnTo>
                    <a:pt x="685445" y="0"/>
                  </a:lnTo>
                  <a:close/>
                </a:path>
              </a:pathLst>
            </a:custGeom>
            <a:solidFill>
              <a:srgbClr val="616D7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6" name="object 15">
              <a:extLst>
                <a:ext uri="{FF2B5EF4-FFF2-40B4-BE49-F238E27FC236}">
                  <a16:creationId xmlns:a16="http://schemas.microsoft.com/office/drawing/2014/main" id="{E5DB3C7C-2E2F-C949-80BE-85A33DF1B39A}"/>
                </a:ext>
              </a:extLst>
            </p:cNvPr>
            <p:cNvSpPr/>
            <p:nvPr/>
          </p:nvSpPr>
          <p:spPr>
            <a:xfrm>
              <a:off x="8796532" y="6474099"/>
              <a:ext cx="1077595" cy="848360"/>
            </a:xfrm>
            <a:custGeom>
              <a:avLst/>
              <a:gdLst/>
              <a:ahLst/>
              <a:cxnLst/>
              <a:rect l="l" t="t" r="r" b="b"/>
              <a:pathLst>
                <a:path w="1077595" h="848359">
                  <a:moveTo>
                    <a:pt x="758024" y="6393"/>
                  </a:moveTo>
                  <a:lnTo>
                    <a:pt x="795500" y="16327"/>
                  </a:lnTo>
                  <a:lnTo>
                    <a:pt x="833493" y="35050"/>
                  </a:lnTo>
                  <a:lnTo>
                    <a:pt x="870693" y="61645"/>
                  </a:lnTo>
                  <a:lnTo>
                    <a:pt x="905790" y="95198"/>
                  </a:lnTo>
                  <a:lnTo>
                    <a:pt x="937477" y="134792"/>
                  </a:lnTo>
                  <a:lnTo>
                    <a:pt x="964441" y="179511"/>
                  </a:lnTo>
                  <a:lnTo>
                    <a:pt x="985375" y="228440"/>
                  </a:lnTo>
                  <a:lnTo>
                    <a:pt x="998969" y="280663"/>
                  </a:lnTo>
                  <a:lnTo>
                    <a:pt x="1023143" y="399486"/>
                  </a:lnTo>
                  <a:lnTo>
                    <a:pt x="1048777" y="591122"/>
                  </a:lnTo>
                  <a:lnTo>
                    <a:pt x="1069111" y="769340"/>
                  </a:lnTo>
                  <a:lnTo>
                    <a:pt x="1077391" y="847908"/>
                  </a:lnTo>
                  <a:lnTo>
                    <a:pt x="378358" y="847908"/>
                  </a:lnTo>
                  <a:lnTo>
                    <a:pt x="389409" y="763774"/>
                  </a:lnTo>
                  <a:lnTo>
                    <a:pt x="398232" y="703910"/>
                  </a:lnTo>
                  <a:lnTo>
                    <a:pt x="405150" y="661529"/>
                  </a:lnTo>
                  <a:lnTo>
                    <a:pt x="410491" y="629842"/>
                  </a:lnTo>
                  <a:lnTo>
                    <a:pt x="414579" y="602058"/>
                  </a:lnTo>
                  <a:lnTo>
                    <a:pt x="417741" y="571391"/>
                  </a:lnTo>
                  <a:lnTo>
                    <a:pt x="402907" y="545585"/>
                  </a:lnTo>
                  <a:lnTo>
                    <a:pt x="396192" y="569153"/>
                  </a:lnTo>
                  <a:lnTo>
                    <a:pt x="385141" y="582211"/>
                  </a:lnTo>
                  <a:lnTo>
                    <a:pt x="361825" y="589440"/>
                  </a:lnTo>
                  <a:lnTo>
                    <a:pt x="318312" y="595521"/>
                  </a:lnTo>
                  <a:lnTo>
                    <a:pt x="290055" y="596120"/>
                  </a:lnTo>
                  <a:lnTo>
                    <a:pt x="259716" y="590457"/>
                  </a:lnTo>
                  <a:lnTo>
                    <a:pt x="190365" y="557924"/>
                  </a:lnTo>
                  <a:lnTo>
                    <a:pt x="150140" y="529845"/>
                  </a:lnTo>
                  <a:lnTo>
                    <a:pt x="105409" y="493085"/>
                  </a:lnTo>
                  <a:lnTo>
                    <a:pt x="55564" y="447039"/>
                  </a:lnTo>
                  <a:lnTo>
                    <a:pt x="0" y="391102"/>
                  </a:lnTo>
                  <a:lnTo>
                    <a:pt x="133731" y="218826"/>
                  </a:lnTo>
                  <a:lnTo>
                    <a:pt x="263169" y="336365"/>
                  </a:lnTo>
                  <a:lnTo>
                    <a:pt x="276441" y="321585"/>
                  </a:lnTo>
                  <a:lnTo>
                    <a:pt x="288767" y="304807"/>
                  </a:lnTo>
                  <a:lnTo>
                    <a:pt x="307258" y="275362"/>
                  </a:lnTo>
                  <a:lnTo>
                    <a:pt x="339026" y="222585"/>
                  </a:lnTo>
                  <a:lnTo>
                    <a:pt x="375879" y="166623"/>
                  </a:lnTo>
                  <a:lnTo>
                    <a:pt x="412802" y="121456"/>
                  </a:lnTo>
                  <a:lnTo>
                    <a:pt x="450454" y="85903"/>
                  </a:lnTo>
                  <a:lnTo>
                    <a:pt x="489498" y="58785"/>
                  </a:lnTo>
                  <a:lnTo>
                    <a:pt x="530596" y="38919"/>
                  </a:lnTo>
                  <a:lnTo>
                    <a:pt x="574408" y="25126"/>
                  </a:lnTo>
                  <a:lnTo>
                    <a:pt x="605989" y="13367"/>
                  </a:lnTo>
                  <a:lnTo>
                    <a:pt x="638884" y="3658"/>
                  </a:lnTo>
                  <a:lnTo>
                    <a:pt x="685445" y="0"/>
                  </a:lnTo>
                  <a:lnTo>
                    <a:pt x="758024" y="6393"/>
                  </a:lnTo>
                  <a:close/>
                </a:path>
              </a:pathLst>
            </a:custGeom>
            <a:ln w="16179">
              <a:solidFill>
                <a:srgbClr val="616D7B"/>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7" name="object 16">
              <a:extLst>
                <a:ext uri="{FF2B5EF4-FFF2-40B4-BE49-F238E27FC236}">
                  <a16:creationId xmlns:a16="http://schemas.microsoft.com/office/drawing/2014/main" id="{34F289EE-6C32-D949-AC7B-8DBBCE766685}"/>
                </a:ext>
              </a:extLst>
            </p:cNvPr>
            <p:cNvSpPr/>
            <p:nvPr/>
          </p:nvSpPr>
          <p:spPr>
            <a:xfrm>
              <a:off x="8605060" y="6664964"/>
              <a:ext cx="245110" cy="83185"/>
            </a:xfrm>
            <a:custGeom>
              <a:avLst/>
              <a:gdLst/>
              <a:ahLst/>
              <a:cxnLst/>
              <a:rect l="l" t="t" r="r" b="b"/>
              <a:pathLst>
                <a:path w="245109" h="83184">
                  <a:moveTo>
                    <a:pt x="0" y="6835"/>
                  </a:moveTo>
                  <a:lnTo>
                    <a:pt x="7315" y="1450"/>
                  </a:lnTo>
                  <a:lnTo>
                    <a:pt x="13755" y="0"/>
                  </a:lnTo>
                  <a:lnTo>
                    <a:pt x="22922" y="2792"/>
                  </a:lnTo>
                  <a:lnTo>
                    <a:pt x="57976" y="21943"/>
                  </a:lnTo>
                  <a:lnTo>
                    <a:pt x="91940" y="43079"/>
                  </a:lnTo>
                  <a:lnTo>
                    <a:pt x="97790" y="46777"/>
                  </a:lnTo>
                  <a:lnTo>
                    <a:pt x="152787" y="37449"/>
                  </a:lnTo>
                  <a:lnTo>
                    <a:pt x="186439" y="38068"/>
                  </a:lnTo>
                  <a:lnTo>
                    <a:pt x="212532" y="51988"/>
                  </a:lnTo>
                  <a:lnTo>
                    <a:pt x="244856" y="82565"/>
                  </a:lnTo>
                </a:path>
              </a:pathLst>
            </a:custGeom>
            <a:ln w="10553">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0" name="object 19">
              <a:extLst>
                <a:ext uri="{FF2B5EF4-FFF2-40B4-BE49-F238E27FC236}">
                  <a16:creationId xmlns:a16="http://schemas.microsoft.com/office/drawing/2014/main" id="{EDFC5136-A785-1047-BD64-D37AB0F8833C}"/>
                </a:ext>
              </a:extLst>
            </p:cNvPr>
            <p:cNvSpPr/>
            <p:nvPr/>
          </p:nvSpPr>
          <p:spPr>
            <a:xfrm>
              <a:off x="8599783" y="6580913"/>
              <a:ext cx="158810" cy="95309"/>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1" name="object 20">
              <a:extLst>
                <a:ext uri="{FF2B5EF4-FFF2-40B4-BE49-F238E27FC236}">
                  <a16:creationId xmlns:a16="http://schemas.microsoft.com/office/drawing/2014/main" id="{D0C9B043-0A5E-9740-BFB7-BB8603AFD768}"/>
                </a:ext>
              </a:extLst>
            </p:cNvPr>
            <p:cNvSpPr/>
            <p:nvPr/>
          </p:nvSpPr>
          <p:spPr>
            <a:xfrm>
              <a:off x="8834846" y="6625743"/>
              <a:ext cx="21590" cy="15875"/>
            </a:xfrm>
            <a:custGeom>
              <a:avLst/>
              <a:gdLst/>
              <a:ahLst/>
              <a:cxnLst/>
              <a:rect l="l" t="t" r="r" b="b"/>
              <a:pathLst>
                <a:path w="21590" h="15875">
                  <a:moveTo>
                    <a:pt x="0" y="0"/>
                  </a:moveTo>
                  <a:lnTo>
                    <a:pt x="21348" y="15608"/>
                  </a:lnTo>
                </a:path>
              </a:pathLst>
            </a:custGeom>
            <a:ln w="10553">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2" name="object 21">
              <a:extLst>
                <a:ext uri="{FF2B5EF4-FFF2-40B4-BE49-F238E27FC236}">
                  <a16:creationId xmlns:a16="http://schemas.microsoft.com/office/drawing/2014/main" id="{93A4010C-4976-1347-90A9-E7842E7EDAE0}"/>
                </a:ext>
              </a:extLst>
            </p:cNvPr>
            <p:cNvSpPr/>
            <p:nvPr/>
          </p:nvSpPr>
          <p:spPr>
            <a:xfrm>
              <a:off x="9369864" y="6480493"/>
              <a:ext cx="229235" cy="382270"/>
            </a:xfrm>
            <a:custGeom>
              <a:avLst/>
              <a:gdLst/>
              <a:ahLst/>
              <a:cxnLst/>
              <a:rect l="l" t="t" r="r" b="b"/>
              <a:pathLst>
                <a:path w="229234" h="382270">
                  <a:moveTo>
                    <a:pt x="12914" y="0"/>
                  </a:moveTo>
                  <a:lnTo>
                    <a:pt x="7841" y="17861"/>
                  </a:lnTo>
                  <a:lnTo>
                    <a:pt x="3431" y="46804"/>
                  </a:lnTo>
                  <a:lnTo>
                    <a:pt x="533" y="85431"/>
                  </a:lnTo>
                  <a:lnTo>
                    <a:pt x="0" y="132341"/>
                  </a:lnTo>
                  <a:lnTo>
                    <a:pt x="2681" y="186137"/>
                  </a:lnTo>
                  <a:lnTo>
                    <a:pt x="9429" y="245418"/>
                  </a:lnTo>
                  <a:lnTo>
                    <a:pt x="21095" y="308785"/>
                  </a:lnTo>
                  <a:lnTo>
                    <a:pt x="38530" y="374840"/>
                  </a:lnTo>
                  <a:lnTo>
                    <a:pt x="46695" y="382014"/>
                  </a:lnTo>
                  <a:lnTo>
                    <a:pt x="56569" y="374291"/>
                  </a:lnTo>
                  <a:lnTo>
                    <a:pt x="90441" y="323804"/>
                  </a:lnTo>
                  <a:lnTo>
                    <a:pt x="115452" y="276075"/>
                  </a:lnTo>
                  <a:lnTo>
                    <a:pt x="146524" y="210045"/>
                  </a:lnTo>
                  <a:lnTo>
                    <a:pt x="184163" y="123229"/>
                  </a:lnTo>
                  <a:lnTo>
                    <a:pt x="228877" y="13144"/>
                  </a:lnTo>
                  <a:lnTo>
                    <a:pt x="139503" y="5684"/>
                  </a:lnTo>
                  <a:lnTo>
                    <a:pt x="71447" y="1766"/>
                  </a:lnTo>
                  <a:lnTo>
                    <a:pt x="28115" y="251"/>
                  </a:lnTo>
                  <a:lnTo>
                    <a:pt x="12914"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3" name="object 22">
              <a:extLst>
                <a:ext uri="{FF2B5EF4-FFF2-40B4-BE49-F238E27FC236}">
                  <a16:creationId xmlns:a16="http://schemas.microsoft.com/office/drawing/2014/main" id="{69F07319-B88D-5E4A-9DB8-02F7ED3A432C}"/>
                </a:ext>
              </a:extLst>
            </p:cNvPr>
            <p:cNvSpPr/>
            <p:nvPr/>
          </p:nvSpPr>
          <p:spPr>
            <a:xfrm>
              <a:off x="9377131" y="6500759"/>
              <a:ext cx="219075" cy="19685"/>
            </a:xfrm>
            <a:custGeom>
              <a:avLst/>
              <a:gdLst/>
              <a:ahLst/>
              <a:cxnLst/>
              <a:rect l="l" t="t" r="r" b="b"/>
              <a:pathLst>
                <a:path w="219075" h="19684">
                  <a:moveTo>
                    <a:pt x="0" y="1332"/>
                  </a:moveTo>
                  <a:lnTo>
                    <a:pt x="12599" y="7172"/>
                  </a:lnTo>
                  <a:lnTo>
                    <a:pt x="46931" y="15382"/>
                  </a:lnTo>
                  <a:lnTo>
                    <a:pt x="94370" y="19390"/>
                  </a:lnTo>
                  <a:lnTo>
                    <a:pt x="152477" y="15490"/>
                  </a:lnTo>
                  <a:lnTo>
                    <a:pt x="218712" y="0"/>
                  </a:lnTo>
                </a:path>
              </a:pathLst>
            </a:custGeom>
            <a:ln w="23609">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4" name="object 23">
              <a:extLst>
                <a:ext uri="{FF2B5EF4-FFF2-40B4-BE49-F238E27FC236}">
                  <a16:creationId xmlns:a16="http://schemas.microsoft.com/office/drawing/2014/main" id="{BAD97721-4322-3849-853E-A7CD043403B0}"/>
                </a:ext>
              </a:extLst>
            </p:cNvPr>
            <p:cNvSpPr/>
            <p:nvPr/>
          </p:nvSpPr>
          <p:spPr>
            <a:xfrm>
              <a:off x="9369858" y="6590049"/>
              <a:ext cx="186690" cy="273050"/>
            </a:xfrm>
            <a:custGeom>
              <a:avLst/>
              <a:gdLst/>
              <a:ahLst/>
              <a:cxnLst/>
              <a:rect l="l" t="t" r="r" b="b"/>
              <a:pathLst>
                <a:path w="186690" h="273050">
                  <a:moveTo>
                    <a:pt x="259" y="0"/>
                  </a:moveTo>
                  <a:lnTo>
                    <a:pt x="2681" y="76586"/>
                  </a:lnTo>
                  <a:lnTo>
                    <a:pt x="9429" y="135868"/>
                  </a:lnTo>
                  <a:lnTo>
                    <a:pt x="21095" y="199237"/>
                  </a:lnTo>
                  <a:lnTo>
                    <a:pt x="38530" y="265296"/>
                  </a:lnTo>
                  <a:lnTo>
                    <a:pt x="46696" y="272464"/>
                  </a:lnTo>
                  <a:lnTo>
                    <a:pt x="56572" y="264738"/>
                  </a:lnTo>
                  <a:lnTo>
                    <a:pt x="90446" y="214249"/>
                  </a:lnTo>
                  <a:lnTo>
                    <a:pt x="115458" y="166519"/>
                  </a:lnTo>
                  <a:lnTo>
                    <a:pt x="146529" y="100488"/>
                  </a:lnTo>
                  <a:lnTo>
                    <a:pt x="184166" y="13672"/>
                  </a:lnTo>
                  <a:lnTo>
                    <a:pt x="184873" y="11932"/>
                  </a:lnTo>
                  <a:lnTo>
                    <a:pt x="106622" y="11932"/>
                  </a:lnTo>
                  <a:lnTo>
                    <a:pt x="52369" y="9144"/>
                  </a:lnTo>
                  <a:lnTo>
                    <a:pt x="8784" y="2741"/>
                  </a:lnTo>
                  <a:lnTo>
                    <a:pt x="259" y="0"/>
                  </a:lnTo>
                  <a:close/>
                </a:path>
                <a:path w="186690" h="273050">
                  <a:moveTo>
                    <a:pt x="186492" y="7946"/>
                  </a:moveTo>
                  <a:lnTo>
                    <a:pt x="166980" y="10200"/>
                  </a:lnTo>
                  <a:lnTo>
                    <a:pt x="106622" y="11932"/>
                  </a:lnTo>
                  <a:lnTo>
                    <a:pt x="184873" y="11932"/>
                  </a:lnTo>
                  <a:lnTo>
                    <a:pt x="186492" y="7946"/>
                  </a:lnTo>
                  <a:close/>
                </a:path>
              </a:pathLst>
            </a:custGeom>
            <a:solidFill>
              <a:srgbClr val="3A3D3D"/>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5" name="object 24">
              <a:extLst>
                <a:ext uri="{FF2B5EF4-FFF2-40B4-BE49-F238E27FC236}">
                  <a16:creationId xmlns:a16="http://schemas.microsoft.com/office/drawing/2014/main" id="{FAF6AE1D-B96A-8F4A-9239-09DA91D62F64}"/>
                </a:ext>
              </a:extLst>
            </p:cNvPr>
            <p:cNvSpPr/>
            <p:nvPr/>
          </p:nvSpPr>
          <p:spPr>
            <a:xfrm>
              <a:off x="9370117" y="6590049"/>
              <a:ext cx="186690" cy="12065"/>
            </a:xfrm>
            <a:custGeom>
              <a:avLst/>
              <a:gdLst/>
              <a:ahLst/>
              <a:cxnLst/>
              <a:rect l="l" t="t" r="r" b="b"/>
              <a:pathLst>
                <a:path w="186690" h="12065">
                  <a:moveTo>
                    <a:pt x="0" y="0"/>
                  </a:moveTo>
                  <a:lnTo>
                    <a:pt x="8525" y="2741"/>
                  </a:lnTo>
                  <a:lnTo>
                    <a:pt x="52110" y="9144"/>
                  </a:lnTo>
                  <a:lnTo>
                    <a:pt x="106363" y="11932"/>
                  </a:lnTo>
                  <a:lnTo>
                    <a:pt x="166721" y="10200"/>
                  </a:lnTo>
                  <a:lnTo>
                    <a:pt x="186233" y="7946"/>
                  </a:lnTo>
                </a:path>
              </a:pathLst>
            </a:custGeom>
            <a:ln w="14465">
              <a:solidFill>
                <a:srgbClr val="3A3D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6" name="object 25">
              <a:extLst>
                <a:ext uri="{FF2B5EF4-FFF2-40B4-BE49-F238E27FC236}">
                  <a16:creationId xmlns:a16="http://schemas.microsoft.com/office/drawing/2014/main" id="{9F6C3850-4052-4E4E-9791-C2FCF5AF0392}"/>
                </a:ext>
              </a:extLst>
            </p:cNvPr>
            <p:cNvSpPr/>
            <p:nvPr/>
          </p:nvSpPr>
          <p:spPr>
            <a:xfrm>
              <a:off x="9260512" y="6610043"/>
              <a:ext cx="182245" cy="335280"/>
            </a:xfrm>
            <a:custGeom>
              <a:avLst/>
              <a:gdLst/>
              <a:ahLst/>
              <a:cxnLst/>
              <a:rect l="l" t="t" r="r" b="b"/>
              <a:pathLst>
                <a:path w="182245" h="335279">
                  <a:moveTo>
                    <a:pt x="89776" y="0"/>
                  </a:moveTo>
                  <a:lnTo>
                    <a:pt x="0" y="61760"/>
                  </a:lnTo>
                  <a:lnTo>
                    <a:pt x="38514" y="192327"/>
                  </a:lnTo>
                  <a:lnTo>
                    <a:pt x="70323" y="264339"/>
                  </a:lnTo>
                  <a:lnTo>
                    <a:pt x="112499" y="303434"/>
                  </a:lnTo>
                  <a:lnTo>
                    <a:pt x="182117" y="335254"/>
                  </a:lnTo>
                  <a:lnTo>
                    <a:pt x="179298" y="326047"/>
                  </a:lnTo>
                  <a:lnTo>
                    <a:pt x="169430" y="303947"/>
                  </a:lnTo>
                  <a:lnTo>
                    <a:pt x="158857" y="281492"/>
                  </a:lnTo>
                  <a:lnTo>
                    <a:pt x="153923" y="271221"/>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7" name="object 26">
              <a:extLst>
                <a:ext uri="{FF2B5EF4-FFF2-40B4-BE49-F238E27FC236}">
                  <a16:creationId xmlns:a16="http://schemas.microsoft.com/office/drawing/2014/main" id="{F8CDAD64-4795-CA45-A75A-43C440E1885F}"/>
                </a:ext>
              </a:extLst>
            </p:cNvPr>
            <p:cNvSpPr/>
            <p:nvPr/>
          </p:nvSpPr>
          <p:spPr>
            <a:xfrm>
              <a:off x="9423138" y="6610043"/>
              <a:ext cx="228600" cy="289560"/>
            </a:xfrm>
            <a:custGeom>
              <a:avLst/>
              <a:gdLst/>
              <a:ahLst/>
              <a:cxnLst/>
              <a:rect l="l" t="t" r="r" b="b"/>
              <a:pathLst>
                <a:path w="228600" h="289559">
                  <a:moveTo>
                    <a:pt x="152107" y="0"/>
                  </a:moveTo>
                  <a:lnTo>
                    <a:pt x="228561" y="69684"/>
                  </a:lnTo>
                  <a:lnTo>
                    <a:pt x="146938" y="175195"/>
                  </a:lnTo>
                  <a:lnTo>
                    <a:pt x="95921" y="233256"/>
                  </a:lnTo>
                  <a:lnTo>
                    <a:pt x="54084" y="264468"/>
                  </a:lnTo>
                  <a:lnTo>
                    <a:pt x="0" y="289433"/>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8" name="object 27">
              <a:extLst>
                <a:ext uri="{FF2B5EF4-FFF2-40B4-BE49-F238E27FC236}">
                  <a16:creationId xmlns:a16="http://schemas.microsoft.com/office/drawing/2014/main" id="{BABF7F32-7D95-2D41-9C14-9CBEB4F5DAFF}"/>
                </a:ext>
              </a:extLst>
            </p:cNvPr>
            <p:cNvSpPr/>
            <p:nvPr/>
          </p:nvSpPr>
          <p:spPr>
            <a:xfrm>
              <a:off x="9260508" y="6537976"/>
              <a:ext cx="44450" cy="103505"/>
            </a:xfrm>
            <a:custGeom>
              <a:avLst/>
              <a:gdLst/>
              <a:ahLst/>
              <a:cxnLst/>
              <a:rect l="l" t="t" r="r" b="b"/>
              <a:pathLst>
                <a:path w="44450" h="103504">
                  <a:moveTo>
                    <a:pt x="44259" y="103377"/>
                  </a:moveTo>
                  <a:lnTo>
                    <a:pt x="0" y="55117"/>
                  </a:lnTo>
                  <a:lnTo>
                    <a:pt x="30429" y="0"/>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9" name="object 28">
              <a:extLst>
                <a:ext uri="{FF2B5EF4-FFF2-40B4-BE49-F238E27FC236}">
                  <a16:creationId xmlns:a16="http://schemas.microsoft.com/office/drawing/2014/main" id="{F256F9D8-7175-D842-8AAC-77AF0B0E010A}"/>
                </a:ext>
              </a:extLst>
            </p:cNvPr>
            <p:cNvSpPr/>
            <p:nvPr/>
          </p:nvSpPr>
          <p:spPr>
            <a:xfrm>
              <a:off x="9624245" y="6553051"/>
              <a:ext cx="46355" cy="88900"/>
            </a:xfrm>
            <a:custGeom>
              <a:avLst/>
              <a:gdLst/>
              <a:ahLst/>
              <a:cxnLst/>
              <a:rect l="l" t="t" r="r" b="b"/>
              <a:pathLst>
                <a:path w="46354" h="88900">
                  <a:moveTo>
                    <a:pt x="0" y="88303"/>
                  </a:moveTo>
                  <a:lnTo>
                    <a:pt x="46291" y="56997"/>
                  </a:lnTo>
                  <a:lnTo>
                    <a:pt x="46291" y="0"/>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0" name="object 29">
              <a:extLst>
                <a:ext uri="{FF2B5EF4-FFF2-40B4-BE49-F238E27FC236}">
                  <a16:creationId xmlns:a16="http://schemas.microsoft.com/office/drawing/2014/main" id="{38F2BB8A-7CB6-6A4E-A9B2-B1966CDE9904}"/>
                </a:ext>
              </a:extLst>
            </p:cNvPr>
            <p:cNvSpPr/>
            <p:nvPr/>
          </p:nvSpPr>
          <p:spPr>
            <a:xfrm>
              <a:off x="9174898" y="6711750"/>
              <a:ext cx="49530" cy="307975"/>
            </a:xfrm>
            <a:custGeom>
              <a:avLst/>
              <a:gdLst/>
              <a:ahLst/>
              <a:cxnLst/>
              <a:rect l="l" t="t" r="r" b="b"/>
              <a:pathLst>
                <a:path w="49529" h="307975">
                  <a:moveTo>
                    <a:pt x="49085" y="0"/>
                  </a:moveTo>
                  <a:lnTo>
                    <a:pt x="20572" y="58893"/>
                  </a:lnTo>
                  <a:lnTo>
                    <a:pt x="5954" y="93481"/>
                  </a:lnTo>
                  <a:lnTo>
                    <a:pt x="631" y="117225"/>
                  </a:lnTo>
                  <a:lnTo>
                    <a:pt x="0" y="143586"/>
                  </a:lnTo>
                  <a:lnTo>
                    <a:pt x="6242" y="187353"/>
                  </a:lnTo>
                  <a:lnTo>
                    <a:pt x="19765" y="241839"/>
                  </a:lnTo>
                  <a:lnTo>
                    <a:pt x="33248" y="288286"/>
                  </a:lnTo>
                  <a:lnTo>
                    <a:pt x="39370" y="307936"/>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1" name="object 30">
              <a:extLst>
                <a:ext uri="{FF2B5EF4-FFF2-40B4-BE49-F238E27FC236}">
                  <a16:creationId xmlns:a16="http://schemas.microsoft.com/office/drawing/2014/main" id="{592BBC5F-CC16-204D-870A-1F56BDE1713C}"/>
                </a:ext>
              </a:extLst>
            </p:cNvPr>
            <p:cNvSpPr/>
            <p:nvPr/>
          </p:nvSpPr>
          <p:spPr>
            <a:xfrm>
              <a:off x="9658628" y="6674066"/>
              <a:ext cx="97155" cy="635000"/>
            </a:xfrm>
            <a:custGeom>
              <a:avLst/>
              <a:gdLst/>
              <a:ahLst/>
              <a:cxnLst/>
              <a:rect l="l" t="t" r="r" b="b"/>
              <a:pathLst>
                <a:path w="97154" h="635000">
                  <a:moveTo>
                    <a:pt x="96639" y="0"/>
                  </a:moveTo>
                  <a:lnTo>
                    <a:pt x="54117" y="52837"/>
                  </a:lnTo>
                  <a:lnTo>
                    <a:pt x="31960" y="95252"/>
                  </a:lnTo>
                  <a:lnTo>
                    <a:pt x="14151" y="151433"/>
                  </a:lnTo>
                  <a:lnTo>
                    <a:pt x="4398" y="223710"/>
                  </a:lnTo>
                  <a:lnTo>
                    <a:pt x="420" y="353042"/>
                  </a:lnTo>
                  <a:lnTo>
                    <a:pt x="0" y="487102"/>
                  </a:lnTo>
                  <a:lnTo>
                    <a:pt x="1182" y="592224"/>
                  </a:lnTo>
                  <a:lnTo>
                    <a:pt x="2011" y="634746"/>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2" name="object 31">
              <a:extLst>
                <a:ext uri="{FF2B5EF4-FFF2-40B4-BE49-F238E27FC236}">
                  <a16:creationId xmlns:a16="http://schemas.microsoft.com/office/drawing/2014/main" id="{EFFCD33E-FEAE-1E46-BDB9-E118B1DA2CB2}"/>
                </a:ext>
              </a:extLst>
            </p:cNvPr>
            <p:cNvSpPr/>
            <p:nvPr/>
          </p:nvSpPr>
          <p:spPr>
            <a:xfrm>
              <a:off x="9387953" y="7007459"/>
              <a:ext cx="55244" cy="55244"/>
            </a:xfrm>
            <a:custGeom>
              <a:avLst/>
              <a:gdLst/>
              <a:ahLst/>
              <a:cxnLst/>
              <a:rect l="l" t="t" r="r" b="b"/>
              <a:pathLst>
                <a:path w="55245" h="55245">
                  <a:moveTo>
                    <a:pt x="27482" y="0"/>
                  </a:moveTo>
                  <a:lnTo>
                    <a:pt x="16786" y="2158"/>
                  </a:lnTo>
                  <a:lnTo>
                    <a:pt x="8050" y="8043"/>
                  </a:lnTo>
                  <a:lnTo>
                    <a:pt x="2159" y="16775"/>
                  </a:lnTo>
                  <a:lnTo>
                    <a:pt x="0" y="27470"/>
                  </a:lnTo>
                  <a:lnTo>
                    <a:pt x="2159" y="38164"/>
                  </a:lnTo>
                  <a:lnTo>
                    <a:pt x="8050" y="46896"/>
                  </a:lnTo>
                  <a:lnTo>
                    <a:pt x="16786" y="52782"/>
                  </a:lnTo>
                  <a:lnTo>
                    <a:pt x="27482" y="54940"/>
                  </a:lnTo>
                  <a:lnTo>
                    <a:pt x="38186" y="52782"/>
                  </a:lnTo>
                  <a:lnTo>
                    <a:pt x="46926" y="46896"/>
                  </a:lnTo>
                  <a:lnTo>
                    <a:pt x="52818" y="38164"/>
                  </a:lnTo>
                  <a:lnTo>
                    <a:pt x="54978" y="27470"/>
                  </a:lnTo>
                  <a:lnTo>
                    <a:pt x="52818" y="16775"/>
                  </a:lnTo>
                  <a:lnTo>
                    <a:pt x="46926" y="8043"/>
                  </a:lnTo>
                  <a:lnTo>
                    <a:pt x="38186" y="2158"/>
                  </a:lnTo>
                  <a:lnTo>
                    <a:pt x="27482" y="0"/>
                  </a:lnTo>
                  <a:close/>
                </a:path>
              </a:pathLst>
            </a:custGeom>
            <a:solidFill>
              <a:srgbClr val="474955"/>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3" name="object 32">
              <a:extLst>
                <a:ext uri="{FF2B5EF4-FFF2-40B4-BE49-F238E27FC236}">
                  <a16:creationId xmlns:a16="http://schemas.microsoft.com/office/drawing/2014/main" id="{C42CDB78-4BB0-3240-A75B-11785A4C8291}"/>
                </a:ext>
              </a:extLst>
            </p:cNvPr>
            <p:cNvSpPr/>
            <p:nvPr/>
          </p:nvSpPr>
          <p:spPr>
            <a:xfrm>
              <a:off x="9380918" y="7197573"/>
              <a:ext cx="55244" cy="55244"/>
            </a:xfrm>
            <a:custGeom>
              <a:avLst/>
              <a:gdLst/>
              <a:ahLst/>
              <a:cxnLst/>
              <a:rect l="l" t="t" r="r" b="b"/>
              <a:pathLst>
                <a:path w="55245" h="55245">
                  <a:moveTo>
                    <a:pt x="27482" y="0"/>
                  </a:moveTo>
                  <a:lnTo>
                    <a:pt x="16780" y="2158"/>
                  </a:lnTo>
                  <a:lnTo>
                    <a:pt x="8045" y="8043"/>
                  </a:lnTo>
                  <a:lnTo>
                    <a:pt x="2158" y="16775"/>
                  </a:lnTo>
                  <a:lnTo>
                    <a:pt x="0" y="27470"/>
                  </a:lnTo>
                  <a:lnTo>
                    <a:pt x="2158" y="38164"/>
                  </a:lnTo>
                  <a:lnTo>
                    <a:pt x="8045" y="46896"/>
                  </a:lnTo>
                  <a:lnTo>
                    <a:pt x="16780" y="52782"/>
                  </a:lnTo>
                  <a:lnTo>
                    <a:pt x="27482" y="54940"/>
                  </a:lnTo>
                  <a:lnTo>
                    <a:pt x="38184" y="52782"/>
                  </a:lnTo>
                  <a:lnTo>
                    <a:pt x="46920" y="46896"/>
                  </a:lnTo>
                  <a:lnTo>
                    <a:pt x="52807" y="38164"/>
                  </a:lnTo>
                  <a:lnTo>
                    <a:pt x="54965" y="27470"/>
                  </a:lnTo>
                  <a:lnTo>
                    <a:pt x="52807" y="16775"/>
                  </a:lnTo>
                  <a:lnTo>
                    <a:pt x="46920" y="8043"/>
                  </a:lnTo>
                  <a:lnTo>
                    <a:pt x="38184" y="2158"/>
                  </a:lnTo>
                  <a:lnTo>
                    <a:pt x="27482" y="0"/>
                  </a:lnTo>
                  <a:close/>
                </a:path>
              </a:pathLst>
            </a:custGeom>
            <a:solidFill>
              <a:srgbClr val="474955"/>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4" name="object 33">
              <a:extLst>
                <a:ext uri="{FF2B5EF4-FFF2-40B4-BE49-F238E27FC236}">
                  <a16:creationId xmlns:a16="http://schemas.microsoft.com/office/drawing/2014/main" id="{6B815F92-EC5E-1541-AED1-9B0741AE22B9}"/>
                </a:ext>
              </a:extLst>
            </p:cNvPr>
            <p:cNvSpPr/>
            <p:nvPr/>
          </p:nvSpPr>
          <p:spPr>
            <a:xfrm>
              <a:off x="9070495" y="6818210"/>
              <a:ext cx="38735" cy="38735"/>
            </a:xfrm>
            <a:custGeom>
              <a:avLst/>
              <a:gdLst/>
              <a:ahLst/>
              <a:cxnLst/>
              <a:rect l="l" t="t" r="r" b="b"/>
              <a:pathLst>
                <a:path w="38734" h="38734">
                  <a:moveTo>
                    <a:pt x="0" y="0"/>
                  </a:moveTo>
                  <a:lnTo>
                    <a:pt x="38112" y="38112"/>
                  </a:lnTo>
                </a:path>
              </a:pathLst>
            </a:custGeom>
            <a:ln w="16179">
              <a:solidFill>
                <a:srgbClr val="474955"/>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5" name="object 34">
              <a:extLst>
                <a:ext uri="{FF2B5EF4-FFF2-40B4-BE49-F238E27FC236}">
                  <a16:creationId xmlns:a16="http://schemas.microsoft.com/office/drawing/2014/main" id="{16CC01B9-C0DB-8D4F-B0CA-F521567D81A3}"/>
                </a:ext>
              </a:extLst>
            </p:cNvPr>
            <p:cNvSpPr/>
            <p:nvPr/>
          </p:nvSpPr>
          <p:spPr>
            <a:xfrm>
              <a:off x="9608988" y="6574256"/>
              <a:ext cx="38100" cy="38100"/>
            </a:xfrm>
            <a:custGeom>
              <a:avLst/>
              <a:gdLst/>
              <a:ahLst/>
              <a:cxnLst/>
              <a:rect l="l" t="t" r="r" b="b"/>
              <a:pathLst>
                <a:path w="38100" h="38100">
                  <a:moveTo>
                    <a:pt x="18834" y="0"/>
                  </a:moveTo>
                  <a:lnTo>
                    <a:pt x="11503" y="1480"/>
                  </a:lnTo>
                  <a:lnTo>
                    <a:pt x="5516" y="5516"/>
                  </a:lnTo>
                  <a:lnTo>
                    <a:pt x="1480" y="11503"/>
                  </a:lnTo>
                  <a:lnTo>
                    <a:pt x="0" y="18834"/>
                  </a:lnTo>
                  <a:lnTo>
                    <a:pt x="1480" y="26164"/>
                  </a:lnTo>
                  <a:lnTo>
                    <a:pt x="5516" y="32151"/>
                  </a:lnTo>
                  <a:lnTo>
                    <a:pt x="11503" y="36188"/>
                  </a:lnTo>
                  <a:lnTo>
                    <a:pt x="18834" y="37668"/>
                  </a:lnTo>
                  <a:lnTo>
                    <a:pt x="26164" y="36188"/>
                  </a:lnTo>
                  <a:lnTo>
                    <a:pt x="32151" y="32151"/>
                  </a:lnTo>
                  <a:lnTo>
                    <a:pt x="36188" y="26164"/>
                  </a:lnTo>
                  <a:lnTo>
                    <a:pt x="37668" y="18834"/>
                  </a:lnTo>
                  <a:lnTo>
                    <a:pt x="36188" y="11503"/>
                  </a:lnTo>
                  <a:lnTo>
                    <a:pt x="32151" y="5516"/>
                  </a:lnTo>
                  <a:lnTo>
                    <a:pt x="26164" y="1480"/>
                  </a:lnTo>
                  <a:lnTo>
                    <a:pt x="18834" y="0"/>
                  </a:lnTo>
                  <a:close/>
                </a:path>
              </a:pathLst>
            </a:custGeom>
            <a:solidFill>
              <a:srgbClr val="D5BA62"/>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6" name="object 35">
              <a:extLst>
                <a:ext uri="{FF2B5EF4-FFF2-40B4-BE49-F238E27FC236}">
                  <a16:creationId xmlns:a16="http://schemas.microsoft.com/office/drawing/2014/main" id="{A3E1A37C-FB1F-5048-8BAA-A5B8B322747D}"/>
                </a:ext>
              </a:extLst>
            </p:cNvPr>
            <p:cNvSpPr/>
            <p:nvPr/>
          </p:nvSpPr>
          <p:spPr>
            <a:xfrm>
              <a:off x="9662432" y="6188722"/>
              <a:ext cx="294005" cy="265430"/>
            </a:xfrm>
            <a:custGeom>
              <a:avLst/>
              <a:gdLst/>
              <a:ahLst/>
              <a:cxnLst/>
              <a:rect l="l" t="t" r="r" b="b"/>
              <a:pathLst>
                <a:path w="294004" h="265429">
                  <a:moveTo>
                    <a:pt x="277444" y="0"/>
                  </a:moveTo>
                  <a:lnTo>
                    <a:pt x="241590" y="20891"/>
                  </a:lnTo>
                  <a:lnTo>
                    <a:pt x="158715" y="71527"/>
                  </a:lnTo>
                  <a:lnTo>
                    <a:pt x="65842" y="133854"/>
                  </a:lnTo>
                  <a:lnTo>
                    <a:pt x="0" y="189814"/>
                  </a:lnTo>
                  <a:lnTo>
                    <a:pt x="35061" y="225398"/>
                  </a:lnTo>
                  <a:lnTo>
                    <a:pt x="76522" y="251240"/>
                  </a:lnTo>
                  <a:lnTo>
                    <a:pt x="122684" y="264958"/>
                  </a:lnTo>
                  <a:lnTo>
                    <a:pt x="171847" y="264170"/>
                  </a:lnTo>
                  <a:lnTo>
                    <a:pt x="222313" y="246494"/>
                  </a:lnTo>
                  <a:lnTo>
                    <a:pt x="257477" y="217153"/>
                  </a:lnTo>
                  <a:lnTo>
                    <a:pt x="279905" y="177048"/>
                  </a:lnTo>
                  <a:lnTo>
                    <a:pt x="291355" y="130729"/>
                  </a:lnTo>
                  <a:lnTo>
                    <a:pt x="293588" y="82747"/>
                  </a:lnTo>
                  <a:lnTo>
                    <a:pt x="288364" y="37653"/>
                  </a:lnTo>
                  <a:lnTo>
                    <a:pt x="277444" y="0"/>
                  </a:lnTo>
                  <a:close/>
                </a:path>
              </a:pathLst>
            </a:custGeom>
            <a:solidFill>
              <a:srgbClr val="372C2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7" name="object 36">
              <a:extLst>
                <a:ext uri="{FF2B5EF4-FFF2-40B4-BE49-F238E27FC236}">
                  <a16:creationId xmlns:a16="http://schemas.microsoft.com/office/drawing/2014/main" id="{312ED826-48AB-FB42-9747-F122F56BEAB6}"/>
                </a:ext>
              </a:extLst>
            </p:cNvPr>
            <p:cNvSpPr/>
            <p:nvPr/>
          </p:nvSpPr>
          <p:spPr>
            <a:xfrm>
              <a:off x="9662432" y="6188722"/>
              <a:ext cx="294005" cy="265430"/>
            </a:xfrm>
            <a:custGeom>
              <a:avLst/>
              <a:gdLst/>
              <a:ahLst/>
              <a:cxnLst/>
              <a:rect l="l" t="t" r="r" b="b"/>
              <a:pathLst>
                <a:path w="294004" h="265429">
                  <a:moveTo>
                    <a:pt x="277444" y="0"/>
                  </a:moveTo>
                  <a:lnTo>
                    <a:pt x="288364" y="37653"/>
                  </a:lnTo>
                  <a:lnTo>
                    <a:pt x="293588" y="82747"/>
                  </a:lnTo>
                  <a:lnTo>
                    <a:pt x="291355" y="130729"/>
                  </a:lnTo>
                  <a:lnTo>
                    <a:pt x="279905" y="177048"/>
                  </a:lnTo>
                  <a:lnTo>
                    <a:pt x="257477" y="217153"/>
                  </a:lnTo>
                  <a:lnTo>
                    <a:pt x="222313" y="246494"/>
                  </a:lnTo>
                  <a:lnTo>
                    <a:pt x="171847" y="264170"/>
                  </a:lnTo>
                  <a:lnTo>
                    <a:pt x="122684" y="264958"/>
                  </a:lnTo>
                  <a:lnTo>
                    <a:pt x="76522" y="251240"/>
                  </a:lnTo>
                  <a:lnTo>
                    <a:pt x="35061" y="225398"/>
                  </a:lnTo>
                  <a:lnTo>
                    <a:pt x="0" y="189814"/>
                  </a:lnTo>
                  <a:lnTo>
                    <a:pt x="65842" y="133854"/>
                  </a:lnTo>
                  <a:lnTo>
                    <a:pt x="158715" y="71527"/>
                  </a:lnTo>
                  <a:lnTo>
                    <a:pt x="241590" y="20891"/>
                  </a:lnTo>
                  <a:lnTo>
                    <a:pt x="277444" y="0"/>
                  </a:lnTo>
                </a:path>
              </a:pathLst>
            </a:custGeom>
            <a:ln w="23609">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8" name="object 37">
              <a:extLst>
                <a:ext uri="{FF2B5EF4-FFF2-40B4-BE49-F238E27FC236}">
                  <a16:creationId xmlns:a16="http://schemas.microsoft.com/office/drawing/2014/main" id="{82568686-1135-8746-AC03-17C01E6DC2F5}"/>
                </a:ext>
              </a:extLst>
            </p:cNvPr>
            <p:cNvSpPr/>
            <p:nvPr/>
          </p:nvSpPr>
          <p:spPr>
            <a:xfrm>
              <a:off x="9860771" y="5935736"/>
              <a:ext cx="242963" cy="201510"/>
            </a:xfrm>
            <a:prstGeom prst="rect">
              <a:avLst/>
            </a:prstGeom>
            <a:blipFill>
              <a:blip r:embed="rId3"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9" name="object 38">
              <a:extLst>
                <a:ext uri="{FF2B5EF4-FFF2-40B4-BE49-F238E27FC236}">
                  <a16:creationId xmlns:a16="http://schemas.microsoft.com/office/drawing/2014/main" id="{50B9B360-ED1B-9D48-BCA5-8342FBD7091D}"/>
                </a:ext>
              </a:extLst>
            </p:cNvPr>
            <p:cNvSpPr/>
            <p:nvPr/>
          </p:nvSpPr>
          <p:spPr>
            <a:xfrm>
              <a:off x="9860771" y="5935736"/>
              <a:ext cx="243204" cy="201930"/>
            </a:xfrm>
            <a:custGeom>
              <a:avLst/>
              <a:gdLst/>
              <a:ahLst/>
              <a:cxnLst/>
              <a:rect l="l" t="t" r="r" b="b"/>
              <a:pathLst>
                <a:path w="243204" h="201929">
                  <a:moveTo>
                    <a:pt x="0" y="161518"/>
                  </a:moveTo>
                  <a:lnTo>
                    <a:pt x="9957" y="123655"/>
                  </a:lnTo>
                  <a:lnTo>
                    <a:pt x="37926" y="56627"/>
                  </a:lnTo>
                  <a:lnTo>
                    <a:pt x="98633" y="11348"/>
                  </a:lnTo>
                  <a:lnTo>
                    <a:pt x="149513" y="671"/>
                  </a:lnTo>
                  <a:lnTo>
                    <a:pt x="218478" y="0"/>
                  </a:lnTo>
                  <a:lnTo>
                    <a:pt x="152565" y="64134"/>
                  </a:lnTo>
                  <a:lnTo>
                    <a:pt x="182581" y="64222"/>
                  </a:lnTo>
                  <a:lnTo>
                    <a:pt x="202003" y="67835"/>
                  </a:lnTo>
                  <a:lnTo>
                    <a:pt x="219305" y="78199"/>
                  </a:lnTo>
                  <a:lnTo>
                    <a:pt x="242963" y="98539"/>
                  </a:lnTo>
                  <a:lnTo>
                    <a:pt x="225486" y="102677"/>
                  </a:lnTo>
                  <a:lnTo>
                    <a:pt x="190703" y="110518"/>
                  </a:lnTo>
                  <a:lnTo>
                    <a:pt x="156624" y="118116"/>
                  </a:lnTo>
                  <a:lnTo>
                    <a:pt x="141262" y="121526"/>
                  </a:lnTo>
                  <a:lnTo>
                    <a:pt x="168604" y="131734"/>
                  </a:lnTo>
                  <a:lnTo>
                    <a:pt x="183408" y="143468"/>
                  </a:lnTo>
                  <a:lnTo>
                    <a:pt x="190795" y="164228"/>
                  </a:lnTo>
                  <a:lnTo>
                    <a:pt x="195884" y="201510"/>
                  </a:lnTo>
                  <a:lnTo>
                    <a:pt x="156533" y="191302"/>
                  </a:lnTo>
                  <a:lnTo>
                    <a:pt x="90170" y="177995"/>
                  </a:lnTo>
                  <a:lnTo>
                    <a:pt x="27692" y="166447"/>
                  </a:lnTo>
                  <a:lnTo>
                    <a:pt x="0" y="161518"/>
                  </a:lnTo>
                  <a:close/>
                </a:path>
              </a:pathLst>
            </a:custGeom>
            <a:ln w="23609">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0" name="object 39">
              <a:extLst>
                <a:ext uri="{FF2B5EF4-FFF2-40B4-BE49-F238E27FC236}">
                  <a16:creationId xmlns:a16="http://schemas.microsoft.com/office/drawing/2014/main" id="{CF282615-D8FA-604E-BB3F-353AC78C3EB7}"/>
                </a:ext>
              </a:extLst>
            </p:cNvPr>
            <p:cNvSpPr/>
            <p:nvPr/>
          </p:nvSpPr>
          <p:spPr>
            <a:xfrm>
              <a:off x="9068658" y="5520894"/>
              <a:ext cx="815975" cy="991235"/>
            </a:xfrm>
            <a:custGeom>
              <a:avLst/>
              <a:gdLst/>
              <a:ahLst/>
              <a:cxnLst/>
              <a:rect l="l" t="t" r="r" b="b"/>
              <a:pathLst>
                <a:path w="815975" h="991234">
                  <a:moveTo>
                    <a:pt x="429606" y="0"/>
                  </a:moveTo>
                  <a:lnTo>
                    <a:pt x="385077" y="966"/>
                  </a:lnTo>
                  <a:lnTo>
                    <a:pt x="341690" y="7604"/>
                  </a:lnTo>
                  <a:lnTo>
                    <a:pt x="299704" y="19623"/>
                  </a:lnTo>
                  <a:lnTo>
                    <a:pt x="259382" y="36729"/>
                  </a:lnTo>
                  <a:lnTo>
                    <a:pt x="220986" y="58634"/>
                  </a:lnTo>
                  <a:lnTo>
                    <a:pt x="184777" y="85045"/>
                  </a:lnTo>
                  <a:lnTo>
                    <a:pt x="151017" y="115671"/>
                  </a:lnTo>
                  <a:lnTo>
                    <a:pt x="119967" y="150220"/>
                  </a:lnTo>
                  <a:lnTo>
                    <a:pt x="91890" y="188402"/>
                  </a:lnTo>
                  <a:lnTo>
                    <a:pt x="67047" y="229926"/>
                  </a:lnTo>
                  <a:lnTo>
                    <a:pt x="45699" y="274499"/>
                  </a:lnTo>
                  <a:lnTo>
                    <a:pt x="28109" y="321832"/>
                  </a:lnTo>
                  <a:lnTo>
                    <a:pt x="14537" y="371632"/>
                  </a:lnTo>
                  <a:lnTo>
                    <a:pt x="5247" y="423608"/>
                  </a:lnTo>
                  <a:lnTo>
                    <a:pt x="498" y="477469"/>
                  </a:lnTo>
                  <a:lnTo>
                    <a:pt x="0" y="547884"/>
                  </a:lnTo>
                  <a:lnTo>
                    <a:pt x="4665" y="611919"/>
                  </a:lnTo>
                  <a:lnTo>
                    <a:pt x="14090" y="669847"/>
                  </a:lnTo>
                  <a:lnTo>
                    <a:pt x="27873" y="721937"/>
                  </a:lnTo>
                  <a:lnTo>
                    <a:pt x="45609" y="768462"/>
                  </a:lnTo>
                  <a:lnTo>
                    <a:pt x="66897" y="809693"/>
                  </a:lnTo>
                  <a:lnTo>
                    <a:pt x="91332" y="845901"/>
                  </a:lnTo>
                  <a:lnTo>
                    <a:pt x="118511" y="877357"/>
                  </a:lnTo>
                  <a:lnTo>
                    <a:pt x="148032" y="904332"/>
                  </a:lnTo>
                  <a:lnTo>
                    <a:pt x="179490" y="927098"/>
                  </a:lnTo>
                  <a:lnTo>
                    <a:pt x="246609" y="961086"/>
                  </a:lnTo>
                  <a:lnTo>
                    <a:pt x="316691" y="981500"/>
                  </a:lnTo>
                  <a:lnTo>
                    <a:pt x="386362" y="990485"/>
                  </a:lnTo>
                  <a:lnTo>
                    <a:pt x="423633" y="990982"/>
                  </a:lnTo>
                  <a:lnTo>
                    <a:pt x="460996" y="988030"/>
                  </a:lnTo>
                  <a:lnTo>
                    <a:pt x="534726" y="971266"/>
                  </a:lnTo>
                  <a:lnTo>
                    <a:pt x="570456" y="957200"/>
                  </a:lnTo>
                  <a:lnTo>
                    <a:pt x="605004" y="939174"/>
                  </a:lnTo>
                  <a:lnTo>
                    <a:pt x="638053" y="917060"/>
                  </a:lnTo>
                  <a:lnTo>
                    <a:pt x="669285" y="890731"/>
                  </a:lnTo>
                  <a:lnTo>
                    <a:pt x="698380" y="860060"/>
                  </a:lnTo>
                  <a:lnTo>
                    <a:pt x="725021" y="824917"/>
                  </a:lnTo>
                  <a:lnTo>
                    <a:pt x="748889" y="785176"/>
                  </a:lnTo>
                  <a:lnTo>
                    <a:pt x="769665" y="740709"/>
                  </a:lnTo>
                  <a:lnTo>
                    <a:pt x="787033" y="691389"/>
                  </a:lnTo>
                  <a:lnTo>
                    <a:pt x="800672" y="637087"/>
                  </a:lnTo>
                  <a:lnTo>
                    <a:pt x="810266" y="577676"/>
                  </a:lnTo>
                  <a:lnTo>
                    <a:pt x="815495" y="513029"/>
                  </a:lnTo>
                  <a:lnTo>
                    <a:pt x="815459" y="458963"/>
                  </a:lnTo>
                  <a:lnTo>
                    <a:pt x="810732" y="406379"/>
                  </a:lnTo>
                  <a:lnTo>
                    <a:pt x="801551" y="355589"/>
                  </a:lnTo>
                  <a:lnTo>
                    <a:pt x="788150" y="306907"/>
                  </a:lnTo>
                  <a:lnTo>
                    <a:pt x="770765" y="260644"/>
                  </a:lnTo>
                  <a:lnTo>
                    <a:pt x="749632" y="217115"/>
                  </a:lnTo>
                  <a:lnTo>
                    <a:pt x="724986" y="176632"/>
                  </a:lnTo>
                  <a:lnTo>
                    <a:pt x="697062" y="139508"/>
                  </a:lnTo>
                  <a:lnTo>
                    <a:pt x="666096" y="106057"/>
                  </a:lnTo>
                  <a:lnTo>
                    <a:pt x="632323" y="76591"/>
                  </a:lnTo>
                  <a:lnTo>
                    <a:pt x="595980" y="51423"/>
                  </a:lnTo>
                  <a:lnTo>
                    <a:pt x="557301" y="30868"/>
                  </a:lnTo>
                  <a:lnTo>
                    <a:pt x="516522" y="15236"/>
                  </a:lnTo>
                  <a:lnTo>
                    <a:pt x="473878" y="4843"/>
                  </a:lnTo>
                  <a:lnTo>
                    <a:pt x="429606"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1" name="object 40">
              <a:extLst>
                <a:ext uri="{FF2B5EF4-FFF2-40B4-BE49-F238E27FC236}">
                  <a16:creationId xmlns:a16="http://schemas.microsoft.com/office/drawing/2014/main" id="{28CCF538-CAC0-3B47-AA9A-9E9A4836A5C2}"/>
                </a:ext>
              </a:extLst>
            </p:cNvPr>
            <p:cNvSpPr/>
            <p:nvPr/>
          </p:nvSpPr>
          <p:spPr>
            <a:xfrm>
              <a:off x="8978022" y="6034606"/>
              <a:ext cx="186055" cy="252729"/>
            </a:xfrm>
            <a:custGeom>
              <a:avLst/>
              <a:gdLst/>
              <a:ahLst/>
              <a:cxnLst/>
              <a:rect l="l" t="t" r="r" b="b"/>
              <a:pathLst>
                <a:path w="186054" h="252729">
                  <a:moveTo>
                    <a:pt x="76442" y="0"/>
                  </a:moveTo>
                  <a:lnTo>
                    <a:pt x="40389" y="12960"/>
                  </a:lnTo>
                  <a:lnTo>
                    <a:pt x="13898" y="42842"/>
                  </a:lnTo>
                  <a:lnTo>
                    <a:pt x="0" y="87096"/>
                  </a:lnTo>
                  <a:lnTo>
                    <a:pt x="1560" y="128544"/>
                  </a:lnTo>
                  <a:lnTo>
                    <a:pt x="16441" y="167176"/>
                  </a:lnTo>
                  <a:lnTo>
                    <a:pt x="43483" y="200936"/>
                  </a:lnTo>
                  <a:lnTo>
                    <a:pt x="81526" y="227768"/>
                  </a:lnTo>
                  <a:lnTo>
                    <a:pt x="129411" y="245616"/>
                  </a:lnTo>
                  <a:lnTo>
                    <a:pt x="185978" y="252425"/>
                  </a:lnTo>
                  <a:lnTo>
                    <a:pt x="165112" y="35051"/>
                  </a:lnTo>
                  <a:lnTo>
                    <a:pt x="119027" y="6513"/>
                  </a:lnTo>
                  <a:lnTo>
                    <a:pt x="76442"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2" name="object 41">
              <a:extLst>
                <a:ext uri="{FF2B5EF4-FFF2-40B4-BE49-F238E27FC236}">
                  <a16:creationId xmlns:a16="http://schemas.microsoft.com/office/drawing/2014/main" id="{FA7C63D6-9D5C-D04C-965B-3353D17BF026}"/>
                </a:ext>
              </a:extLst>
            </p:cNvPr>
            <p:cNvSpPr/>
            <p:nvPr/>
          </p:nvSpPr>
          <p:spPr>
            <a:xfrm>
              <a:off x="9770209" y="6064901"/>
              <a:ext cx="216535" cy="231775"/>
            </a:xfrm>
            <a:custGeom>
              <a:avLst/>
              <a:gdLst/>
              <a:ahLst/>
              <a:cxnLst/>
              <a:rect l="l" t="t" r="r" b="b"/>
              <a:pathLst>
                <a:path w="216534" h="231775">
                  <a:moveTo>
                    <a:pt x="116835" y="0"/>
                  </a:moveTo>
                  <a:lnTo>
                    <a:pt x="65811" y="18308"/>
                  </a:lnTo>
                  <a:lnTo>
                    <a:pt x="0" y="226537"/>
                  </a:lnTo>
                  <a:lnTo>
                    <a:pt x="56754" y="231678"/>
                  </a:lnTo>
                  <a:lnTo>
                    <a:pt x="107319" y="224213"/>
                  </a:lnTo>
                  <a:lnTo>
                    <a:pt x="150134" y="205909"/>
                  </a:lnTo>
                  <a:lnTo>
                    <a:pt x="183637" y="178536"/>
                  </a:lnTo>
                  <a:lnTo>
                    <a:pt x="206265" y="143861"/>
                  </a:lnTo>
                  <a:lnTo>
                    <a:pt x="216458" y="103652"/>
                  </a:lnTo>
                  <a:lnTo>
                    <a:pt x="212081" y="57471"/>
                  </a:lnTo>
                  <a:lnTo>
                    <a:pt x="192399" y="22714"/>
                  </a:lnTo>
                  <a:lnTo>
                    <a:pt x="159840" y="2512"/>
                  </a:lnTo>
                  <a:lnTo>
                    <a:pt x="116835"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3" name="object 42">
              <a:extLst>
                <a:ext uri="{FF2B5EF4-FFF2-40B4-BE49-F238E27FC236}">
                  <a16:creationId xmlns:a16="http://schemas.microsoft.com/office/drawing/2014/main" id="{36D5CAE5-738D-3D45-B845-32EFB02021D9}"/>
                </a:ext>
              </a:extLst>
            </p:cNvPr>
            <p:cNvSpPr/>
            <p:nvPr/>
          </p:nvSpPr>
          <p:spPr>
            <a:xfrm>
              <a:off x="9099481" y="6160762"/>
              <a:ext cx="151130" cy="95885"/>
            </a:xfrm>
            <a:custGeom>
              <a:avLst/>
              <a:gdLst/>
              <a:ahLst/>
              <a:cxnLst/>
              <a:rect l="l" t="t" r="r" b="b"/>
              <a:pathLst>
                <a:path w="151129" h="95885">
                  <a:moveTo>
                    <a:pt x="77495" y="0"/>
                  </a:moveTo>
                  <a:lnTo>
                    <a:pt x="47973" y="2478"/>
                  </a:lnTo>
                  <a:lnTo>
                    <a:pt x="23555" y="11685"/>
                  </a:lnTo>
                  <a:lnTo>
                    <a:pt x="6732" y="26190"/>
                  </a:lnTo>
                  <a:lnTo>
                    <a:pt x="0" y="44564"/>
                  </a:lnTo>
                  <a:lnTo>
                    <a:pt x="5117" y="63449"/>
                  </a:lnTo>
                  <a:lnTo>
                    <a:pt x="20613" y="79367"/>
                  </a:lnTo>
                  <a:lnTo>
                    <a:pt x="44132" y="90671"/>
                  </a:lnTo>
                  <a:lnTo>
                    <a:pt x="73317" y="95719"/>
                  </a:lnTo>
                  <a:lnTo>
                    <a:pt x="102842" y="93232"/>
                  </a:lnTo>
                  <a:lnTo>
                    <a:pt x="127257" y="84018"/>
                  </a:lnTo>
                  <a:lnTo>
                    <a:pt x="144075" y="69511"/>
                  </a:lnTo>
                  <a:lnTo>
                    <a:pt x="150812" y="51142"/>
                  </a:lnTo>
                  <a:lnTo>
                    <a:pt x="145696" y="32259"/>
                  </a:lnTo>
                  <a:lnTo>
                    <a:pt x="130203" y="16346"/>
                  </a:lnTo>
                  <a:lnTo>
                    <a:pt x="106685" y="5046"/>
                  </a:lnTo>
                  <a:lnTo>
                    <a:pt x="77495" y="0"/>
                  </a:lnTo>
                  <a:close/>
                </a:path>
              </a:pathLst>
            </a:custGeom>
            <a:solidFill>
              <a:srgbClr val="F9A987"/>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4" name="object 43">
              <a:extLst>
                <a:ext uri="{FF2B5EF4-FFF2-40B4-BE49-F238E27FC236}">
                  <a16:creationId xmlns:a16="http://schemas.microsoft.com/office/drawing/2014/main" id="{C74234F3-9752-8B43-98CF-2BFFCB6F6544}"/>
                </a:ext>
              </a:extLst>
            </p:cNvPr>
            <p:cNvSpPr/>
            <p:nvPr/>
          </p:nvSpPr>
          <p:spPr>
            <a:xfrm>
              <a:off x="9637416" y="6180247"/>
              <a:ext cx="172085" cy="94615"/>
            </a:xfrm>
            <a:custGeom>
              <a:avLst/>
              <a:gdLst/>
              <a:ahLst/>
              <a:cxnLst/>
              <a:rect l="l" t="t" r="r" b="b"/>
              <a:pathLst>
                <a:path w="172084" h="94614">
                  <a:moveTo>
                    <a:pt x="87249" y="0"/>
                  </a:moveTo>
                  <a:lnTo>
                    <a:pt x="53687" y="2787"/>
                  </a:lnTo>
                  <a:lnTo>
                    <a:pt x="26084" y="12133"/>
                  </a:lnTo>
                  <a:lnTo>
                    <a:pt x="7251" y="26601"/>
                  </a:lnTo>
                  <a:lnTo>
                    <a:pt x="0" y="44754"/>
                  </a:lnTo>
                  <a:lnTo>
                    <a:pt x="6248" y="63287"/>
                  </a:lnTo>
                  <a:lnTo>
                    <a:pt x="24258" y="78773"/>
                  </a:lnTo>
                  <a:lnTo>
                    <a:pt x="51301" y="89622"/>
                  </a:lnTo>
                  <a:lnTo>
                    <a:pt x="84645" y="94246"/>
                  </a:lnTo>
                  <a:lnTo>
                    <a:pt x="118186" y="91464"/>
                  </a:lnTo>
                  <a:lnTo>
                    <a:pt x="145759" y="82115"/>
                  </a:lnTo>
                  <a:lnTo>
                    <a:pt x="164571" y="67636"/>
                  </a:lnTo>
                  <a:lnTo>
                    <a:pt x="171831" y="49466"/>
                  </a:lnTo>
                  <a:lnTo>
                    <a:pt x="165585" y="30943"/>
                  </a:lnTo>
                  <a:lnTo>
                    <a:pt x="147585" y="15465"/>
                  </a:lnTo>
                  <a:lnTo>
                    <a:pt x="120562" y="4621"/>
                  </a:lnTo>
                  <a:lnTo>
                    <a:pt x="87249" y="0"/>
                  </a:lnTo>
                  <a:close/>
                </a:path>
              </a:pathLst>
            </a:custGeom>
            <a:solidFill>
              <a:srgbClr val="F9A987"/>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5" name="object 44">
              <a:extLst>
                <a:ext uri="{FF2B5EF4-FFF2-40B4-BE49-F238E27FC236}">
                  <a16:creationId xmlns:a16="http://schemas.microsoft.com/office/drawing/2014/main" id="{63C340D4-D471-AF4C-9C14-D0FA42BE0657}"/>
                </a:ext>
              </a:extLst>
            </p:cNvPr>
            <p:cNvSpPr/>
            <p:nvPr/>
          </p:nvSpPr>
          <p:spPr>
            <a:xfrm>
              <a:off x="9041381" y="5471335"/>
              <a:ext cx="883919" cy="626110"/>
            </a:xfrm>
            <a:custGeom>
              <a:avLst/>
              <a:gdLst/>
              <a:ahLst/>
              <a:cxnLst/>
              <a:rect l="l" t="t" r="r" b="b"/>
              <a:pathLst>
                <a:path w="883920" h="626110">
                  <a:moveTo>
                    <a:pt x="867224" y="302428"/>
                  </a:moveTo>
                  <a:lnTo>
                    <a:pt x="621058" y="302428"/>
                  </a:lnTo>
                  <a:lnTo>
                    <a:pt x="677069" y="365754"/>
                  </a:lnTo>
                  <a:lnTo>
                    <a:pt x="711102" y="420560"/>
                  </a:lnTo>
                  <a:lnTo>
                    <a:pt x="736985" y="497173"/>
                  </a:lnTo>
                  <a:lnTo>
                    <a:pt x="768543" y="625922"/>
                  </a:lnTo>
                  <a:lnTo>
                    <a:pt x="775180" y="619777"/>
                  </a:lnTo>
                  <a:lnTo>
                    <a:pt x="793563" y="605486"/>
                  </a:lnTo>
                  <a:lnTo>
                    <a:pt x="821398" y="589269"/>
                  </a:lnTo>
                  <a:lnTo>
                    <a:pt x="856389" y="577344"/>
                  </a:lnTo>
                  <a:lnTo>
                    <a:pt x="865666" y="555718"/>
                  </a:lnTo>
                  <a:lnTo>
                    <a:pt x="879877" y="493009"/>
                  </a:lnTo>
                  <a:lnTo>
                    <a:pt x="883453" y="454012"/>
                  </a:lnTo>
                  <a:lnTo>
                    <a:pt x="883727" y="410750"/>
                  </a:lnTo>
                  <a:lnTo>
                    <a:pt x="880209" y="366623"/>
                  </a:lnTo>
                  <a:lnTo>
                    <a:pt x="880122" y="365754"/>
                  </a:lnTo>
                  <a:lnTo>
                    <a:pt x="871923" y="318953"/>
                  </a:lnTo>
                  <a:lnTo>
                    <a:pt x="867224" y="302428"/>
                  </a:lnTo>
                  <a:close/>
                </a:path>
                <a:path w="883920" h="626110">
                  <a:moveTo>
                    <a:pt x="430007" y="0"/>
                  </a:moveTo>
                  <a:lnTo>
                    <a:pt x="354686" y="7116"/>
                  </a:lnTo>
                  <a:lnTo>
                    <a:pt x="281977" y="25089"/>
                  </a:lnTo>
                  <a:lnTo>
                    <a:pt x="213718" y="53865"/>
                  </a:lnTo>
                  <a:lnTo>
                    <a:pt x="151747" y="93391"/>
                  </a:lnTo>
                  <a:lnTo>
                    <a:pt x="97903" y="143614"/>
                  </a:lnTo>
                  <a:lnTo>
                    <a:pt x="54025" y="204482"/>
                  </a:lnTo>
                  <a:lnTo>
                    <a:pt x="36398" y="238891"/>
                  </a:lnTo>
                  <a:lnTo>
                    <a:pt x="21953" y="275941"/>
                  </a:lnTo>
                  <a:lnTo>
                    <a:pt x="10918" y="315626"/>
                  </a:lnTo>
                  <a:lnTo>
                    <a:pt x="3523" y="357940"/>
                  </a:lnTo>
                  <a:lnTo>
                    <a:pt x="0" y="402874"/>
                  </a:lnTo>
                  <a:lnTo>
                    <a:pt x="576" y="450424"/>
                  </a:lnTo>
                  <a:lnTo>
                    <a:pt x="5483" y="500582"/>
                  </a:lnTo>
                  <a:lnTo>
                    <a:pt x="14950" y="553341"/>
                  </a:lnTo>
                  <a:lnTo>
                    <a:pt x="56505" y="592305"/>
                  </a:lnTo>
                  <a:lnTo>
                    <a:pt x="58516" y="585088"/>
                  </a:lnTo>
                  <a:lnTo>
                    <a:pt x="64110" y="568337"/>
                  </a:lnTo>
                  <a:lnTo>
                    <a:pt x="72626" y="549400"/>
                  </a:lnTo>
                  <a:lnTo>
                    <a:pt x="83403" y="535625"/>
                  </a:lnTo>
                  <a:lnTo>
                    <a:pt x="156945" y="523011"/>
                  </a:lnTo>
                  <a:lnTo>
                    <a:pt x="224824" y="508153"/>
                  </a:lnTo>
                  <a:lnTo>
                    <a:pt x="287173" y="491353"/>
                  </a:lnTo>
                  <a:lnTo>
                    <a:pt x="344122" y="472911"/>
                  </a:lnTo>
                  <a:lnTo>
                    <a:pt x="395803" y="453130"/>
                  </a:lnTo>
                  <a:lnTo>
                    <a:pt x="442346" y="432309"/>
                  </a:lnTo>
                  <a:lnTo>
                    <a:pt x="483883" y="410750"/>
                  </a:lnTo>
                  <a:lnTo>
                    <a:pt x="520545" y="388755"/>
                  </a:lnTo>
                  <a:lnTo>
                    <a:pt x="552462" y="366623"/>
                  </a:lnTo>
                  <a:lnTo>
                    <a:pt x="602587" y="323159"/>
                  </a:lnTo>
                  <a:lnTo>
                    <a:pt x="621058" y="302428"/>
                  </a:lnTo>
                  <a:lnTo>
                    <a:pt x="867224" y="302428"/>
                  </a:lnTo>
                  <a:lnTo>
                    <a:pt x="838904" y="224282"/>
                  </a:lnTo>
                  <a:lnTo>
                    <a:pt x="812759" y="178684"/>
                  </a:lnTo>
                  <a:lnTo>
                    <a:pt x="779286" y="135633"/>
                  </a:lnTo>
                  <a:lnTo>
                    <a:pt x="737807" y="96172"/>
                  </a:lnTo>
                  <a:lnTo>
                    <a:pt x="687644" y="61343"/>
                  </a:lnTo>
                  <a:lnTo>
                    <a:pt x="653247" y="44313"/>
                  </a:lnTo>
                  <a:lnTo>
                    <a:pt x="617665" y="30049"/>
                  </a:lnTo>
                  <a:lnTo>
                    <a:pt x="581126" y="18545"/>
                  </a:lnTo>
                  <a:lnTo>
                    <a:pt x="543861" y="9795"/>
                  </a:lnTo>
                  <a:lnTo>
                    <a:pt x="506100" y="3791"/>
                  </a:lnTo>
                  <a:lnTo>
                    <a:pt x="468072" y="529"/>
                  </a:lnTo>
                  <a:lnTo>
                    <a:pt x="430007" y="0"/>
                  </a:lnTo>
                  <a:close/>
                </a:path>
              </a:pathLst>
            </a:custGeom>
            <a:solidFill>
              <a:srgbClr val="372C2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6" name="object 45">
              <a:extLst>
                <a:ext uri="{FF2B5EF4-FFF2-40B4-BE49-F238E27FC236}">
                  <a16:creationId xmlns:a16="http://schemas.microsoft.com/office/drawing/2014/main" id="{99FFF84D-5693-504A-AF73-44AEA709B280}"/>
                </a:ext>
              </a:extLst>
            </p:cNvPr>
            <p:cNvSpPr/>
            <p:nvPr/>
          </p:nvSpPr>
          <p:spPr>
            <a:xfrm>
              <a:off x="9124707" y="5471210"/>
              <a:ext cx="739775" cy="264160"/>
            </a:xfrm>
            <a:custGeom>
              <a:avLst/>
              <a:gdLst/>
              <a:ahLst/>
              <a:cxnLst/>
              <a:rect l="l" t="t" r="r" b="b"/>
              <a:pathLst>
                <a:path w="739775" h="264160">
                  <a:moveTo>
                    <a:pt x="83756" y="82729"/>
                  </a:moveTo>
                  <a:lnTo>
                    <a:pt x="61383" y="99060"/>
                  </a:lnTo>
                  <a:lnTo>
                    <a:pt x="32051" y="125264"/>
                  </a:lnTo>
                  <a:lnTo>
                    <a:pt x="5384" y="154514"/>
                  </a:lnTo>
                  <a:lnTo>
                    <a:pt x="0" y="161843"/>
                  </a:lnTo>
                  <a:lnTo>
                    <a:pt x="158387" y="225200"/>
                  </a:lnTo>
                  <a:lnTo>
                    <a:pt x="346725" y="263803"/>
                  </a:lnTo>
                  <a:lnTo>
                    <a:pt x="558688" y="242061"/>
                  </a:lnTo>
                  <a:lnTo>
                    <a:pt x="739720" y="198897"/>
                  </a:lnTo>
                  <a:lnTo>
                    <a:pt x="728990" y="179710"/>
                  </a:lnTo>
                  <a:lnTo>
                    <a:pt x="713340" y="159211"/>
                  </a:lnTo>
                  <a:lnTo>
                    <a:pt x="383455" y="159211"/>
                  </a:lnTo>
                  <a:lnTo>
                    <a:pt x="222913" y="130229"/>
                  </a:lnTo>
                  <a:lnTo>
                    <a:pt x="83756" y="82729"/>
                  </a:lnTo>
                  <a:close/>
                </a:path>
                <a:path w="739775" h="264160">
                  <a:moveTo>
                    <a:pt x="671330" y="112666"/>
                  </a:moveTo>
                  <a:lnTo>
                    <a:pt x="551679" y="141760"/>
                  </a:lnTo>
                  <a:lnTo>
                    <a:pt x="383455" y="159211"/>
                  </a:lnTo>
                  <a:lnTo>
                    <a:pt x="713340" y="159211"/>
                  </a:lnTo>
                  <a:lnTo>
                    <a:pt x="695753" y="136176"/>
                  </a:lnTo>
                  <a:lnTo>
                    <a:pt x="671330" y="112666"/>
                  </a:lnTo>
                  <a:close/>
                </a:path>
                <a:path w="739775" h="264160">
                  <a:moveTo>
                    <a:pt x="358471" y="0"/>
                  </a:moveTo>
                  <a:lnTo>
                    <a:pt x="317776" y="1557"/>
                  </a:lnTo>
                  <a:lnTo>
                    <a:pt x="277641" y="6223"/>
                  </a:lnTo>
                  <a:lnTo>
                    <a:pt x="238207" y="13990"/>
                  </a:lnTo>
                  <a:lnTo>
                    <a:pt x="199756" y="24850"/>
                  </a:lnTo>
                  <a:lnTo>
                    <a:pt x="162568" y="38795"/>
                  </a:lnTo>
                  <a:lnTo>
                    <a:pt x="126922" y="55817"/>
                  </a:lnTo>
                  <a:lnTo>
                    <a:pt x="93100" y="75908"/>
                  </a:lnTo>
                  <a:lnTo>
                    <a:pt x="83756" y="82729"/>
                  </a:lnTo>
                  <a:lnTo>
                    <a:pt x="671330" y="112666"/>
                  </a:lnTo>
                  <a:lnTo>
                    <a:pt x="604318" y="61455"/>
                  </a:lnTo>
                  <a:lnTo>
                    <a:pt x="558011" y="39292"/>
                  </a:lnTo>
                  <a:lnTo>
                    <a:pt x="509724" y="22080"/>
                  </a:lnTo>
                  <a:lnTo>
                    <a:pt x="460005" y="9803"/>
                  </a:lnTo>
                  <a:lnTo>
                    <a:pt x="409405" y="2448"/>
                  </a:lnTo>
                  <a:lnTo>
                    <a:pt x="358471" y="0"/>
                  </a:lnTo>
                  <a:close/>
                </a:path>
              </a:pathLst>
            </a:custGeom>
            <a:solidFill>
              <a:srgbClr val="65554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7" name="object 46">
              <a:extLst>
                <a:ext uri="{FF2B5EF4-FFF2-40B4-BE49-F238E27FC236}">
                  <a16:creationId xmlns:a16="http://schemas.microsoft.com/office/drawing/2014/main" id="{108DDDDE-B4D8-A644-8CF6-A6844E7C53FF}"/>
                </a:ext>
              </a:extLst>
            </p:cNvPr>
            <p:cNvSpPr/>
            <p:nvPr/>
          </p:nvSpPr>
          <p:spPr>
            <a:xfrm>
              <a:off x="9041381" y="5471335"/>
              <a:ext cx="883919" cy="626110"/>
            </a:xfrm>
            <a:custGeom>
              <a:avLst/>
              <a:gdLst/>
              <a:ahLst/>
              <a:cxnLst/>
              <a:rect l="l" t="t" r="r" b="b"/>
              <a:pathLst>
                <a:path w="883920" h="626110">
                  <a:moveTo>
                    <a:pt x="56505" y="592305"/>
                  </a:moveTo>
                  <a:lnTo>
                    <a:pt x="14950" y="553341"/>
                  </a:lnTo>
                  <a:lnTo>
                    <a:pt x="5483" y="500582"/>
                  </a:lnTo>
                  <a:lnTo>
                    <a:pt x="576" y="450424"/>
                  </a:lnTo>
                  <a:lnTo>
                    <a:pt x="0" y="402874"/>
                  </a:lnTo>
                  <a:lnTo>
                    <a:pt x="3523" y="357940"/>
                  </a:lnTo>
                  <a:lnTo>
                    <a:pt x="10918" y="315626"/>
                  </a:lnTo>
                  <a:lnTo>
                    <a:pt x="21953" y="275941"/>
                  </a:lnTo>
                  <a:lnTo>
                    <a:pt x="36398" y="238891"/>
                  </a:lnTo>
                  <a:lnTo>
                    <a:pt x="54025" y="204482"/>
                  </a:lnTo>
                  <a:lnTo>
                    <a:pt x="97903" y="143614"/>
                  </a:lnTo>
                  <a:lnTo>
                    <a:pt x="151747" y="93391"/>
                  </a:lnTo>
                  <a:lnTo>
                    <a:pt x="213718" y="53865"/>
                  </a:lnTo>
                  <a:lnTo>
                    <a:pt x="281977" y="25089"/>
                  </a:lnTo>
                  <a:lnTo>
                    <a:pt x="354686" y="7116"/>
                  </a:lnTo>
                  <a:lnTo>
                    <a:pt x="430007" y="0"/>
                  </a:lnTo>
                  <a:lnTo>
                    <a:pt x="468072" y="529"/>
                  </a:lnTo>
                  <a:lnTo>
                    <a:pt x="506100" y="3791"/>
                  </a:lnTo>
                  <a:lnTo>
                    <a:pt x="543861" y="9795"/>
                  </a:lnTo>
                  <a:lnTo>
                    <a:pt x="581126" y="18545"/>
                  </a:lnTo>
                  <a:lnTo>
                    <a:pt x="617665" y="30049"/>
                  </a:lnTo>
                  <a:lnTo>
                    <a:pt x="653247" y="44313"/>
                  </a:lnTo>
                  <a:lnTo>
                    <a:pt x="687644" y="61343"/>
                  </a:lnTo>
                  <a:lnTo>
                    <a:pt x="737807" y="96172"/>
                  </a:lnTo>
                  <a:lnTo>
                    <a:pt x="779286" y="135633"/>
                  </a:lnTo>
                  <a:lnTo>
                    <a:pt x="812759" y="178684"/>
                  </a:lnTo>
                  <a:lnTo>
                    <a:pt x="838904" y="224282"/>
                  </a:lnTo>
                  <a:lnTo>
                    <a:pt x="858399" y="271386"/>
                  </a:lnTo>
                  <a:lnTo>
                    <a:pt x="871923" y="318953"/>
                  </a:lnTo>
                  <a:lnTo>
                    <a:pt x="880154" y="365941"/>
                  </a:lnTo>
                  <a:lnTo>
                    <a:pt x="883772" y="411308"/>
                  </a:lnTo>
                  <a:lnTo>
                    <a:pt x="883453" y="454012"/>
                  </a:lnTo>
                  <a:lnTo>
                    <a:pt x="879877" y="493009"/>
                  </a:lnTo>
                  <a:lnTo>
                    <a:pt x="865666" y="555718"/>
                  </a:lnTo>
                  <a:lnTo>
                    <a:pt x="821398" y="589269"/>
                  </a:lnTo>
                  <a:lnTo>
                    <a:pt x="793563" y="605486"/>
                  </a:lnTo>
                  <a:lnTo>
                    <a:pt x="775180" y="619777"/>
                  </a:lnTo>
                  <a:lnTo>
                    <a:pt x="768543" y="625922"/>
                  </a:lnTo>
                  <a:lnTo>
                    <a:pt x="736985" y="497173"/>
                  </a:lnTo>
                  <a:lnTo>
                    <a:pt x="711102" y="420560"/>
                  </a:lnTo>
                  <a:lnTo>
                    <a:pt x="677069" y="365754"/>
                  </a:lnTo>
                  <a:lnTo>
                    <a:pt x="621058" y="302428"/>
                  </a:lnTo>
                  <a:lnTo>
                    <a:pt x="602587" y="323159"/>
                  </a:lnTo>
                  <a:lnTo>
                    <a:pt x="579766" y="344658"/>
                  </a:lnTo>
                  <a:lnTo>
                    <a:pt x="520545" y="388755"/>
                  </a:lnTo>
                  <a:lnTo>
                    <a:pt x="483883" y="410750"/>
                  </a:lnTo>
                  <a:lnTo>
                    <a:pt x="442346" y="432309"/>
                  </a:lnTo>
                  <a:lnTo>
                    <a:pt x="395803" y="453130"/>
                  </a:lnTo>
                  <a:lnTo>
                    <a:pt x="344122" y="472911"/>
                  </a:lnTo>
                  <a:lnTo>
                    <a:pt x="287173" y="491353"/>
                  </a:lnTo>
                  <a:lnTo>
                    <a:pt x="224824" y="508153"/>
                  </a:lnTo>
                  <a:lnTo>
                    <a:pt x="156945" y="523011"/>
                  </a:lnTo>
                  <a:lnTo>
                    <a:pt x="83403" y="535625"/>
                  </a:lnTo>
                  <a:lnTo>
                    <a:pt x="72626" y="549400"/>
                  </a:lnTo>
                  <a:lnTo>
                    <a:pt x="64110" y="568337"/>
                  </a:lnTo>
                  <a:lnTo>
                    <a:pt x="58516" y="585088"/>
                  </a:lnTo>
                  <a:lnTo>
                    <a:pt x="56505" y="592305"/>
                  </a:lnTo>
                  <a:close/>
                </a:path>
              </a:pathLst>
            </a:custGeom>
            <a:ln w="23609">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8" name="object 47">
              <a:extLst>
                <a:ext uri="{FF2B5EF4-FFF2-40B4-BE49-F238E27FC236}">
                  <a16:creationId xmlns:a16="http://schemas.microsoft.com/office/drawing/2014/main" id="{9C845AF8-CD06-8F4A-AB52-E36DBF753F1F}"/>
                </a:ext>
              </a:extLst>
            </p:cNvPr>
            <p:cNvSpPr/>
            <p:nvPr/>
          </p:nvSpPr>
          <p:spPr>
            <a:xfrm>
              <a:off x="9174881" y="5520570"/>
              <a:ext cx="240029" cy="207010"/>
            </a:xfrm>
            <a:custGeom>
              <a:avLst/>
              <a:gdLst/>
              <a:ahLst/>
              <a:cxnLst/>
              <a:rect l="l" t="t" r="r" b="b"/>
              <a:pathLst>
                <a:path w="240029" h="207010">
                  <a:moveTo>
                    <a:pt x="239547" y="0"/>
                  </a:moveTo>
                  <a:lnTo>
                    <a:pt x="138263" y="33341"/>
                  </a:lnTo>
                  <a:lnTo>
                    <a:pt x="79549" y="65995"/>
                  </a:lnTo>
                  <a:lnTo>
                    <a:pt x="40947" y="117346"/>
                  </a:lnTo>
                  <a:lnTo>
                    <a:pt x="0" y="206781"/>
                  </a:lnTo>
                </a:path>
              </a:pathLst>
            </a:custGeom>
            <a:ln w="31470">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9" name="object 48">
              <a:extLst>
                <a:ext uri="{FF2B5EF4-FFF2-40B4-BE49-F238E27FC236}">
                  <a16:creationId xmlns:a16="http://schemas.microsoft.com/office/drawing/2014/main" id="{B3553357-3BAC-8F43-88EA-8927110DFFC8}"/>
                </a:ext>
              </a:extLst>
            </p:cNvPr>
            <p:cNvSpPr/>
            <p:nvPr/>
          </p:nvSpPr>
          <p:spPr>
            <a:xfrm>
              <a:off x="9635252" y="5520570"/>
              <a:ext cx="174625" cy="292735"/>
            </a:xfrm>
            <a:custGeom>
              <a:avLst/>
              <a:gdLst/>
              <a:ahLst/>
              <a:cxnLst/>
              <a:rect l="l" t="t" r="r" b="b"/>
              <a:pathLst>
                <a:path w="174625" h="292735">
                  <a:moveTo>
                    <a:pt x="0" y="0"/>
                  </a:moveTo>
                  <a:lnTo>
                    <a:pt x="50278" y="49416"/>
                  </a:lnTo>
                  <a:lnTo>
                    <a:pt x="83651" y="94292"/>
                  </a:lnTo>
                  <a:lnTo>
                    <a:pt x="116916" y="145991"/>
                  </a:lnTo>
                  <a:lnTo>
                    <a:pt x="145874" y="199547"/>
                  </a:lnTo>
                  <a:lnTo>
                    <a:pt x="166328" y="249994"/>
                  </a:lnTo>
                  <a:lnTo>
                    <a:pt x="174078" y="292366"/>
                  </a:lnTo>
                </a:path>
              </a:pathLst>
            </a:custGeom>
            <a:ln w="31470">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0" name="object 49">
              <a:extLst>
                <a:ext uri="{FF2B5EF4-FFF2-40B4-BE49-F238E27FC236}">
                  <a16:creationId xmlns:a16="http://schemas.microsoft.com/office/drawing/2014/main" id="{A4C706DC-0EC1-FA43-9CCC-03116CDDE88F}"/>
                </a:ext>
              </a:extLst>
            </p:cNvPr>
            <p:cNvSpPr/>
            <p:nvPr/>
          </p:nvSpPr>
          <p:spPr>
            <a:xfrm>
              <a:off x="9304763" y="5545857"/>
              <a:ext cx="156210" cy="227965"/>
            </a:xfrm>
            <a:custGeom>
              <a:avLst/>
              <a:gdLst/>
              <a:ahLst/>
              <a:cxnLst/>
              <a:rect l="l" t="t" r="r" b="b"/>
              <a:pathLst>
                <a:path w="156209" h="227964">
                  <a:moveTo>
                    <a:pt x="156032" y="0"/>
                  </a:moveTo>
                  <a:lnTo>
                    <a:pt x="75162" y="67654"/>
                  </a:lnTo>
                  <a:lnTo>
                    <a:pt x="31953" y="113945"/>
                  </a:lnTo>
                  <a:lnTo>
                    <a:pt x="11774" y="160239"/>
                  </a:lnTo>
                  <a:lnTo>
                    <a:pt x="0" y="227901"/>
                  </a:lnTo>
                </a:path>
              </a:pathLst>
            </a:custGeom>
            <a:ln w="31470">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1" name="object 50">
              <a:extLst>
                <a:ext uri="{FF2B5EF4-FFF2-40B4-BE49-F238E27FC236}">
                  <a16:creationId xmlns:a16="http://schemas.microsoft.com/office/drawing/2014/main" id="{3F829BDD-E7CD-C74E-9DDD-A5FB6CBA95D7}"/>
                </a:ext>
              </a:extLst>
            </p:cNvPr>
            <p:cNvSpPr/>
            <p:nvPr/>
          </p:nvSpPr>
          <p:spPr>
            <a:xfrm>
              <a:off x="9402364" y="6205254"/>
              <a:ext cx="12065" cy="36830"/>
            </a:xfrm>
            <a:custGeom>
              <a:avLst/>
              <a:gdLst/>
              <a:ahLst/>
              <a:cxnLst/>
              <a:rect l="l" t="t" r="r" b="b"/>
              <a:pathLst>
                <a:path w="12065" h="36829">
                  <a:moveTo>
                    <a:pt x="12065" y="0"/>
                  </a:moveTo>
                  <a:lnTo>
                    <a:pt x="0" y="17881"/>
                  </a:lnTo>
                  <a:lnTo>
                    <a:pt x="5245" y="36702"/>
                  </a:lnTo>
                </a:path>
              </a:pathLst>
            </a:custGeom>
            <a:ln w="23609">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2" name="object 51">
              <a:extLst>
                <a:ext uri="{FF2B5EF4-FFF2-40B4-BE49-F238E27FC236}">
                  <a16:creationId xmlns:a16="http://schemas.microsoft.com/office/drawing/2014/main" id="{3979F3AC-DD81-F641-A8D5-7F363111B1B5}"/>
                </a:ext>
              </a:extLst>
            </p:cNvPr>
            <p:cNvSpPr/>
            <p:nvPr/>
          </p:nvSpPr>
          <p:spPr>
            <a:xfrm>
              <a:off x="9214273" y="5874788"/>
              <a:ext cx="117475" cy="43815"/>
            </a:xfrm>
            <a:custGeom>
              <a:avLst/>
              <a:gdLst/>
              <a:ahLst/>
              <a:cxnLst/>
              <a:rect l="l" t="t" r="r" b="b"/>
              <a:pathLst>
                <a:path w="117475" h="43814">
                  <a:moveTo>
                    <a:pt x="0" y="43219"/>
                  </a:moveTo>
                  <a:lnTo>
                    <a:pt x="13369" y="25715"/>
                  </a:lnTo>
                  <a:lnTo>
                    <a:pt x="39441" y="7726"/>
                  </a:lnTo>
                  <a:lnTo>
                    <a:pt x="75021" y="0"/>
                  </a:lnTo>
                  <a:lnTo>
                    <a:pt x="116916" y="13285"/>
                  </a:lnTo>
                </a:path>
              </a:pathLst>
            </a:custGeom>
            <a:ln w="16598">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3" name="object 52">
              <a:extLst>
                <a:ext uri="{FF2B5EF4-FFF2-40B4-BE49-F238E27FC236}">
                  <a16:creationId xmlns:a16="http://schemas.microsoft.com/office/drawing/2014/main" id="{E6CEEE2E-CA77-244A-9661-AFFEB6946AC9}"/>
                </a:ext>
              </a:extLst>
            </p:cNvPr>
            <p:cNvSpPr/>
            <p:nvPr/>
          </p:nvSpPr>
          <p:spPr>
            <a:xfrm>
              <a:off x="9579688" y="5896976"/>
              <a:ext cx="111125" cy="54610"/>
            </a:xfrm>
            <a:custGeom>
              <a:avLst/>
              <a:gdLst/>
              <a:ahLst/>
              <a:cxnLst/>
              <a:rect l="l" t="t" r="r" b="b"/>
              <a:pathLst>
                <a:path w="111125" h="54610">
                  <a:moveTo>
                    <a:pt x="111112" y="53978"/>
                  </a:moveTo>
                  <a:lnTo>
                    <a:pt x="100501" y="34666"/>
                  </a:lnTo>
                  <a:lnTo>
                    <a:pt x="77416" y="12973"/>
                  </a:lnTo>
                  <a:lnTo>
                    <a:pt x="43400" y="0"/>
                  </a:lnTo>
                  <a:lnTo>
                    <a:pt x="0" y="6848"/>
                  </a:lnTo>
                </a:path>
              </a:pathLst>
            </a:custGeom>
            <a:ln w="16598">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4" name="object 53">
              <a:extLst>
                <a:ext uri="{FF2B5EF4-FFF2-40B4-BE49-F238E27FC236}">
                  <a16:creationId xmlns:a16="http://schemas.microsoft.com/office/drawing/2014/main" id="{05A38916-CA77-C048-A1D6-5D2DF2273A5E}"/>
                </a:ext>
              </a:extLst>
            </p:cNvPr>
            <p:cNvSpPr/>
            <p:nvPr/>
          </p:nvSpPr>
          <p:spPr>
            <a:xfrm>
              <a:off x="9376138" y="6310049"/>
              <a:ext cx="154076" cy="136639"/>
            </a:xfrm>
            <a:prstGeom prst="rect">
              <a:avLst/>
            </a:prstGeom>
            <a:blipFill>
              <a:blip r:embed="rId4"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5" name="object 54">
              <a:extLst>
                <a:ext uri="{FF2B5EF4-FFF2-40B4-BE49-F238E27FC236}">
                  <a16:creationId xmlns:a16="http://schemas.microsoft.com/office/drawing/2014/main" id="{E8357C11-471A-8F4E-BC60-384D48FAEA3F}"/>
                </a:ext>
              </a:extLst>
            </p:cNvPr>
            <p:cNvSpPr/>
            <p:nvPr/>
          </p:nvSpPr>
          <p:spPr>
            <a:xfrm>
              <a:off x="9554556" y="6188722"/>
              <a:ext cx="41910" cy="34925"/>
            </a:xfrm>
            <a:custGeom>
              <a:avLst/>
              <a:gdLst/>
              <a:ahLst/>
              <a:cxnLst/>
              <a:rect l="l" t="t" r="r" b="b"/>
              <a:pathLst>
                <a:path w="41909" h="34925">
                  <a:moveTo>
                    <a:pt x="0" y="0"/>
                  </a:moveTo>
                  <a:lnTo>
                    <a:pt x="41376" y="34886"/>
                  </a:lnTo>
                </a:path>
              </a:pathLst>
            </a:custGeom>
            <a:ln w="23609">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6" name="object 55">
              <a:extLst>
                <a:ext uri="{FF2B5EF4-FFF2-40B4-BE49-F238E27FC236}">
                  <a16:creationId xmlns:a16="http://schemas.microsoft.com/office/drawing/2014/main" id="{6BF0FD7F-2FF9-0E4D-8984-BF85F8C4E383}"/>
                </a:ext>
              </a:extLst>
            </p:cNvPr>
            <p:cNvSpPr/>
            <p:nvPr/>
          </p:nvSpPr>
          <p:spPr>
            <a:xfrm>
              <a:off x="9223988" y="6028974"/>
              <a:ext cx="112395" cy="137160"/>
            </a:xfrm>
            <a:custGeom>
              <a:avLst/>
              <a:gdLst/>
              <a:ahLst/>
              <a:cxnLst/>
              <a:rect l="l" t="t" r="r" b="b"/>
              <a:pathLst>
                <a:path w="112395" h="137160">
                  <a:moveTo>
                    <a:pt x="56172" y="0"/>
                  </a:moveTo>
                  <a:lnTo>
                    <a:pt x="34289" y="5367"/>
                  </a:lnTo>
                  <a:lnTo>
                    <a:pt x="16436" y="20002"/>
                  </a:lnTo>
                  <a:lnTo>
                    <a:pt x="4408" y="41705"/>
                  </a:lnTo>
                  <a:lnTo>
                    <a:pt x="0" y="68275"/>
                  </a:lnTo>
                  <a:lnTo>
                    <a:pt x="4408" y="94863"/>
                  </a:lnTo>
                  <a:lnTo>
                    <a:pt x="16436" y="116568"/>
                  </a:lnTo>
                  <a:lnTo>
                    <a:pt x="34289" y="131199"/>
                  </a:lnTo>
                  <a:lnTo>
                    <a:pt x="56172" y="136563"/>
                  </a:lnTo>
                  <a:lnTo>
                    <a:pt x="78029" y="131199"/>
                  </a:lnTo>
                  <a:lnTo>
                    <a:pt x="95889" y="116568"/>
                  </a:lnTo>
                  <a:lnTo>
                    <a:pt x="107937" y="94863"/>
                  </a:lnTo>
                  <a:lnTo>
                    <a:pt x="112356" y="68275"/>
                  </a:lnTo>
                  <a:lnTo>
                    <a:pt x="107937" y="41705"/>
                  </a:lnTo>
                  <a:lnTo>
                    <a:pt x="95889" y="20002"/>
                  </a:lnTo>
                  <a:lnTo>
                    <a:pt x="78029" y="5367"/>
                  </a:lnTo>
                  <a:lnTo>
                    <a:pt x="56172"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7" name="object 56">
              <a:extLst>
                <a:ext uri="{FF2B5EF4-FFF2-40B4-BE49-F238E27FC236}">
                  <a16:creationId xmlns:a16="http://schemas.microsoft.com/office/drawing/2014/main" id="{0BB82079-A2B0-8D41-89BE-C56E36D4B261}"/>
                </a:ext>
              </a:extLst>
            </p:cNvPr>
            <p:cNvSpPr/>
            <p:nvPr/>
          </p:nvSpPr>
          <p:spPr>
            <a:xfrm>
              <a:off x="9258630" y="6057280"/>
              <a:ext cx="60960" cy="80010"/>
            </a:xfrm>
            <a:custGeom>
              <a:avLst/>
              <a:gdLst/>
              <a:ahLst/>
              <a:cxnLst/>
              <a:rect l="l" t="t" r="r" b="b"/>
              <a:pathLst>
                <a:path w="60959" h="80010">
                  <a:moveTo>
                    <a:pt x="30441" y="0"/>
                  </a:moveTo>
                  <a:lnTo>
                    <a:pt x="18586" y="3138"/>
                  </a:lnTo>
                  <a:lnTo>
                    <a:pt x="8910" y="11699"/>
                  </a:lnTo>
                  <a:lnTo>
                    <a:pt x="2390" y="24399"/>
                  </a:lnTo>
                  <a:lnTo>
                    <a:pt x="0" y="39954"/>
                  </a:lnTo>
                  <a:lnTo>
                    <a:pt x="2390" y="55540"/>
                  </a:lnTo>
                  <a:lnTo>
                    <a:pt x="8910" y="68259"/>
                  </a:lnTo>
                  <a:lnTo>
                    <a:pt x="18586" y="76830"/>
                  </a:lnTo>
                  <a:lnTo>
                    <a:pt x="30441" y="79971"/>
                  </a:lnTo>
                  <a:lnTo>
                    <a:pt x="42270" y="76830"/>
                  </a:lnTo>
                  <a:lnTo>
                    <a:pt x="51935" y="68259"/>
                  </a:lnTo>
                  <a:lnTo>
                    <a:pt x="58454" y="55540"/>
                  </a:lnTo>
                  <a:lnTo>
                    <a:pt x="60845" y="39954"/>
                  </a:lnTo>
                  <a:lnTo>
                    <a:pt x="58454" y="24399"/>
                  </a:lnTo>
                  <a:lnTo>
                    <a:pt x="51935" y="11699"/>
                  </a:lnTo>
                  <a:lnTo>
                    <a:pt x="42270" y="3138"/>
                  </a:lnTo>
                  <a:lnTo>
                    <a:pt x="30441" y="0"/>
                  </a:lnTo>
                  <a:close/>
                </a:path>
              </a:pathLst>
            </a:custGeom>
            <a:solidFill>
              <a:srgbClr val="5F433D"/>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8" name="object 57">
              <a:extLst>
                <a:ext uri="{FF2B5EF4-FFF2-40B4-BE49-F238E27FC236}">
                  <a16:creationId xmlns:a16="http://schemas.microsoft.com/office/drawing/2014/main" id="{A89EBEE6-9B66-3143-AFA9-44D39E8557A6}"/>
                </a:ext>
              </a:extLst>
            </p:cNvPr>
            <p:cNvSpPr/>
            <p:nvPr/>
          </p:nvSpPr>
          <p:spPr>
            <a:xfrm>
              <a:off x="9568095" y="6037419"/>
              <a:ext cx="112395" cy="137160"/>
            </a:xfrm>
            <a:custGeom>
              <a:avLst/>
              <a:gdLst/>
              <a:ahLst/>
              <a:cxnLst/>
              <a:rect l="l" t="t" r="r" b="b"/>
              <a:pathLst>
                <a:path w="112395" h="137160">
                  <a:moveTo>
                    <a:pt x="56172" y="0"/>
                  </a:moveTo>
                  <a:lnTo>
                    <a:pt x="34295" y="5367"/>
                  </a:lnTo>
                  <a:lnTo>
                    <a:pt x="16441" y="20002"/>
                  </a:lnTo>
                  <a:lnTo>
                    <a:pt x="4410" y="41705"/>
                  </a:lnTo>
                  <a:lnTo>
                    <a:pt x="0" y="68275"/>
                  </a:lnTo>
                  <a:lnTo>
                    <a:pt x="4410" y="94863"/>
                  </a:lnTo>
                  <a:lnTo>
                    <a:pt x="16441" y="116568"/>
                  </a:lnTo>
                  <a:lnTo>
                    <a:pt x="34295" y="131199"/>
                  </a:lnTo>
                  <a:lnTo>
                    <a:pt x="56172" y="136563"/>
                  </a:lnTo>
                  <a:lnTo>
                    <a:pt x="78026" y="131199"/>
                  </a:lnTo>
                  <a:lnTo>
                    <a:pt x="95869" y="116568"/>
                  </a:lnTo>
                  <a:lnTo>
                    <a:pt x="107896" y="94863"/>
                  </a:lnTo>
                  <a:lnTo>
                    <a:pt x="112306" y="68275"/>
                  </a:lnTo>
                  <a:lnTo>
                    <a:pt x="107896" y="41705"/>
                  </a:lnTo>
                  <a:lnTo>
                    <a:pt x="95869" y="20002"/>
                  </a:lnTo>
                  <a:lnTo>
                    <a:pt x="78026" y="5367"/>
                  </a:lnTo>
                  <a:lnTo>
                    <a:pt x="56172"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9" name="object 58">
              <a:extLst>
                <a:ext uri="{FF2B5EF4-FFF2-40B4-BE49-F238E27FC236}">
                  <a16:creationId xmlns:a16="http://schemas.microsoft.com/office/drawing/2014/main" id="{3AC7F702-27F2-CD45-A4C1-2E881068BE1C}"/>
                </a:ext>
              </a:extLst>
            </p:cNvPr>
            <p:cNvSpPr/>
            <p:nvPr/>
          </p:nvSpPr>
          <p:spPr>
            <a:xfrm>
              <a:off x="9593298" y="6065725"/>
              <a:ext cx="60960" cy="80010"/>
            </a:xfrm>
            <a:custGeom>
              <a:avLst/>
              <a:gdLst/>
              <a:ahLst/>
              <a:cxnLst/>
              <a:rect l="l" t="t" r="r" b="b"/>
              <a:pathLst>
                <a:path w="60959" h="80010">
                  <a:moveTo>
                    <a:pt x="30416" y="0"/>
                  </a:moveTo>
                  <a:lnTo>
                    <a:pt x="18559" y="3138"/>
                  </a:lnTo>
                  <a:lnTo>
                    <a:pt x="8893" y="11699"/>
                  </a:lnTo>
                  <a:lnTo>
                    <a:pt x="2384" y="24399"/>
                  </a:lnTo>
                  <a:lnTo>
                    <a:pt x="0" y="39954"/>
                  </a:lnTo>
                  <a:lnTo>
                    <a:pt x="2384" y="55540"/>
                  </a:lnTo>
                  <a:lnTo>
                    <a:pt x="8893" y="68259"/>
                  </a:lnTo>
                  <a:lnTo>
                    <a:pt x="18559" y="76830"/>
                  </a:lnTo>
                  <a:lnTo>
                    <a:pt x="30416" y="79971"/>
                  </a:lnTo>
                  <a:lnTo>
                    <a:pt x="42266" y="76830"/>
                  </a:lnTo>
                  <a:lnTo>
                    <a:pt x="51928" y="68259"/>
                  </a:lnTo>
                  <a:lnTo>
                    <a:pt x="58436" y="55540"/>
                  </a:lnTo>
                  <a:lnTo>
                    <a:pt x="60820" y="39954"/>
                  </a:lnTo>
                  <a:lnTo>
                    <a:pt x="58436" y="24399"/>
                  </a:lnTo>
                  <a:lnTo>
                    <a:pt x="51928" y="11699"/>
                  </a:lnTo>
                  <a:lnTo>
                    <a:pt x="42266" y="3138"/>
                  </a:lnTo>
                  <a:lnTo>
                    <a:pt x="30416" y="0"/>
                  </a:lnTo>
                  <a:close/>
                </a:path>
              </a:pathLst>
            </a:custGeom>
            <a:solidFill>
              <a:srgbClr val="5F433D"/>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0" name="object 59">
              <a:extLst>
                <a:ext uri="{FF2B5EF4-FFF2-40B4-BE49-F238E27FC236}">
                  <a16:creationId xmlns:a16="http://schemas.microsoft.com/office/drawing/2014/main" id="{EBB6FC36-FFFA-684C-8C90-B2E932C3807D}"/>
                </a:ext>
              </a:extLst>
            </p:cNvPr>
            <p:cNvSpPr/>
            <p:nvPr/>
          </p:nvSpPr>
          <p:spPr>
            <a:xfrm>
              <a:off x="9235461" y="6012653"/>
              <a:ext cx="7620" cy="20955"/>
            </a:xfrm>
            <a:custGeom>
              <a:avLst/>
              <a:gdLst/>
              <a:ahLst/>
              <a:cxnLst/>
              <a:rect l="l" t="t" r="r" b="b"/>
              <a:pathLst>
                <a:path w="7620" h="20954">
                  <a:moveTo>
                    <a:pt x="0" y="0"/>
                  </a:moveTo>
                  <a:lnTo>
                    <a:pt x="7035" y="20662"/>
                  </a:lnTo>
                </a:path>
              </a:pathLst>
            </a:custGeom>
            <a:ln w="11620">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1" name="object 60">
              <a:extLst>
                <a:ext uri="{FF2B5EF4-FFF2-40B4-BE49-F238E27FC236}">
                  <a16:creationId xmlns:a16="http://schemas.microsoft.com/office/drawing/2014/main" id="{755131CB-3E27-4146-978F-3908D0BECD46}"/>
                </a:ext>
              </a:extLst>
            </p:cNvPr>
            <p:cNvSpPr/>
            <p:nvPr/>
          </p:nvSpPr>
          <p:spPr>
            <a:xfrm>
              <a:off x="9593310" y="6013148"/>
              <a:ext cx="5715" cy="20955"/>
            </a:xfrm>
            <a:custGeom>
              <a:avLst/>
              <a:gdLst/>
              <a:ahLst/>
              <a:cxnLst/>
              <a:rect l="l" t="t" r="r" b="b"/>
              <a:pathLst>
                <a:path w="5715" h="20954">
                  <a:moveTo>
                    <a:pt x="5435" y="20370"/>
                  </a:moveTo>
                  <a:lnTo>
                    <a:pt x="0" y="0"/>
                  </a:lnTo>
                </a:path>
              </a:pathLst>
            </a:custGeom>
            <a:ln w="11620">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72" name="object 61">
            <a:extLst>
              <a:ext uri="{FF2B5EF4-FFF2-40B4-BE49-F238E27FC236}">
                <a16:creationId xmlns:a16="http://schemas.microsoft.com/office/drawing/2014/main" id="{C159A36C-9702-F74F-9D54-CD2BF8025771}"/>
              </a:ext>
            </a:extLst>
          </p:cNvPr>
          <p:cNvSpPr/>
          <p:nvPr/>
        </p:nvSpPr>
        <p:spPr>
          <a:xfrm>
            <a:off x="536497" y="2709206"/>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4" name="object 61">
            <a:extLst>
              <a:ext uri="{FF2B5EF4-FFF2-40B4-BE49-F238E27FC236}">
                <a16:creationId xmlns:a16="http://schemas.microsoft.com/office/drawing/2014/main" id="{0D4345B0-A116-B144-BF4B-C0FCA7F0366F}"/>
              </a:ext>
            </a:extLst>
          </p:cNvPr>
          <p:cNvSpPr/>
          <p:nvPr/>
        </p:nvSpPr>
        <p:spPr>
          <a:xfrm>
            <a:off x="529120" y="3801091"/>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3" name="正方形/長方形 72"/>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160</a:t>
            </a:r>
            <a:endParaRPr lang="ja-JP" altLang="en-US" sz="1200" b="1" dirty="0"/>
          </a:p>
        </p:txBody>
      </p:sp>
    </p:spTree>
    <p:extLst>
      <p:ext uri="{BB962C8B-B14F-4D97-AF65-F5344CB8AC3E}">
        <p14:creationId xmlns:p14="http://schemas.microsoft.com/office/powerpoint/2010/main" val="212002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9BFB628D-A69A-414A-8761-B5845ACAC92B}"/>
              </a:ext>
            </a:extLst>
          </p:cNvPr>
          <p:cNvGrpSpPr/>
          <p:nvPr/>
        </p:nvGrpSpPr>
        <p:grpSpPr>
          <a:xfrm>
            <a:off x="800504" y="5341877"/>
            <a:ext cx="6577834" cy="969929"/>
            <a:chOff x="936005" y="6016508"/>
            <a:chExt cx="7691269" cy="1134110"/>
          </a:xfrm>
        </p:grpSpPr>
        <p:sp>
          <p:nvSpPr>
            <p:cNvPr id="7" name="object 7">
              <a:extLst>
                <a:ext uri="{FF2B5EF4-FFF2-40B4-BE49-F238E27FC236}">
                  <a16:creationId xmlns:a16="http://schemas.microsoft.com/office/drawing/2014/main" id="{BECA22C5-711C-7444-8D0C-72272E102E34}"/>
                </a:ext>
              </a:extLst>
            </p:cNvPr>
            <p:cNvSpPr/>
            <p:nvPr/>
          </p:nvSpPr>
          <p:spPr>
            <a:xfrm>
              <a:off x="936005" y="6016508"/>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2794E11F-4120-CB4E-A7D9-2F5555CFDC09}"/>
                </a:ext>
              </a:extLst>
            </p:cNvPr>
            <p:cNvSpPr/>
            <p:nvPr/>
          </p:nvSpPr>
          <p:spPr>
            <a:xfrm>
              <a:off x="7878609" y="6489012"/>
              <a:ext cx="748665" cy="258445"/>
            </a:xfrm>
            <a:custGeom>
              <a:avLst/>
              <a:gdLst/>
              <a:ahLst/>
              <a:cxnLst/>
              <a:rect l="l" t="t" r="r" b="b"/>
              <a:pathLst>
                <a:path w="748665" h="258445">
                  <a:moveTo>
                    <a:pt x="126" y="0"/>
                  </a:moveTo>
                  <a:lnTo>
                    <a:pt x="0" y="257822"/>
                  </a:lnTo>
                  <a:lnTo>
                    <a:pt x="748245" y="155917"/>
                  </a:lnTo>
                  <a:lnTo>
                    <a:pt x="12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A0E9866B-DA91-AB4B-8D41-71A129227F49}"/>
              </a:ext>
            </a:extLst>
          </p:cNvPr>
          <p:cNvSpPr/>
          <p:nvPr/>
        </p:nvSpPr>
        <p:spPr>
          <a:xfrm>
            <a:off x="261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A747579-5766-E747-8F19-505585F28242}"/>
              </a:ext>
            </a:extLst>
          </p:cNvPr>
          <p:cNvSpPr txBox="1">
            <a:spLocks/>
          </p:cNvSpPr>
          <p:nvPr/>
        </p:nvSpPr>
        <p:spPr>
          <a:xfrm>
            <a:off x="179512" y="167225"/>
            <a:ext cx="3888432"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dirty="0">
                <a:latin typeface="HGMaruGothicMPRO" panose="020F0600000000000000" pitchFamily="34" charset="-128"/>
                <a:ea typeface="HGMaruGothicMPRO" panose="020F0600000000000000" pitchFamily="34" charset="-128"/>
              </a:rPr>
              <a:t>雇用保険</a:t>
            </a:r>
          </a:p>
        </p:txBody>
      </p:sp>
      <p:sp>
        <p:nvSpPr>
          <p:cNvPr id="8" name="object 8">
            <a:extLst>
              <a:ext uri="{FF2B5EF4-FFF2-40B4-BE49-F238E27FC236}">
                <a16:creationId xmlns:a16="http://schemas.microsoft.com/office/drawing/2014/main" id="{FEDC59E2-D4D7-4143-B780-C0CEFC7AD6C7}"/>
              </a:ext>
            </a:extLst>
          </p:cNvPr>
          <p:cNvSpPr txBox="1"/>
          <p:nvPr/>
        </p:nvSpPr>
        <p:spPr>
          <a:xfrm>
            <a:off x="413767" y="978070"/>
            <a:ext cx="8211271" cy="303696"/>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③</a:t>
            </a:r>
            <a:r>
              <a:rPr sz="1881" b="1" dirty="0">
                <a:solidFill>
                  <a:srgbClr val="FFFFFF"/>
                </a:solidFill>
                <a:latin typeface="HGMaruGothicMPRO" panose="020F0600000000000000" pitchFamily="34" charset="-128"/>
                <a:ea typeface="HGMaruGothicMPRO" panose="020F0600000000000000" pitchFamily="34" charset="-128"/>
                <a:cs typeface="ShinMGoPro-DeBold"/>
              </a:rPr>
              <a:t>（再就職手当）</a:t>
            </a:r>
            <a:endParaRPr sz="1368" dirty="0">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1B23EDA7-0756-0346-9A2B-029CDAFEAFF4}"/>
              </a:ext>
            </a:extLst>
          </p:cNvPr>
          <p:cNvSpPr/>
          <p:nvPr/>
        </p:nvSpPr>
        <p:spPr>
          <a:xfrm>
            <a:off x="7458317" y="4857306"/>
            <a:ext cx="1316377" cy="1599773"/>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1" name="object 8">
            <a:extLst>
              <a:ext uri="{FF2B5EF4-FFF2-40B4-BE49-F238E27FC236}">
                <a16:creationId xmlns:a16="http://schemas.microsoft.com/office/drawing/2014/main" id="{C804F636-41B4-4741-A155-6E77CD10DB5F}"/>
              </a:ext>
            </a:extLst>
          </p:cNvPr>
          <p:cNvSpPr txBox="1"/>
          <p:nvPr/>
        </p:nvSpPr>
        <p:spPr>
          <a:xfrm>
            <a:off x="413766" y="5571579"/>
            <a:ext cx="8136875" cy="502597"/>
          </a:xfrm>
          <a:prstGeom prst="rect">
            <a:avLst/>
          </a:prstGeom>
        </p:spPr>
        <p:txBody>
          <a:bodyPr vert="horz" wrap="square" lIns="0" tIns="14120" rIns="0" bIns="0" rtlCol="0">
            <a:spAutoFit/>
          </a:bodyPr>
          <a:lstStyle/>
          <a:p>
            <a:pPr marL="656007" marR="1895795">
              <a:lnSpc>
                <a:spcPct val="116300"/>
              </a:lnSpc>
              <a:spcBef>
                <a:spcPts val="4"/>
              </a:spcBef>
            </a:pPr>
            <a:r>
              <a:rPr sz="1368" dirty="0">
                <a:solidFill>
                  <a:srgbClr val="231F20"/>
                </a:solidFill>
                <a:latin typeface="HGMaruGothicMPRO" panose="020F0600000000000000" pitchFamily="34" charset="-128"/>
                <a:ea typeface="HGMaruGothicMPRO" panose="020F0600000000000000" pitchFamily="34" charset="-128"/>
                <a:cs typeface="A-OTF Shin Maru Go Pro"/>
              </a:rPr>
              <a:t>　再就職手当を受給できれば、雇用保険の基本手当をすべて受け取ってから就職するより、収入が多くなる可能性がありますよ。</a:t>
            </a:r>
            <a:endParaRPr sz="1368" dirty="0">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CC70DDFA-FFDD-4C4C-B444-1616D4BF9755}"/>
              </a:ext>
            </a:extLst>
          </p:cNvPr>
          <p:cNvSpPr txBox="1"/>
          <p:nvPr/>
        </p:nvSpPr>
        <p:spPr>
          <a:xfrm>
            <a:off x="413767" y="1442860"/>
            <a:ext cx="8048343" cy="3684878"/>
          </a:xfrm>
          <a:prstGeom prst="rect">
            <a:avLst/>
          </a:prstGeom>
        </p:spPr>
        <p:txBody>
          <a:bodyPr vert="horz" wrap="square" lIns="0" tIns="14120" rIns="0" bIns="0" rtlCol="0">
            <a:spAutoFit/>
          </a:bodyPr>
          <a:lstStyle/>
          <a:p>
            <a:pPr marL="117299" marR="4344">
              <a:lnSpc>
                <a:spcPct val="145900"/>
              </a:lnSpc>
              <a:spcBef>
                <a:spcPts val="177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雇用保険は失業中の手当だけではありません。早期に就職が決まった場合に再就職手当を受け取れる場合があります。（雇用保険法第56条の3）</a:t>
            </a:r>
            <a:endParaRPr sz="1454" dirty="0">
              <a:latin typeface="HGMaruGothicMPRO" panose="020F0600000000000000" pitchFamily="34" charset="-128"/>
              <a:ea typeface="HGMaruGothicMPRO" panose="020F0600000000000000" pitchFamily="34" charset="-128"/>
              <a:cs typeface="A-OTF Shin Maru Go Pro"/>
            </a:endParaRPr>
          </a:p>
          <a:p>
            <a:pPr>
              <a:spcBef>
                <a:spcPts val="9"/>
              </a:spcBef>
            </a:pPr>
            <a:endParaRPr sz="1796" dirty="0">
              <a:latin typeface="HGMaruGothicMPRO" panose="020F0600000000000000" pitchFamily="34" charset="-128"/>
              <a:ea typeface="HGMaruGothicMPRO" panose="020F0600000000000000" pitchFamily="34" charset="-128"/>
              <a:cs typeface="Times New Roman"/>
            </a:endParaRPr>
          </a:p>
          <a:p>
            <a:pPr marL="22808"/>
            <a:r>
              <a:rPr sz="1454" b="1" dirty="0">
                <a:solidFill>
                  <a:srgbClr val="231F20"/>
                </a:solidFill>
                <a:latin typeface="HGMaruGothicMPRO" panose="020F0600000000000000" pitchFamily="34" charset="-128"/>
                <a:ea typeface="HGMaruGothicMPRO" panose="020F0600000000000000" pitchFamily="34" charset="-128"/>
                <a:cs typeface="ShinMGoPro-DeBold"/>
              </a:rPr>
              <a:t>【早期に就職が決まった場合（再就職手当支給要件（の一部））】</a:t>
            </a:r>
            <a:endParaRPr sz="1454" dirty="0">
              <a:latin typeface="HGMaruGothicMPRO" panose="020F0600000000000000" pitchFamily="34" charset="-128"/>
              <a:ea typeface="HGMaruGothicMPRO" panose="020F0600000000000000" pitchFamily="34" charset="-128"/>
              <a:cs typeface="ShinMGoPro-DeBold"/>
            </a:endParaRPr>
          </a:p>
          <a:p>
            <a:pPr marL="439872" marR="1559645" indent="-323116">
              <a:lnSpc>
                <a:spcPct val="121600"/>
              </a:lnSpc>
              <a:spcBef>
                <a:spcPts val="53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1．　就職日の前日までの失業の認定を受けた後の基本手当の支給残日</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数</a:t>
            </a:r>
            <a:r>
              <a:rPr sz="1454" dirty="0">
                <a:solidFill>
                  <a:srgbClr val="231F20"/>
                </a:solidFill>
                <a:latin typeface="HGMaruGothicMPRO" panose="020F0600000000000000" pitchFamily="34" charset="-128"/>
                <a:ea typeface="HGMaruGothicMPRO" panose="020F0600000000000000" pitchFamily="34" charset="-128"/>
                <a:cs typeface="A-OTF Shin Maru Go Pro"/>
              </a:rPr>
              <a:t>が</a:t>
            </a:r>
            <a:r>
              <a:rPr lang="ja-JP" altLang="en-US" sz="1454" dirty="0" err="1">
                <a:solidFill>
                  <a:srgbClr val="231F20"/>
                </a:solidFill>
                <a:latin typeface="HGMaruGothicMPRO" panose="020F0600000000000000" pitchFamily="34" charset="-128"/>
                <a:ea typeface="HGMaruGothicMPRO" panose="020F0600000000000000" pitchFamily="34" charset="-128"/>
                <a:cs typeface="A-OTF Shin Maru Go Pro"/>
              </a:rPr>
              <a:t>、</a:t>
            </a:r>
            <a:r>
              <a:rPr sz="1454" dirty="0">
                <a:solidFill>
                  <a:srgbClr val="231F20"/>
                </a:solidFill>
                <a:latin typeface="HGMaruGothicMPRO" panose="020F0600000000000000" pitchFamily="34" charset="-128"/>
                <a:ea typeface="HGMaruGothicMPRO" panose="020F0600000000000000" pitchFamily="34" charset="-128"/>
                <a:cs typeface="A-OTF Shin Maru Go Pro"/>
              </a:rPr>
              <a:t>所定給付日数の3分の1以上あること。</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2．　１年を超えて勤務することが確実であると認められること。</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3．　待期満了後の就職であること。</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sz="1454" dirty="0">
                <a:solidFill>
                  <a:srgbClr val="00AEEF"/>
                </a:solidFill>
                <a:latin typeface="HGMaruGothicMPRO" panose="020F0600000000000000" pitchFamily="34" charset="-128"/>
                <a:ea typeface="HGMaruGothicMPRO" panose="020F0600000000000000" pitchFamily="34" charset="-128"/>
                <a:cs typeface="A-OTF Shin Maru Go Pro"/>
              </a:rPr>
              <a:t>他にも支給要件があります。</a:t>
            </a:r>
            <a:r>
              <a:rPr sz="1454" dirty="0">
                <a:solidFill>
                  <a:srgbClr val="231F20"/>
                </a:solidFill>
                <a:latin typeface="HGMaruGothicMPRO" panose="020F0600000000000000" pitchFamily="34" charset="-128"/>
                <a:ea typeface="HGMaruGothicMPRO" panose="020F0600000000000000" pitchFamily="34" charset="-128"/>
                <a:cs typeface="A-OTF Shin Maru Go Pro"/>
              </a:rPr>
              <a:t>詳しくは最寄りのハローワークに相談しましょう）</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1441"/>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支給例　（ご自分の支給額は最寄りのハローワークに</a:t>
            </a:r>
            <a:r>
              <a:rPr sz="1454" dirty="0">
                <a:solidFill>
                  <a:srgbClr val="00AEEF"/>
                </a:solidFill>
                <a:latin typeface="HGMaruGothicMPRO" panose="020F0600000000000000" pitchFamily="34" charset="-128"/>
                <a:ea typeface="HGMaruGothicMPRO" panose="020F0600000000000000" pitchFamily="34" charset="-128"/>
                <a:cs typeface="A-OTF Shin Maru Go Pro"/>
              </a:rPr>
              <a:t>必ず確認</a:t>
            </a:r>
            <a:r>
              <a:rPr sz="1454" dirty="0">
                <a:solidFill>
                  <a:srgbClr val="231F20"/>
                </a:solidFill>
                <a:latin typeface="HGMaruGothicMPRO" panose="020F0600000000000000" pitchFamily="34" charset="-128"/>
                <a:ea typeface="HGMaruGothicMPRO" panose="020F0600000000000000" pitchFamily="34" charset="-128"/>
                <a:cs typeface="A-OTF Shin Maru Go Pro"/>
              </a:rPr>
              <a:t>してください）　</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1437"/>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基本手当の支給残日数が所定給付日数の3分の2（3分の1）以上の方</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→基本手当日額×所定給付日数の残日数×70%（60％）</a:t>
            </a:r>
            <a:endParaRPr sz="1368" dirty="0">
              <a:latin typeface="HGMaruGothicMPRO" panose="020F0600000000000000" pitchFamily="34" charset="-128"/>
              <a:ea typeface="HGMaruGothicMPRO" panose="020F0600000000000000" pitchFamily="34" charset="-128"/>
              <a:cs typeface="A-OTF Shin Maru Go Pro"/>
            </a:endParaRPr>
          </a:p>
        </p:txBody>
      </p:sp>
      <p:sp>
        <p:nvSpPr>
          <p:cNvPr id="14" name="正方形/長方形 13"/>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161</a:t>
            </a:r>
            <a:endParaRPr lang="ja-JP" altLang="en-US" sz="1200" b="1" dirty="0"/>
          </a:p>
        </p:txBody>
      </p:sp>
    </p:spTree>
    <p:extLst>
      <p:ext uri="{BB962C8B-B14F-4D97-AF65-F5344CB8AC3E}">
        <p14:creationId xmlns:p14="http://schemas.microsoft.com/office/powerpoint/2010/main" val="377979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725891CA-0DCD-DA46-83F9-4A6F5CE98691}"/>
              </a:ext>
            </a:extLst>
          </p:cNvPr>
          <p:cNvGrpSpPr/>
          <p:nvPr/>
        </p:nvGrpSpPr>
        <p:grpSpPr>
          <a:xfrm>
            <a:off x="384001" y="5909725"/>
            <a:ext cx="6592481" cy="948275"/>
            <a:chOff x="803705" y="5925165"/>
            <a:chExt cx="7708396" cy="1134110"/>
          </a:xfrm>
        </p:grpSpPr>
        <p:sp>
          <p:nvSpPr>
            <p:cNvPr id="7" name="object 7">
              <a:extLst>
                <a:ext uri="{FF2B5EF4-FFF2-40B4-BE49-F238E27FC236}">
                  <a16:creationId xmlns:a16="http://schemas.microsoft.com/office/drawing/2014/main" id="{241553D1-D1D4-F747-9E51-3108FBED4D70}"/>
                </a:ext>
              </a:extLst>
            </p:cNvPr>
            <p:cNvSpPr/>
            <p:nvPr/>
          </p:nvSpPr>
          <p:spPr>
            <a:xfrm>
              <a:off x="803705" y="5925165"/>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E80AF306-19EA-6240-82EB-583318C2D6CB}"/>
                </a:ext>
              </a:extLst>
            </p:cNvPr>
            <p:cNvSpPr/>
            <p:nvPr/>
          </p:nvSpPr>
          <p:spPr>
            <a:xfrm>
              <a:off x="7873291" y="6404441"/>
              <a:ext cx="638810" cy="258445"/>
            </a:xfrm>
            <a:custGeom>
              <a:avLst/>
              <a:gdLst/>
              <a:ahLst/>
              <a:cxnLst/>
              <a:rect l="l" t="t" r="r" b="b"/>
              <a:pathLst>
                <a:path w="638809" h="258445">
                  <a:moveTo>
                    <a:pt x="126" y="0"/>
                  </a:moveTo>
                  <a:lnTo>
                    <a:pt x="0" y="257822"/>
                  </a:lnTo>
                  <a:lnTo>
                    <a:pt x="638467" y="186944"/>
                  </a:lnTo>
                  <a:lnTo>
                    <a:pt x="126"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BA2FE0B0-6661-1D42-A7C3-73631D2CB9B1}"/>
              </a:ext>
            </a:extLst>
          </p:cNvPr>
          <p:cNvSpPr/>
          <p:nvPr/>
        </p:nvSpPr>
        <p:spPr>
          <a:xfrm>
            <a:off x="261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9953072-BBD4-BB42-B3BD-EDAA2DF5A3C1}"/>
              </a:ext>
            </a:extLst>
          </p:cNvPr>
          <p:cNvSpPr txBox="1">
            <a:spLocks/>
          </p:cNvSpPr>
          <p:nvPr/>
        </p:nvSpPr>
        <p:spPr>
          <a:xfrm>
            <a:off x="107504" y="167223"/>
            <a:ext cx="3600400"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dirty="0">
                <a:latin typeface="HGMaruGothicMPRO" panose="020F0600000000000000" pitchFamily="34" charset="-128"/>
                <a:ea typeface="HGMaruGothicMPRO" panose="020F0600000000000000" pitchFamily="34" charset="-128"/>
              </a:rPr>
              <a:t>雇用保険</a:t>
            </a:r>
          </a:p>
        </p:txBody>
      </p:sp>
      <p:sp>
        <p:nvSpPr>
          <p:cNvPr id="8" name="object 8">
            <a:extLst>
              <a:ext uri="{FF2B5EF4-FFF2-40B4-BE49-F238E27FC236}">
                <a16:creationId xmlns:a16="http://schemas.microsoft.com/office/drawing/2014/main" id="{973D65A1-4E86-034E-B7DD-9075BD15F999}"/>
              </a:ext>
            </a:extLst>
          </p:cNvPr>
          <p:cNvSpPr txBox="1"/>
          <p:nvPr/>
        </p:nvSpPr>
        <p:spPr>
          <a:xfrm>
            <a:off x="413766" y="978072"/>
            <a:ext cx="8212900" cy="303696"/>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④</a:t>
            </a:r>
            <a:r>
              <a:rPr sz="1881" b="1" dirty="0">
                <a:solidFill>
                  <a:srgbClr val="FFFFFF"/>
                </a:solidFill>
                <a:latin typeface="HGMaruGothicMPRO" panose="020F0600000000000000" pitchFamily="34" charset="-128"/>
                <a:ea typeface="HGMaruGothicMPRO" panose="020F0600000000000000" pitchFamily="34" charset="-128"/>
                <a:cs typeface="ShinMGoPro-DeBold"/>
              </a:rPr>
              <a:t>（教育訓練給付）</a:t>
            </a:r>
            <a:endParaRPr sz="1155" dirty="0">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CB8EC201-8487-C84B-AED7-B2E0D4F4152E}"/>
              </a:ext>
            </a:extLst>
          </p:cNvPr>
          <p:cNvSpPr/>
          <p:nvPr/>
        </p:nvSpPr>
        <p:spPr>
          <a:xfrm>
            <a:off x="7092280" y="5684997"/>
            <a:ext cx="823767" cy="1011301"/>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1" name="object 8">
            <a:extLst>
              <a:ext uri="{FF2B5EF4-FFF2-40B4-BE49-F238E27FC236}">
                <a16:creationId xmlns:a16="http://schemas.microsoft.com/office/drawing/2014/main" id="{8DC51ABE-05C7-C448-9EE7-B6BD27E65A67}"/>
              </a:ext>
            </a:extLst>
          </p:cNvPr>
          <p:cNvSpPr txBox="1"/>
          <p:nvPr/>
        </p:nvSpPr>
        <p:spPr>
          <a:xfrm>
            <a:off x="107504" y="6006342"/>
            <a:ext cx="8212900" cy="689956"/>
          </a:xfrm>
          <a:prstGeom prst="rect">
            <a:avLst/>
          </a:prstGeom>
        </p:spPr>
        <p:txBody>
          <a:bodyPr vert="horz" wrap="square" lIns="0" tIns="14120" rIns="0" bIns="0" rtlCol="0">
            <a:spAutoFit/>
          </a:bodyPr>
          <a:lstStyle/>
          <a:p>
            <a:pPr marL="499065"/>
            <a:r>
              <a:rPr sz="1368" dirty="0">
                <a:solidFill>
                  <a:srgbClr val="231F20"/>
                </a:solidFill>
                <a:latin typeface="HGMaruGothicMPRO" panose="020F0600000000000000" pitchFamily="34" charset="-128"/>
                <a:ea typeface="HGMaruGothicMPRO" panose="020F0600000000000000" pitchFamily="34" charset="-128"/>
                <a:cs typeface="A-OTF Shin Maru Go Pro"/>
              </a:rPr>
              <a:t>・　詳しいことは最寄りのハローワークに相談しましょう。</a:t>
            </a:r>
            <a:endParaRPr sz="1368" dirty="0">
              <a:latin typeface="HGMaruGothicMPRO" panose="020F0600000000000000" pitchFamily="34" charset="-128"/>
              <a:ea typeface="HGMaruGothicMPRO" panose="020F0600000000000000" pitchFamily="34" charset="-128"/>
              <a:cs typeface="A-OTF Shin Maru Go Pro"/>
            </a:endParaRPr>
          </a:p>
          <a:p>
            <a:pPr marL="499065">
              <a:spcBef>
                <a:spcPts val="269"/>
              </a:spcBef>
            </a:pPr>
            <a:r>
              <a:rPr sz="1368" dirty="0">
                <a:solidFill>
                  <a:srgbClr val="231F20"/>
                </a:solidFill>
                <a:latin typeface="HGMaruGothicMPRO" panose="020F0600000000000000" pitchFamily="34" charset="-128"/>
                <a:ea typeface="HGMaruGothicMPRO" panose="020F0600000000000000" pitchFamily="34" charset="-128"/>
                <a:cs typeface="A-OTF Shin Maru Go Pro"/>
              </a:rPr>
              <a:t>・　雇用保険はほんの少しの負担※でいろいろな手当があります。</a:t>
            </a:r>
            <a:endParaRPr sz="1368" dirty="0">
              <a:latin typeface="HGMaruGothicMPRO" panose="020F0600000000000000" pitchFamily="34" charset="-128"/>
              <a:ea typeface="HGMaruGothicMPRO" panose="020F0600000000000000" pitchFamily="34" charset="-128"/>
              <a:cs typeface="A-OTF Shin Maru Go Pro"/>
            </a:endParaRPr>
          </a:p>
          <a:p>
            <a:pPr marL="542509">
              <a:spcBef>
                <a:spcPts val="295"/>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　雇用保険料の自己負担率・・・給料の0.03 ～ 0.04％（平成29年度）</a:t>
            </a:r>
            <a:endParaRPr sz="1155" dirty="0">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C603A752-4975-1C49-BE26-4039B139ACBF}"/>
              </a:ext>
            </a:extLst>
          </p:cNvPr>
          <p:cNvSpPr txBox="1"/>
          <p:nvPr/>
        </p:nvSpPr>
        <p:spPr>
          <a:xfrm>
            <a:off x="413765" y="1524014"/>
            <a:ext cx="8328694" cy="4385711"/>
          </a:xfrm>
          <a:prstGeom prst="rect">
            <a:avLst/>
          </a:prstGeom>
        </p:spPr>
        <p:txBody>
          <a:bodyPr vert="horz" wrap="square" lIns="0" tIns="14120" rIns="0" bIns="0" rtlCol="0">
            <a:spAutoFit/>
          </a:bodyPr>
          <a:lstStyle/>
          <a:p>
            <a:pPr marL="117299">
              <a:spcBef>
                <a:spcPts val="235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雇用保険は失業中の手当だけではありません。</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804"/>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キャリアアップのための勉強をする際、受け取れる手当があります。</a:t>
            </a:r>
            <a:endParaRPr sz="1454" dirty="0">
              <a:latin typeface="HGMaruGothicMPRO" panose="020F0600000000000000" pitchFamily="34" charset="-128"/>
              <a:ea typeface="HGMaruGothicMPRO" panose="020F0600000000000000" pitchFamily="34" charset="-128"/>
              <a:cs typeface="A-OTF Shin Maru Go Pro"/>
            </a:endParaRPr>
          </a:p>
          <a:p>
            <a:pPr marL="22808">
              <a:spcBef>
                <a:spcPts val="1646"/>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【勉強したい場合（教育訓練給付）】（雇用保険法第60条の2）</a:t>
            </a:r>
            <a:endParaRPr sz="1454" dirty="0">
              <a:latin typeface="HGMaruGothicMPRO" panose="020F0600000000000000" pitchFamily="34" charset="-128"/>
              <a:ea typeface="HGMaruGothicMPRO" panose="020F0600000000000000" pitchFamily="34" charset="-128"/>
              <a:cs typeface="ShinMGoPro-DeBold"/>
            </a:endParaRPr>
          </a:p>
          <a:p>
            <a:pPr marL="268811" marR="6517" indent="-199300" algn="just">
              <a:lnSpc>
                <a:spcPct val="109400"/>
              </a:lnSpc>
              <a:spcBef>
                <a:spcPts val="743"/>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一定の要件（受講開始日現在で雇用保険の支給要件期間が3年以上、など）を満たす雇用保険の被保険者（在職者）又は被保険者であった方（離職者）が厚生労働大臣の指定する教育訓練を受講し修了した場合</a:t>
            </a:r>
            <a:r>
              <a:rPr lang="ja-JP" altLang="en-US" sz="1454" dirty="0" err="1">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その教育訓練に要した費用の一部に相当する額が支給されます</a:t>
            </a:r>
            <a:r>
              <a:rPr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454" dirty="0">
              <a:solidFill>
                <a:srgbClr val="231F20"/>
              </a:solidFill>
              <a:latin typeface="HGMaruGothicMPRO" panose="020F0600000000000000" pitchFamily="34" charset="-128"/>
              <a:ea typeface="HGMaruGothicMPRO" panose="020F0600000000000000" pitchFamily="34" charset="-128"/>
              <a:cs typeface="A-OTF Shin Maru Go Pro"/>
            </a:endParaRPr>
          </a:p>
          <a:p>
            <a:pPr marL="268811" marR="6517" indent="-199300" algn="just">
              <a:lnSpc>
                <a:spcPct val="109400"/>
              </a:lnSpc>
              <a:spcBef>
                <a:spcPts val="743"/>
              </a:spcBef>
            </a:pPr>
            <a:r>
              <a:rPr lang="ja-JP" altLang="en-US" sz="1454" dirty="0">
                <a:latin typeface="HGMaruGothicMPRO" panose="020F0600000000000000" pitchFamily="34" charset="-128"/>
                <a:ea typeface="HGMaruGothicMPRO" panose="020F0600000000000000" pitchFamily="34" charset="-128"/>
                <a:cs typeface="A-OTF Shin Maru Go Pro"/>
              </a:rPr>
              <a:t>・　一般教育訓練の場合、教育訓練経費の</a:t>
            </a:r>
            <a:r>
              <a:rPr lang="en-US" altLang="ja-JP" sz="1454" dirty="0">
                <a:latin typeface="HGMaruGothicMPRO" panose="020F0600000000000000" pitchFamily="34" charset="-128"/>
                <a:ea typeface="HGMaruGothicMPRO" panose="020F0600000000000000" pitchFamily="34" charset="-128"/>
                <a:cs typeface="A-OTF Shin Maru Go Pro"/>
              </a:rPr>
              <a:t>20</a:t>
            </a:r>
            <a:r>
              <a:rPr lang="ja-JP" altLang="en-US" sz="1454" dirty="0">
                <a:latin typeface="HGMaruGothicMPRO" panose="020F0600000000000000" pitchFamily="34" charset="-128"/>
                <a:ea typeface="HGMaruGothicMPRO" panose="020F0600000000000000" pitchFamily="34" charset="-128"/>
                <a:cs typeface="A-OTF Shin Maru Go Pro"/>
              </a:rPr>
              <a:t>％に相当する額が支給されます。</a:t>
            </a:r>
            <a:endParaRPr lang="en-US" altLang="ja-JP" sz="1454" dirty="0">
              <a:latin typeface="HGMaruGothicMPRO" panose="020F0600000000000000" pitchFamily="34" charset="-128"/>
              <a:ea typeface="HGMaruGothicMPRO" panose="020F0600000000000000" pitchFamily="34" charset="-128"/>
              <a:cs typeface="A-OTF Shin Maru Go Pro"/>
            </a:endParaRPr>
          </a:p>
          <a:p>
            <a:pPr marL="268811" marR="6517" indent="-199300" algn="just">
              <a:lnSpc>
                <a:spcPct val="109400"/>
              </a:lnSpc>
              <a:spcBef>
                <a:spcPts val="743"/>
              </a:spcBef>
            </a:pPr>
            <a:r>
              <a:rPr lang="ja-JP" altLang="en-US" sz="1454" dirty="0">
                <a:latin typeface="HGMaruGothicMPRO" panose="020F0600000000000000" pitchFamily="34" charset="-128"/>
                <a:ea typeface="HGMaruGothicMPRO" panose="020F0600000000000000" pitchFamily="34" charset="-128"/>
                <a:cs typeface="A-OTF Shin Maru Go Pro"/>
              </a:rPr>
              <a:t>・　特定一般教育訓練（令和元年</a:t>
            </a:r>
            <a:r>
              <a:rPr lang="en-US" altLang="ja-JP" sz="1454" dirty="0">
                <a:latin typeface="HGMaruGothicMPRO" panose="020F0600000000000000" pitchFamily="34" charset="-128"/>
                <a:ea typeface="HGMaruGothicMPRO" panose="020F0600000000000000" pitchFamily="34" charset="-128"/>
                <a:cs typeface="A-OTF Shin Maru Go Pro"/>
              </a:rPr>
              <a:t>10</a:t>
            </a:r>
            <a:r>
              <a:rPr lang="ja-JP" altLang="en-US" sz="1454" dirty="0">
                <a:latin typeface="HGMaruGothicMPRO" panose="020F0600000000000000" pitchFamily="34" charset="-128"/>
                <a:ea typeface="HGMaruGothicMPRO" panose="020F0600000000000000" pitchFamily="34" charset="-128"/>
                <a:cs typeface="A-OTF Shin Maru Go Pro"/>
              </a:rPr>
              <a:t>月１日制度開始）の場合、教育訓練給付制度の</a:t>
            </a:r>
            <a:r>
              <a:rPr lang="en-US" altLang="ja-JP" sz="1454" dirty="0">
                <a:latin typeface="HGMaruGothicMPRO" panose="020F0600000000000000" pitchFamily="34" charset="-128"/>
                <a:ea typeface="HGMaruGothicMPRO" panose="020F0600000000000000" pitchFamily="34" charset="-128"/>
                <a:cs typeface="A-OTF Shin Maru Go Pro"/>
              </a:rPr>
              <a:t>40</a:t>
            </a:r>
            <a:r>
              <a:rPr lang="ja-JP" altLang="en-US" sz="1454" dirty="0">
                <a:latin typeface="HGMaruGothicMPRO" panose="020F0600000000000000" pitchFamily="34" charset="-128"/>
                <a:ea typeface="HGMaruGothicMPRO" panose="020F0600000000000000" pitchFamily="34" charset="-128"/>
                <a:cs typeface="A-OTF Shin Maru Go Pro"/>
              </a:rPr>
              <a:t>％に相当する額が支給されます。</a:t>
            </a:r>
            <a:endParaRPr sz="1454" dirty="0">
              <a:latin typeface="HGMaruGothicMPRO" panose="020F0600000000000000" pitchFamily="34" charset="-128"/>
              <a:ea typeface="HGMaruGothicMPRO" panose="020F0600000000000000" pitchFamily="34" charset="-128"/>
              <a:cs typeface="A-OTF Shin Maru Go Pro"/>
            </a:endParaRPr>
          </a:p>
          <a:p>
            <a:pPr marL="70054">
              <a:spcBef>
                <a:spcPts val="907"/>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教育訓練給付対象講座は下のリンクで調べることが出来ます。</a:t>
            </a:r>
            <a:endParaRPr sz="1454" dirty="0">
              <a:latin typeface="HGMaruGothicMPRO" panose="020F0600000000000000" pitchFamily="34" charset="-128"/>
              <a:ea typeface="HGMaruGothicMPRO" panose="020F0600000000000000" pitchFamily="34" charset="-128"/>
              <a:cs typeface="A-OTF Shin Maru Go Pro"/>
            </a:endParaRPr>
          </a:p>
          <a:p>
            <a:pPr marL="117299">
              <a:spcBef>
                <a:spcPts val="167"/>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厚生労働省「教育訓練給付制度　厚生労働大臣指定訓練講座　検索システム」</a:t>
            </a:r>
            <a:endParaRPr sz="1454" dirty="0">
              <a:latin typeface="HGMaruGothicMPRO" panose="020F0600000000000000" pitchFamily="34" charset="-128"/>
              <a:ea typeface="HGMaruGothicMPRO" panose="020F0600000000000000" pitchFamily="34" charset="-128"/>
              <a:cs typeface="A-OTF Shin Maru Go Pro"/>
            </a:endParaRPr>
          </a:p>
          <a:p>
            <a:pPr marL="179750">
              <a:spcBef>
                <a:spcPts val="162"/>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lang="en-US" sz="2052" baseline="1736" dirty="0">
                <a:latin typeface="HGMaruGothicMPRO" panose="020F0600000000000000" pitchFamily="34" charset="-128"/>
                <a:ea typeface="HGMaruGothicMPRO" panose="020F0600000000000000" pitchFamily="34" charset="-128"/>
                <a:cs typeface="A-OTF Shin Maru Go Pro"/>
              </a:rPr>
              <a:t>http://www.kyufu.mhlw.go.jp/kensaku/SCM/SCM101Scr02X/SCM101Scr02XInit.form</a:t>
            </a:r>
            <a:endParaRPr sz="2052" baseline="1736" dirty="0">
              <a:latin typeface="HGMaruGothicMPRO" panose="020F0600000000000000" pitchFamily="34" charset="-128"/>
              <a:ea typeface="HGMaruGothicMPRO" panose="020F0600000000000000" pitchFamily="34" charset="-128"/>
              <a:cs typeface="A-OTF Shin Maru Go Pro"/>
            </a:endParaRPr>
          </a:p>
          <a:p>
            <a:pPr marL="268811" marR="4344" indent="-199300" algn="just">
              <a:lnSpc>
                <a:spcPct val="109400"/>
              </a:lnSpc>
              <a:spcBef>
                <a:spcPts val="744"/>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このほかに「専門実践教育訓練給付金」という制度があります。一定の要件を満たす雇用保険の被保険者、または被保険者であった方が厚生労働省の指定する専門実践教育訓練を受講、終了した場合、教育訓練経費の一定の割合額（最大70％）が支給されます。</a:t>
            </a:r>
            <a:endParaRPr sz="1155" dirty="0">
              <a:latin typeface="HGMaruGothicMPRO" panose="020F0600000000000000" pitchFamily="34" charset="-128"/>
              <a:ea typeface="HGMaruGothicMPRO" panose="020F0600000000000000" pitchFamily="34" charset="-128"/>
              <a:cs typeface="A-OTF Shin Maru Go Pro"/>
            </a:endParaRPr>
          </a:p>
        </p:txBody>
      </p:sp>
      <p:sp>
        <p:nvSpPr>
          <p:cNvPr id="14" name="正方形/長方形 13"/>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162</a:t>
            </a:r>
            <a:endParaRPr lang="ja-JP" altLang="en-US" sz="1200" b="1" dirty="0"/>
          </a:p>
        </p:txBody>
      </p:sp>
    </p:spTree>
    <p:extLst>
      <p:ext uri="{BB962C8B-B14F-4D97-AF65-F5344CB8AC3E}">
        <p14:creationId xmlns:p14="http://schemas.microsoft.com/office/powerpoint/2010/main" val="2779948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75771D1-3DD9-BD49-839C-D2B44C3C9FED}"/>
              </a:ext>
            </a:extLst>
          </p:cNvPr>
          <p:cNvGrpSpPr/>
          <p:nvPr/>
        </p:nvGrpSpPr>
        <p:grpSpPr>
          <a:xfrm>
            <a:off x="790922" y="2994336"/>
            <a:ext cx="2551701" cy="969929"/>
            <a:chOff x="924802" y="3271597"/>
            <a:chExt cx="2983629" cy="1134110"/>
          </a:xfrm>
        </p:grpSpPr>
        <p:sp>
          <p:nvSpPr>
            <p:cNvPr id="8" name="object 8">
              <a:extLst>
                <a:ext uri="{FF2B5EF4-FFF2-40B4-BE49-F238E27FC236}">
                  <a16:creationId xmlns:a16="http://schemas.microsoft.com/office/drawing/2014/main" id="{3925885C-A006-C742-A19D-6C16F1CF4C84}"/>
                </a:ext>
              </a:extLst>
            </p:cNvPr>
            <p:cNvSpPr/>
            <p:nvPr/>
          </p:nvSpPr>
          <p:spPr>
            <a:xfrm>
              <a:off x="924802" y="3271597"/>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A0C4957-EFAF-BD42-BEFE-5C16667A0649}"/>
                </a:ext>
              </a:extLst>
            </p:cNvPr>
            <p:cNvSpPr/>
            <p:nvPr/>
          </p:nvSpPr>
          <p:spPr>
            <a:xfrm>
              <a:off x="3329946" y="3706163"/>
              <a:ext cx="578485" cy="305435"/>
            </a:xfrm>
            <a:custGeom>
              <a:avLst/>
              <a:gdLst/>
              <a:ahLst/>
              <a:cxnLst/>
              <a:rect l="l" t="t" r="r" b="b"/>
              <a:pathLst>
                <a:path w="578485" h="305435">
                  <a:moveTo>
                    <a:pt x="1460" y="0"/>
                  </a:moveTo>
                  <a:lnTo>
                    <a:pt x="0" y="305193"/>
                  </a:lnTo>
                  <a:lnTo>
                    <a:pt x="578015" y="302412"/>
                  </a:lnTo>
                  <a:lnTo>
                    <a:pt x="1460"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grpSp>
        <p:nvGrpSpPr>
          <p:cNvPr id="22" name="グループ化 21">
            <a:extLst>
              <a:ext uri="{FF2B5EF4-FFF2-40B4-BE49-F238E27FC236}">
                <a16:creationId xmlns:a16="http://schemas.microsoft.com/office/drawing/2014/main" id="{0ABB4AD6-AE57-C844-87ED-67AD51DAC5F1}"/>
              </a:ext>
            </a:extLst>
          </p:cNvPr>
          <p:cNvGrpSpPr/>
          <p:nvPr/>
        </p:nvGrpSpPr>
        <p:grpSpPr>
          <a:xfrm>
            <a:off x="790922" y="4138778"/>
            <a:ext cx="2551701" cy="969929"/>
            <a:chOff x="924802" y="4609760"/>
            <a:chExt cx="2983629" cy="1134110"/>
          </a:xfrm>
        </p:grpSpPr>
        <p:sp>
          <p:nvSpPr>
            <p:cNvPr id="11" name="object 11">
              <a:extLst>
                <a:ext uri="{FF2B5EF4-FFF2-40B4-BE49-F238E27FC236}">
                  <a16:creationId xmlns:a16="http://schemas.microsoft.com/office/drawing/2014/main" id="{44A29F53-D8D0-A041-983C-5B230C34C6CD}"/>
                </a:ext>
              </a:extLst>
            </p:cNvPr>
            <p:cNvSpPr/>
            <p:nvPr/>
          </p:nvSpPr>
          <p:spPr>
            <a:xfrm>
              <a:off x="924802" y="4609760"/>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03796B23-0723-7746-81E5-82713952B51E}"/>
                </a:ext>
              </a:extLst>
            </p:cNvPr>
            <p:cNvSpPr/>
            <p:nvPr/>
          </p:nvSpPr>
          <p:spPr>
            <a:xfrm>
              <a:off x="3329946" y="4866749"/>
              <a:ext cx="578485" cy="305435"/>
            </a:xfrm>
            <a:custGeom>
              <a:avLst/>
              <a:gdLst/>
              <a:ahLst/>
              <a:cxnLst/>
              <a:rect l="l" t="t" r="r" b="b"/>
              <a:pathLst>
                <a:path w="578485" h="305435">
                  <a:moveTo>
                    <a:pt x="1460" y="0"/>
                  </a:moveTo>
                  <a:lnTo>
                    <a:pt x="0" y="305193"/>
                  </a:lnTo>
                  <a:lnTo>
                    <a:pt x="578015" y="53555"/>
                  </a:lnTo>
                  <a:lnTo>
                    <a:pt x="1460"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grpSp>
        <p:nvGrpSpPr>
          <p:cNvPr id="24" name="グループ化 23">
            <a:extLst>
              <a:ext uri="{FF2B5EF4-FFF2-40B4-BE49-F238E27FC236}">
                <a16:creationId xmlns:a16="http://schemas.microsoft.com/office/drawing/2014/main" id="{01B06C94-2A90-0C41-8319-B3464DCC1480}"/>
              </a:ext>
            </a:extLst>
          </p:cNvPr>
          <p:cNvGrpSpPr/>
          <p:nvPr/>
        </p:nvGrpSpPr>
        <p:grpSpPr>
          <a:xfrm>
            <a:off x="5782795" y="2805756"/>
            <a:ext cx="2551773" cy="969929"/>
            <a:chOff x="6761653" y="3051096"/>
            <a:chExt cx="2983714" cy="1134110"/>
          </a:xfrm>
        </p:grpSpPr>
        <p:sp>
          <p:nvSpPr>
            <p:cNvPr id="14" name="object 14">
              <a:extLst>
                <a:ext uri="{FF2B5EF4-FFF2-40B4-BE49-F238E27FC236}">
                  <a16:creationId xmlns:a16="http://schemas.microsoft.com/office/drawing/2014/main" id="{725BF377-AB95-CB4F-B5E9-96D19B7EEDB2}"/>
                </a:ext>
              </a:extLst>
            </p:cNvPr>
            <p:cNvSpPr/>
            <p:nvPr/>
          </p:nvSpPr>
          <p:spPr>
            <a:xfrm>
              <a:off x="7193302" y="3051096"/>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BDA2B4D3-DC35-D241-9F39-12A583F07678}"/>
                </a:ext>
              </a:extLst>
            </p:cNvPr>
            <p:cNvSpPr/>
            <p:nvPr/>
          </p:nvSpPr>
          <p:spPr>
            <a:xfrm>
              <a:off x="6761653" y="3546916"/>
              <a:ext cx="490220" cy="312420"/>
            </a:xfrm>
            <a:custGeom>
              <a:avLst/>
              <a:gdLst/>
              <a:ahLst/>
              <a:cxnLst/>
              <a:rect l="l" t="t" r="r" b="b"/>
              <a:pathLst>
                <a:path w="490220" h="312420">
                  <a:moveTo>
                    <a:pt x="488353" y="0"/>
                  </a:moveTo>
                  <a:lnTo>
                    <a:pt x="0" y="233095"/>
                  </a:lnTo>
                  <a:lnTo>
                    <a:pt x="489711" y="311848"/>
                  </a:lnTo>
                  <a:lnTo>
                    <a:pt x="488353"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142C5F89-1750-0C41-BDD2-2766865884D4}"/>
              </a:ext>
            </a:extLst>
          </p:cNvPr>
          <p:cNvGrpSpPr/>
          <p:nvPr/>
        </p:nvGrpSpPr>
        <p:grpSpPr>
          <a:xfrm>
            <a:off x="5782793" y="3923269"/>
            <a:ext cx="2551775" cy="1185529"/>
            <a:chOff x="6761651" y="4357770"/>
            <a:chExt cx="2983716" cy="1386205"/>
          </a:xfrm>
        </p:grpSpPr>
        <p:sp>
          <p:nvSpPr>
            <p:cNvPr id="18" name="object 18">
              <a:extLst>
                <a:ext uri="{FF2B5EF4-FFF2-40B4-BE49-F238E27FC236}">
                  <a16:creationId xmlns:a16="http://schemas.microsoft.com/office/drawing/2014/main" id="{7C33ADCA-ED70-7845-B92B-07AFF3FB3679}"/>
                </a:ext>
              </a:extLst>
            </p:cNvPr>
            <p:cNvSpPr/>
            <p:nvPr/>
          </p:nvSpPr>
          <p:spPr>
            <a:xfrm>
              <a:off x="7193302" y="4357770"/>
              <a:ext cx="2552065" cy="1386205"/>
            </a:xfrm>
            <a:custGeom>
              <a:avLst/>
              <a:gdLst/>
              <a:ahLst/>
              <a:cxnLst/>
              <a:rect l="l" t="t" r="r" b="b"/>
              <a:pathLst>
                <a:path w="2552065" h="1386204">
                  <a:moveTo>
                    <a:pt x="2381402" y="0"/>
                  </a:moveTo>
                  <a:lnTo>
                    <a:pt x="170103" y="0"/>
                  </a:lnTo>
                  <a:lnTo>
                    <a:pt x="71762" y="2657"/>
                  </a:lnTo>
                  <a:lnTo>
                    <a:pt x="21262" y="21262"/>
                  </a:lnTo>
                  <a:lnTo>
                    <a:pt x="2657" y="71762"/>
                  </a:lnTo>
                  <a:lnTo>
                    <a:pt x="0" y="170103"/>
                  </a:lnTo>
                  <a:lnTo>
                    <a:pt x="0" y="1215898"/>
                  </a:lnTo>
                  <a:lnTo>
                    <a:pt x="2657" y="1314239"/>
                  </a:lnTo>
                  <a:lnTo>
                    <a:pt x="21262" y="1364738"/>
                  </a:lnTo>
                  <a:lnTo>
                    <a:pt x="71762" y="1383343"/>
                  </a:lnTo>
                  <a:lnTo>
                    <a:pt x="170103" y="1386001"/>
                  </a:lnTo>
                  <a:lnTo>
                    <a:pt x="2381402" y="1386001"/>
                  </a:lnTo>
                  <a:lnTo>
                    <a:pt x="2479743" y="1383343"/>
                  </a:lnTo>
                  <a:lnTo>
                    <a:pt x="2530243" y="1364738"/>
                  </a:lnTo>
                  <a:lnTo>
                    <a:pt x="2548848" y="1314239"/>
                  </a:lnTo>
                  <a:lnTo>
                    <a:pt x="2551506" y="1215898"/>
                  </a:lnTo>
                  <a:lnTo>
                    <a:pt x="2551506" y="170103"/>
                  </a:lnTo>
                  <a:lnTo>
                    <a:pt x="2548848" y="71762"/>
                  </a:lnTo>
                  <a:lnTo>
                    <a:pt x="2530243" y="21262"/>
                  </a:lnTo>
                  <a:lnTo>
                    <a:pt x="2479743" y="2657"/>
                  </a:lnTo>
                  <a:lnTo>
                    <a:pt x="2381402"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BF012DEE-FD89-E849-8BDD-B8FF6A481EEA}"/>
                </a:ext>
              </a:extLst>
            </p:cNvPr>
            <p:cNvSpPr/>
            <p:nvPr/>
          </p:nvSpPr>
          <p:spPr>
            <a:xfrm>
              <a:off x="6761651" y="4769117"/>
              <a:ext cx="490220" cy="334010"/>
            </a:xfrm>
            <a:custGeom>
              <a:avLst/>
              <a:gdLst/>
              <a:ahLst/>
              <a:cxnLst/>
              <a:rect l="l" t="t" r="r" b="b"/>
              <a:pathLst>
                <a:path w="490220" h="334010">
                  <a:moveTo>
                    <a:pt x="489712" y="0"/>
                  </a:moveTo>
                  <a:lnTo>
                    <a:pt x="0" y="0"/>
                  </a:lnTo>
                  <a:lnTo>
                    <a:pt x="489712" y="333895"/>
                  </a:lnTo>
                  <a:lnTo>
                    <a:pt x="489712" y="0"/>
                  </a:lnTo>
                  <a:close/>
                </a:path>
              </a:pathLst>
            </a:custGeom>
            <a:solidFill>
              <a:srgbClr val="ABE1FA"/>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5" name="object 5">
            <a:extLst>
              <a:ext uri="{FF2B5EF4-FFF2-40B4-BE49-F238E27FC236}">
                <a16:creationId xmlns:a16="http://schemas.microsoft.com/office/drawing/2014/main" id="{F0930E90-EF57-DE4F-8E36-37B47CA6A601}"/>
              </a:ext>
            </a:extLst>
          </p:cNvPr>
          <p:cNvSpPr txBox="1">
            <a:spLocks/>
          </p:cNvSpPr>
          <p:nvPr/>
        </p:nvSpPr>
        <p:spPr>
          <a:xfrm>
            <a:off x="109016" y="151106"/>
            <a:ext cx="8927480"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dirty="0">
                <a:latin typeface="HGMaruGothicMPRO" panose="020F0600000000000000" pitchFamily="34" charset="-128"/>
                <a:ea typeface="HGMaruGothicMPRO" panose="020F0600000000000000" pitchFamily="34" charset="-128"/>
              </a:rPr>
              <a:t>内定　～いわゆる「オワハラ」という言葉を知っていますか～</a:t>
            </a:r>
          </a:p>
        </p:txBody>
      </p:sp>
      <p:sp>
        <p:nvSpPr>
          <p:cNvPr id="6" name="object 6">
            <a:extLst>
              <a:ext uri="{FF2B5EF4-FFF2-40B4-BE49-F238E27FC236}">
                <a16:creationId xmlns:a16="http://schemas.microsoft.com/office/drawing/2014/main" id="{67D7B949-C9C8-6748-9400-616FAA05640D}"/>
              </a:ext>
            </a:extLst>
          </p:cNvPr>
          <p:cNvSpPr txBox="1"/>
          <p:nvPr/>
        </p:nvSpPr>
        <p:spPr>
          <a:xfrm>
            <a:off x="510661" y="5586875"/>
            <a:ext cx="8226701" cy="523380"/>
          </a:xfrm>
          <a:prstGeom prst="rect">
            <a:avLst/>
          </a:prstGeom>
        </p:spPr>
        <p:txBody>
          <a:bodyPr vert="horz" wrap="square" lIns="0" tIns="10318" rIns="0" bIns="0" rtlCol="0">
            <a:spAutoFit/>
          </a:bodyPr>
          <a:lstStyle/>
          <a:p>
            <a:pPr marL="10861" marR="4344">
              <a:lnSpc>
                <a:spcPts val="1967"/>
              </a:lnSpc>
              <a:spcBef>
                <a:spcPts val="81"/>
              </a:spcBef>
            </a:pPr>
            <a:r>
              <a:rPr sz="1497" dirty="0">
                <a:solidFill>
                  <a:srgbClr val="231F20"/>
                </a:solidFill>
                <a:latin typeface="HGMaruGothicMPRO" panose="020F0600000000000000" pitchFamily="34" charset="-128"/>
                <a:ea typeface="HGMaruGothicMPRO" panose="020F0600000000000000" pitchFamily="34" charset="-128"/>
                <a:cs typeface="A-OTF Shin Maru Go Pro"/>
              </a:rPr>
              <a:t>　このような行為を受けた場合には、一人で抱え込まずに学校のキャリアセンターなどへ相談しましょう。</a:t>
            </a:r>
            <a:endParaRPr sz="1497"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04D82C2-43F0-FA4D-B7B5-EA398B3207AD}"/>
              </a:ext>
            </a:extLst>
          </p:cNvPr>
          <p:cNvSpPr/>
          <p:nvPr/>
        </p:nvSpPr>
        <p:spPr>
          <a:xfrm>
            <a:off x="3535002" y="3306201"/>
            <a:ext cx="2055009" cy="1768524"/>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F7293-7325-8F4E-BDF5-69AAB5ABEDC4}"/>
              </a:ext>
            </a:extLst>
          </p:cNvPr>
          <p:cNvSpPr txBox="1"/>
          <p:nvPr/>
        </p:nvSpPr>
        <p:spPr>
          <a:xfrm>
            <a:off x="790923" y="3214028"/>
            <a:ext cx="2182133" cy="497696"/>
          </a:xfrm>
          <a:prstGeom prst="rect">
            <a:avLst/>
          </a:prstGeom>
        </p:spPr>
        <p:txBody>
          <a:bodyPr vert="horz" wrap="square" lIns="0" tIns="9775" rIns="0" bIns="0" rtlCol="0">
            <a:spAutoFit/>
          </a:bodyPr>
          <a:lstStyle/>
          <a:p>
            <a:pPr marL="10861" marR="4344" algn="ctr">
              <a:lnSpc>
                <a:spcPct val="109400"/>
              </a:lnSpc>
              <a:spcBef>
                <a:spcPts val="77"/>
              </a:spcBef>
            </a:pPr>
            <a:r>
              <a:rPr sz="1454" b="1" dirty="0">
                <a:solidFill>
                  <a:srgbClr val="00AEEF"/>
                </a:solidFill>
                <a:latin typeface="HGMaruGothicMPRO" panose="020F0600000000000000" pitchFamily="34" charset="-128"/>
                <a:ea typeface="HGMaruGothicMPRO" panose="020F0600000000000000" pitchFamily="34" charset="-128"/>
                <a:cs typeface="ShinMGoPro-DeBold"/>
              </a:rPr>
              <a:t>他社を断ったら</a:t>
            </a:r>
            <a: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内定を出すぞ！</a:t>
            </a:r>
            <a:endParaRPr sz="1454" dirty="0">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3AF5035C-32FB-414D-8536-617014824475}"/>
              </a:ext>
            </a:extLst>
          </p:cNvPr>
          <p:cNvSpPr txBox="1"/>
          <p:nvPr/>
        </p:nvSpPr>
        <p:spPr>
          <a:xfrm>
            <a:off x="790923" y="4358473"/>
            <a:ext cx="2182133" cy="497696"/>
          </a:xfrm>
          <a:prstGeom prst="rect">
            <a:avLst/>
          </a:prstGeom>
        </p:spPr>
        <p:txBody>
          <a:bodyPr vert="horz" wrap="square" lIns="0" tIns="9775" rIns="0" bIns="0" rtlCol="0">
            <a:spAutoFit/>
          </a:bodyPr>
          <a:lstStyle/>
          <a:p>
            <a:pPr marL="293248" marR="4344" indent="-282930" algn="ctr">
              <a:lnSpc>
                <a:spcPct val="109400"/>
              </a:lnSpc>
              <a:spcBef>
                <a:spcPts val="77"/>
              </a:spcBef>
            </a:pPr>
            <a:r>
              <a:rPr sz="1454" b="1" dirty="0">
                <a:solidFill>
                  <a:srgbClr val="00AEEF"/>
                </a:solidFill>
                <a:latin typeface="HGMaruGothicMPRO" panose="020F0600000000000000" pitchFamily="34" charset="-128"/>
                <a:ea typeface="HGMaruGothicMPRO" panose="020F0600000000000000" pitchFamily="34" charset="-128"/>
                <a:cs typeface="ShinMGoPro-DeBold"/>
              </a:rPr>
              <a:t>もう他社の面接は</a:t>
            </a:r>
            <a: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受けるな！</a:t>
            </a:r>
            <a:endParaRPr sz="1454" dirty="0">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D0081D3F-0DC7-984C-AD8F-6E10292F79D4}"/>
              </a:ext>
            </a:extLst>
          </p:cNvPr>
          <p:cNvSpPr txBox="1"/>
          <p:nvPr/>
        </p:nvSpPr>
        <p:spPr>
          <a:xfrm>
            <a:off x="6151477" y="4044678"/>
            <a:ext cx="2182133" cy="929176"/>
          </a:xfrm>
          <a:prstGeom prst="rect">
            <a:avLst/>
          </a:prstGeom>
        </p:spPr>
        <p:txBody>
          <a:bodyPr vert="horz" wrap="square" lIns="0" tIns="7060" rIns="0" bIns="0" rtlCol="0">
            <a:spAutoFit/>
          </a:bodyPr>
          <a:lstStyle/>
          <a:p>
            <a:pPr marL="10861" marR="4344" indent="-4073" algn="ctr">
              <a:lnSpc>
                <a:spcPct val="103299"/>
              </a:lnSpc>
              <a:spcBef>
                <a:spcPts val="56"/>
              </a:spcBef>
            </a:pPr>
            <a:r>
              <a:rPr sz="1454" b="1" dirty="0">
                <a:solidFill>
                  <a:srgbClr val="00AEEF"/>
                </a:solidFill>
                <a:latin typeface="HGMaruGothicMPRO" panose="020F0600000000000000" pitchFamily="34" charset="-128"/>
                <a:ea typeface="HGMaruGothicMPRO" panose="020F0600000000000000" pitchFamily="34" charset="-128"/>
                <a:cs typeface="ShinMGoPro-DeBold"/>
              </a:rPr>
              <a:t>この間の内定者</a:t>
            </a:r>
            <a: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懇親会でご馳走した</a:t>
            </a:r>
            <a:r>
              <a:rPr lang="en-US" altLang="ja-JP" sz="1454" dirty="0">
                <a:latin typeface="HGMaruGothicMPRO" panose="020F0600000000000000" pitchFamily="34" charset="-128"/>
                <a:ea typeface="HGMaruGothicMPRO" panose="020F0600000000000000" pitchFamily="34" charset="-128"/>
                <a:cs typeface="ShinMGoPro-DeBold"/>
              </a:rPr>
              <a:t/>
            </a:r>
            <a:br>
              <a:rPr lang="en-US" altLang="ja-JP" sz="1454" dirty="0">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のにまさか</a:t>
            </a:r>
            <a: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辞退しないよな！</a:t>
            </a:r>
            <a:endParaRPr sz="1454" dirty="0">
              <a:latin typeface="HGMaruGothicMPRO" panose="020F0600000000000000" pitchFamily="34" charset="-128"/>
              <a:ea typeface="HGMaruGothicMPRO" panose="020F0600000000000000" pitchFamily="34" charset="-128"/>
              <a:cs typeface="ShinMGoPro-DeBold"/>
            </a:endParaRPr>
          </a:p>
        </p:txBody>
      </p:sp>
      <p:sp>
        <p:nvSpPr>
          <p:cNvPr id="15" name="object 15">
            <a:extLst>
              <a:ext uri="{FF2B5EF4-FFF2-40B4-BE49-F238E27FC236}">
                <a16:creationId xmlns:a16="http://schemas.microsoft.com/office/drawing/2014/main" id="{4AEBB9E1-447A-7E48-823F-3078D2DD93FC}"/>
              </a:ext>
            </a:extLst>
          </p:cNvPr>
          <p:cNvSpPr txBox="1">
            <a:spLocks/>
          </p:cNvSpPr>
          <p:nvPr/>
        </p:nvSpPr>
        <p:spPr>
          <a:xfrm>
            <a:off x="503630" y="991964"/>
            <a:ext cx="8233732" cy="1683918"/>
          </a:xfrm>
          <a:prstGeom prst="rect">
            <a:avLst/>
          </a:prstGeom>
        </p:spPr>
        <p:txBody>
          <a:bodyPr vert="horz" wrap="square" lIns="0" tIns="9775"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7060" indent="0">
              <a:lnSpc>
                <a:spcPct val="150000"/>
              </a:lnSpc>
              <a:spcBef>
                <a:spcPts val="0"/>
              </a:spcBef>
              <a:buNone/>
            </a:pPr>
            <a:r>
              <a:rPr lang="ja-JP" altLang="en-US" sz="1497" dirty="0">
                <a:latin typeface="HGMaruGothicMPRO" panose="020F0600000000000000" pitchFamily="34" charset="-128"/>
                <a:ea typeface="HGMaruGothicMPRO" panose="020F0600000000000000" pitchFamily="34" charset="-128"/>
              </a:rPr>
              <a:t>　企業が学生に対して就職活動を終わらせることを強要することは、学生の公平・公正な就職機会の確保を妨げることになるため、大学等では、このような行為を行わないよう求めています。</a:t>
            </a:r>
            <a:r>
              <a:rPr lang="en-US" altLang="ja-JP" sz="1497" dirty="0">
                <a:latin typeface="HGMaruGothicMPRO" panose="020F0600000000000000" pitchFamily="34" charset="-128"/>
                <a:ea typeface="HGMaruGothicMPRO" panose="020F0600000000000000" pitchFamily="34" charset="-128"/>
              </a:rPr>
              <a:t/>
            </a:r>
            <a:br>
              <a:rPr lang="en-US" altLang="ja-JP" sz="1497" dirty="0">
                <a:latin typeface="HGMaruGothicMPRO" panose="020F0600000000000000" pitchFamily="34" charset="-128"/>
                <a:ea typeface="HGMaruGothicMPRO" panose="020F0600000000000000" pitchFamily="34" charset="-128"/>
              </a:rPr>
            </a:br>
            <a:r>
              <a:rPr lang="ja-JP" altLang="en-US" sz="1497" dirty="0">
                <a:latin typeface="HGMaruGothicMPRO" panose="020F0600000000000000" pitchFamily="34" charset="-128"/>
                <a:ea typeface="HGMaruGothicMPRO" panose="020F0600000000000000" pitchFamily="34" charset="-128"/>
              </a:rPr>
              <a:t>　メディア等では、「就活終われハラスメント」を略して、「オワハラ」と呼ぶ場合もあります。</a:t>
            </a:r>
            <a:r>
              <a:rPr lang="en-US" altLang="ja-JP" sz="1497" dirty="0">
                <a:latin typeface="HGMaruGothicMPRO" panose="020F0600000000000000" pitchFamily="34" charset="-128"/>
                <a:ea typeface="HGMaruGothicMPRO" panose="020F0600000000000000" pitchFamily="34" charset="-128"/>
              </a:rPr>
              <a:t/>
            </a:r>
            <a:br>
              <a:rPr lang="en-US" altLang="ja-JP" sz="1497" dirty="0">
                <a:latin typeface="HGMaruGothicMPRO" panose="020F0600000000000000" pitchFamily="34" charset="-128"/>
                <a:ea typeface="HGMaruGothicMPRO" panose="020F0600000000000000" pitchFamily="34" charset="-128"/>
              </a:rPr>
            </a:br>
            <a:r>
              <a:rPr lang="ja-JP" altLang="en-US" sz="1497" dirty="0">
                <a:latin typeface="HGMaruGothicMPRO" panose="020F0600000000000000" pitchFamily="34" charset="-128"/>
                <a:ea typeface="HGMaruGothicMPRO" panose="020F0600000000000000" pitchFamily="34" charset="-128"/>
              </a:rPr>
              <a:t>　具体的には、「他社を断ったら内定を出す</a:t>
            </a:r>
            <a:r>
              <a:rPr lang="ja-JP" altLang="en-US" sz="1497" spc="-428" dirty="0">
                <a:latin typeface="HGMaruGothicMPRO" panose="020F0600000000000000" pitchFamily="34" charset="-128"/>
                <a:ea typeface="HGMaruGothicMPRO" panose="020F0600000000000000" pitchFamily="34" charset="-128"/>
              </a:rPr>
              <a:t>」、</a:t>
            </a:r>
            <a:r>
              <a:rPr lang="ja-JP" altLang="en-US" sz="1497" dirty="0">
                <a:latin typeface="HGMaruGothicMPRO" panose="020F0600000000000000" pitchFamily="34" charset="-128"/>
                <a:ea typeface="HGMaruGothicMPRO" panose="020F0600000000000000" pitchFamily="34" charset="-128"/>
              </a:rPr>
              <a:t>「今ここで就職活動を終わらせる意思を示せ」などと発言することをいいます。</a:t>
            </a:r>
          </a:p>
        </p:txBody>
      </p:sp>
      <p:sp>
        <p:nvSpPr>
          <p:cNvPr id="26" name="object 9">
            <a:extLst>
              <a:ext uri="{FF2B5EF4-FFF2-40B4-BE49-F238E27FC236}">
                <a16:creationId xmlns:a16="http://schemas.microsoft.com/office/drawing/2014/main" id="{3E5182D0-E54F-2249-81B4-A5CB0F7AC5DB}"/>
              </a:ext>
            </a:extLst>
          </p:cNvPr>
          <p:cNvSpPr txBox="1"/>
          <p:nvPr/>
        </p:nvSpPr>
        <p:spPr>
          <a:xfrm>
            <a:off x="6151477" y="2922595"/>
            <a:ext cx="2182133" cy="754433"/>
          </a:xfrm>
          <a:prstGeom prst="rect">
            <a:avLst/>
          </a:prstGeom>
        </p:spPr>
        <p:txBody>
          <a:bodyPr vert="horz" wrap="square" lIns="0" tIns="9775" rIns="0" bIns="0" rtlCol="0">
            <a:spAutoFit/>
          </a:bodyPr>
          <a:lstStyle/>
          <a:p>
            <a:pPr marL="10861" marR="4344" algn="ctr">
              <a:lnSpc>
                <a:spcPct val="109400"/>
              </a:lnSpc>
              <a:spcBef>
                <a:spcPts val="77"/>
              </a:spcBef>
            </a:pP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今ここで</a:t>
            </a:r>
            <a:br>
              <a:rPr lang="ja-JP" altLang="en-US" sz="1454" b="1">
                <a:solidFill>
                  <a:srgbClr val="00AEEF"/>
                </a:solidFill>
                <a:latin typeface="HGMaruGothicMPRO" panose="020F0600000000000000" pitchFamily="34" charset="-128"/>
                <a:ea typeface="HGMaruGothicMPRO" panose="020F0600000000000000" pitchFamily="34" charset="-128"/>
                <a:cs typeface="ShinMGoPro-DeBold"/>
              </a:rPr>
            </a:b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就職活動を終わらせる</a:t>
            </a:r>
          </a:p>
          <a:p>
            <a:pPr marL="10861" marR="4344" algn="ctr">
              <a:lnSpc>
                <a:spcPct val="109400"/>
              </a:lnSpc>
              <a:spcBef>
                <a:spcPts val="77"/>
              </a:spcBef>
            </a:pP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意思を示せ！</a:t>
            </a:r>
            <a:endParaRPr lang="ja-JP" altLang="en-US" sz="1454" b="1" dirty="0" err="1">
              <a:solidFill>
                <a:srgbClr val="00AEEF"/>
              </a:solidFill>
              <a:latin typeface="HGMaruGothicMPRO" panose="020F0600000000000000" pitchFamily="34" charset="-128"/>
              <a:ea typeface="HGMaruGothicMPRO" panose="020F0600000000000000" pitchFamily="34" charset="-128"/>
              <a:cs typeface="ShinMGoPro-DeBold"/>
            </a:endParaRPr>
          </a:p>
        </p:txBody>
      </p:sp>
      <p:sp>
        <p:nvSpPr>
          <p:cNvPr id="25" name="正方形/長方形 24"/>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163</a:t>
            </a:r>
            <a:endParaRPr lang="ja-JP" altLang="en-US" sz="1200" b="1" dirty="0"/>
          </a:p>
        </p:txBody>
      </p:sp>
    </p:spTree>
    <p:extLst>
      <p:ext uri="{BB962C8B-B14F-4D97-AF65-F5344CB8AC3E}">
        <p14:creationId xmlns:p14="http://schemas.microsoft.com/office/powerpoint/2010/main" val="422503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3226AA5-BC06-594C-9758-26367A37FFCE}"/>
              </a:ext>
            </a:extLst>
          </p:cNvPr>
          <p:cNvSpPr txBox="1"/>
          <p:nvPr/>
        </p:nvSpPr>
        <p:spPr>
          <a:xfrm>
            <a:off x="357959" y="1056621"/>
            <a:ext cx="8428082" cy="993473"/>
          </a:xfrm>
          <a:prstGeom prst="rect">
            <a:avLst/>
          </a:prstGeom>
        </p:spPr>
        <p:txBody>
          <a:bodyPr vert="horz" wrap="square" lIns="0" tIns="9775" rIns="0" bIns="0" rtlCol="0">
            <a:spAutoFit/>
          </a:bodyPr>
          <a:lstStyle/>
          <a:p>
            <a:pPr marL="10861" marR="4344">
              <a:lnSpc>
                <a:spcPct val="100600"/>
              </a:lnSpc>
              <a:spcBef>
                <a:spcPts val="77"/>
              </a:spcBef>
            </a:pPr>
            <a:r>
              <a:rPr sz="3164" b="1" dirty="0">
                <a:solidFill>
                  <a:srgbClr val="00AEEF"/>
                </a:solidFill>
                <a:latin typeface="HGMaruGothicMPRO" panose="020F0600000000000000" pitchFamily="34" charset="-128"/>
                <a:ea typeface="HGMaruGothicMPRO" panose="020F0600000000000000" pitchFamily="34" charset="-128"/>
                <a:cs typeface="ShinMGoPro-Medium"/>
              </a:rPr>
              <a:t>　</a:t>
            </a:r>
            <a:r>
              <a:rPr sz="3164" b="1" dirty="0" err="1">
                <a:solidFill>
                  <a:srgbClr val="00AEEF"/>
                </a:solidFill>
                <a:latin typeface="HGMaruGothicMPRO" panose="020F0600000000000000" pitchFamily="34" charset="-128"/>
                <a:ea typeface="HGMaruGothicMPRO" panose="020F0600000000000000" pitchFamily="34" charset="-128"/>
                <a:cs typeface="ShinMGoPro-Medium"/>
              </a:rPr>
              <a:t>事業主</a:t>
            </a:r>
            <a:r>
              <a:rPr sz="3164" dirty="0" err="1">
                <a:solidFill>
                  <a:srgbClr val="231F20"/>
                </a:solidFill>
                <a:latin typeface="HGMaruGothicMPRO" panose="020F0600000000000000" pitchFamily="34" charset="-128"/>
                <a:ea typeface="HGMaruGothicMPRO" panose="020F0600000000000000" pitchFamily="34" charset="-128"/>
                <a:cs typeface="A-OTF Shin Maru Go Pro"/>
              </a:rPr>
              <a:t>は職場でハラスメントが起こらないよう</a:t>
            </a:r>
            <a:r>
              <a:rPr sz="3164"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対策を行う必要</a:t>
            </a:r>
            <a:r>
              <a:rPr sz="3164" dirty="0" err="1">
                <a:solidFill>
                  <a:srgbClr val="231F20"/>
                </a:solidFill>
                <a:latin typeface="HGMaruGothicMPRO" panose="020F0600000000000000" pitchFamily="34" charset="-128"/>
                <a:ea typeface="HGMaruGothicMPRO" panose="020F0600000000000000" pitchFamily="34" charset="-128"/>
                <a:cs typeface="A-OTF Shin Maru Go Pro"/>
              </a:rPr>
              <a:t>があります</a:t>
            </a:r>
            <a:r>
              <a:rPr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sz="3164"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433C1BB-DE74-7946-AF0A-69D54A57135C}"/>
              </a:ext>
            </a:extLst>
          </p:cNvPr>
          <p:cNvSpPr txBox="1">
            <a:spLocks/>
          </p:cNvSpPr>
          <p:nvPr/>
        </p:nvSpPr>
        <p:spPr>
          <a:xfrm>
            <a:off x="205697" y="179460"/>
            <a:ext cx="4354515"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dirty="0">
                <a:latin typeface="HGMaruGothicMPRO" panose="020F0600000000000000" pitchFamily="34" charset="-128"/>
                <a:ea typeface="HGMaruGothicMPRO" panose="020F0600000000000000" pitchFamily="34" charset="-128"/>
              </a:rPr>
              <a:t>事業主の義務</a:t>
            </a:r>
          </a:p>
        </p:txBody>
      </p:sp>
      <p:sp>
        <p:nvSpPr>
          <p:cNvPr id="6" name="object 6">
            <a:extLst>
              <a:ext uri="{FF2B5EF4-FFF2-40B4-BE49-F238E27FC236}">
                <a16:creationId xmlns:a16="http://schemas.microsoft.com/office/drawing/2014/main" id="{A891F1CA-9FD7-8B4F-8215-A45F58F83305}"/>
              </a:ext>
            </a:extLst>
          </p:cNvPr>
          <p:cNvSpPr/>
          <p:nvPr/>
        </p:nvSpPr>
        <p:spPr>
          <a:xfrm>
            <a:off x="537827" y="2094870"/>
            <a:ext cx="7260350" cy="4122736"/>
          </a:xfrm>
          <a:custGeom>
            <a:avLst/>
            <a:gdLst/>
            <a:ahLst/>
            <a:cxnLst/>
            <a:rect l="l" t="t" r="r" b="b"/>
            <a:pathLst>
              <a:path w="8489315" h="4268470">
                <a:moveTo>
                  <a:pt x="0" y="4268254"/>
                </a:moveTo>
                <a:lnTo>
                  <a:pt x="8489251" y="4268254"/>
                </a:lnTo>
                <a:lnTo>
                  <a:pt x="8489251" y="0"/>
                </a:lnTo>
                <a:lnTo>
                  <a:pt x="0" y="0"/>
                </a:lnTo>
                <a:lnTo>
                  <a:pt x="0" y="4268254"/>
                </a:lnTo>
                <a:close/>
              </a:path>
            </a:pathLst>
          </a:custGeom>
          <a:solidFill>
            <a:srgbClr val="FFFDE8"/>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901C1FC-ABC3-1C44-802C-39F9623B5E81}"/>
              </a:ext>
            </a:extLst>
          </p:cNvPr>
          <p:cNvSpPr/>
          <p:nvPr/>
        </p:nvSpPr>
        <p:spPr>
          <a:xfrm>
            <a:off x="537827" y="2094870"/>
            <a:ext cx="7260350" cy="4122736"/>
          </a:xfrm>
          <a:custGeom>
            <a:avLst/>
            <a:gdLst/>
            <a:ahLst/>
            <a:cxnLst/>
            <a:rect l="l" t="t" r="r" b="b"/>
            <a:pathLst>
              <a:path w="8489315" h="4268470">
                <a:moveTo>
                  <a:pt x="0" y="4268254"/>
                </a:moveTo>
                <a:lnTo>
                  <a:pt x="8489251" y="4268254"/>
                </a:lnTo>
                <a:lnTo>
                  <a:pt x="8489251" y="0"/>
                </a:lnTo>
                <a:lnTo>
                  <a:pt x="0" y="0"/>
                </a:lnTo>
                <a:lnTo>
                  <a:pt x="0" y="4268254"/>
                </a:lnTo>
                <a:close/>
              </a:path>
            </a:pathLst>
          </a:custGeom>
          <a:ln w="15875">
            <a:solidFill>
              <a:srgbClr val="6D6E7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CC66B5AB-0259-AD47-85FC-E6FB6E8FCF7B}"/>
              </a:ext>
            </a:extLst>
          </p:cNvPr>
          <p:cNvSpPr txBox="1"/>
          <p:nvPr/>
        </p:nvSpPr>
        <p:spPr>
          <a:xfrm>
            <a:off x="683568" y="2334443"/>
            <a:ext cx="6838167" cy="3503787"/>
          </a:xfrm>
          <a:prstGeom prst="rect">
            <a:avLst/>
          </a:prstGeom>
        </p:spPr>
        <p:txBody>
          <a:bodyPr vert="horz" wrap="square" lIns="0" tIns="37472" rIns="0" bIns="0" rtlCol="0">
            <a:spAutoFit/>
          </a:bodyPr>
          <a:lstStyle/>
          <a:p>
            <a:pPr marL="131962" marR="5431">
              <a:spcBef>
                <a:spcPts val="295"/>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　事業主は、職場において行われる性的な言動に対するその雇用する労働者の対応により当該労働者がその労働条件につき不利益を受け、又は当該</a:t>
            </a:r>
            <a:r>
              <a:rPr sz="1881" b="1" dirty="0">
                <a:solidFill>
                  <a:srgbClr val="00AEEF"/>
                </a:solidFill>
                <a:latin typeface="HGMaruGothicMPRO" panose="020F0600000000000000" pitchFamily="34" charset="-128"/>
                <a:ea typeface="HGMaruGothicMPRO" panose="020F0600000000000000" pitchFamily="34" charset="-128"/>
                <a:cs typeface="ShinMGoPro-Medium"/>
              </a:rPr>
              <a:t>性的な言動により当該労働者の就業環境が害されることのないよう</a:t>
            </a:r>
            <a:r>
              <a:rPr sz="1881" dirty="0">
                <a:solidFill>
                  <a:srgbClr val="231F20"/>
                </a:solidFill>
                <a:latin typeface="HGMaruGothicMPRO" panose="020F0600000000000000" pitchFamily="34" charset="-128"/>
                <a:ea typeface="HGMaruGothicMPRO" panose="020F0600000000000000" pitchFamily="34" charset="-128"/>
                <a:cs typeface="A-OTF Shin Maru Go Pro"/>
              </a:rPr>
              <a:t>、当該労働者からの相談に応じ、適切に対応するために必要な体制の整備その他の雇用管理上必要な措置を講じなければならない。</a:t>
            </a:r>
            <a:endParaRPr sz="1881" dirty="0">
              <a:latin typeface="HGMaruGothicMPRO" panose="020F0600000000000000" pitchFamily="34" charset="-128"/>
              <a:ea typeface="HGMaruGothicMPRO" panose="020F0600000000000000" pitchFamily="34" charset="-128"/>
              <a:cs typeface="A-OTF Shin Maru Go Pro"/>
            </a:endParaRPr>
          </a:p>
          <a:p>
            <a:pPr marL="10861"/>
            <a:r>
              <a:rPr sz="1881"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（男女雇用機会均等法第11条）</a:t>
            </a:r>
            <a:endParaRPr sz="1881" dirty="0">
              <a:latin typeface="HGMaruGothicMPRO" panose="020F0600000000000000" pitchFamily="34" charset="-128"/>
              <a:ea typeface="HGMaruGothicMPRO" panose="020F0600000000000000" pitchFamily="34" charset="-128"/>
              <a:cs typeface="A-OTF Shin Maru Go Pro"/>
            </a:endParaRPr>
          </a:p>
          <a:p>
            <a:pPr marL="131962" marR="4344">
              <a:spcBef>
                <a:spcPts val="2172"/>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　使用者は、労働契約に伴い、労働者がその生命、身体等の安全を確保しつつ労働することができるよう、</a:t>
            </a:r>
            <a:r>
              <a:rPr sz="1881" b="1" dirty="0">
                <a:solidFill>
                  <a:srgbClr val="00AEEF"/>
                </a:solidFill>
                <a:latin typeface="HGMaruGothicMPRO" panose="020F0600000000000000" pitchFamily="34" charset="-128"/>
                <a:ea typeface="HGMaruGothicMPRO" panose="020F0600000000000000" pitchFamily="34" charset="-128"/>
                <a:cs typeface="ShinMGoPro-Medium"/>
              </a:rPr>
              <a:t>必要な配慮</a:t>
            </a:r>
            <a:r>
              <a:rPr sz="1881" dirty="0">
                <a:solidFill>
                  <a:srgbClr val="231F20"/>
                </a:solidFill>
                <a:latin typeface="HGMaruGothicMPRO" panose="020F0600000000000000" pitchFamily="34" charset="-128"/>
                <a:ea typeface="HGMaruGothicMPRO" panose="020F0600000000000000" pitchFamily="34" charset="-128"/>
                <a:cs typeface="A-OTF Shin Maru Go Pro"/>
              </a:rPr>
              <a:t>をするものとする。</a:t>
            </a:r>
            <a:endParaRPr sz="1881" dirty="0">
              <a:latin typeface="HGMaruGothicMPRO" panose="020F0600000000000000" pitchFamily="34" charset="-128"/>
              <a:ea typeface="HGMaruGothicMPRO" panose="020F0600000000000000" pitchFamily="34" charset="-128"/>
              <a:cs typeface="A-OTF Shin Maru Go Pro"/>
            </a:endParaRPr>
          </a:p>
          <a:p>
            <a:pPr marL="10861"/>
            <a:r>
              <a:rPr sz="1881" dirty="0">
                <a:solidFill>
                  <a:srgbClr val="231F20"/>
                </a:solidFill>
                <a:latin typeface="HGMaruGothicMPRO" panose="020F0600000000000000" pitchFamily="34" charset="-128"/>
                <a:ea typeface="HGMaruGothicMPRO" panose="020F0600000000000000" pitchFamily="34" charset="-128"/>
                <a:cs typeface="A-OTF Shin Maru Go Pro"/>
              </a:rPr>
              <a:t>（労働契約法第5条）</a:t>
            </a:r>
            <a:endParaRPr sz="1881" dirty="0">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A9EA64E3-3F7E-F541-8E44-2AFC57A5B548}"/>
              </a:ext>
            </a:extLst>
          </p:cNvPr>
          <p:cNvSpPr/>
          <p:nvPr/>
        </p:nvSpPr>
        <p:spPr>
          <a:xfrm>
            <a:off x="7603479" y="4281543"/>
            <a:ext cx="1216993" cy="2027777"/>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正方形/長方形 9"/>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164</a:t>
            </a:r>
            <a:endParaRPr lang="ja-JP" altLang="en-US" sz="1200" b="1" dirty="0"/>
          </a:p>
        </p:txBody>
      </p:sp>
    </p:spTree>
    <p:extLst>
      <p:ext uri="{BB962C8B-B14F-4D97-AF65-F5344CB8AC3E}">
        <p14:creationId xmlns:p14="http://schemas.microsoft.com/office/powerpoint/2010/main" val="21413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980298" y="1294078"/>
            <a:ext cx="4312948" cy="1169609"/>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342900" indent="-342900">
              <a:lnSpc>
                <a:spcPts val="1950"/>
              </a:lnSpc>
              <a:buFontTx/>
              <a:buAutoNum type="arabicParenBoth"/>
            </a:pPr>
            <a:r>
              <a:rPr lang="ja-JP" altLang="en-US" sz="1500" dirty="0">
                <a:solidFill>
                  <a:prstClr val="black"/>
                </a:solidFill>
                <a:latin typeface="HG丸ｺﾞｼｯｸM-PRO" panose="020F0600000000000000" pitchFamily="50" charset="-128"/>
                <a:ea typeface="HG丸ｺﾞｼｯｸM-PRO" panose="020F0600000000000000" pitchFamily="50" charset="-128"/>
              </a:rPr>
              <a:t>月給などは時間給に換算して比較。</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marL="342900" indent="-342900">
              <a:lnSpc>
                <a:spcPts val="1950"/>
              </a:lnSpc>
              <a:buFontTx/>
              <a:buAutoNum type="arabicParenBoth"/>
            </a:pPr>
            <a:r>
              <a:rPr lang="en-US" altLang="ja-JP" sz="15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prstClr val="black"/>
                </a:solidFill>
                <a:latin typeface="HG丸ｺﾞｼｯｸM-PRO" panose="020F0600000000000000" pitchFamily="50" charset="-128"/>
                <a:ea typeface="HG丸ｺﾞｼｯｸM-PRO" panose="020F0600000000000000" pitchFamily="50" charset="-128"/>
              </a:rPr>
              <a:t>毎年</a:t>
            </a:r>
            <a:r>
              <a:rPr lang="en-US" altLang="ja-JP" sz="1500" dirty="0">
                <a:solidFill>
                  <a:prstClr val="black"/>
                </a:solidFill>
                <a:latin typeface="HG丸ｺﾞｼｯｸM-PRO" panose="020F0600000000000000" pitchFamily="50" charset="-128"/>
                <a:ea typeface="HG丸ｺﾞｼｯｸM-PRO" panose="020F0600000000000000" pitchFamily="50" charset="-128"/>
              </a:rPr>
              <a:t>｣｢10</a:t>
            </a:r>
            <a:r>
              <a:rPr lang="ja-JP" altLang="en-US" sz="1500" dirty="0">
                <a:solidFill>
                  <a:prstClr val="black"/>
                </a:solidFill>
                <a:latin typeface="HG丸ｺﾞｼｯｸM-PRO" panose="020F0600000000000000" pitchFamily="50" charset="-128"/>
                <a:ea typeface="HG丸ｺﾞｼｯｸM-PRO" panose="020F0600000000000000" pitchFamily="50" charset="-128"/>
              </a:rPr>
              <a:t>月ごろ</a:t>
            </a:r>
            <a:r>
              <a:rPr lang="en-US" altLang="ja-JP" sz="15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a:solidFill>
                  <a:prstClr val="black"/>
                </a:solidFill>
                <a:latin typeface="HG丸ｺﾞｼｯｸM-PRO" panose="020F0600000000000000" pitchFamily="50" charset="-128"/>
                <a:ea typeface="HG丸ｺﾞｼｯｸM-PRO" panose="020F0600000000000000" pitchFamily="50" charset="-128"/>
              </a:rPr>
              <a:t>引上げ</a:t>
            </a:r>
            <a:r>
              <a:rPr lang="en-US" altLang="ja-JP" sz="1500" dirty="0">
                <a:solidFill>
                  <a:prstClr val="black"/>
                </a:solidFill>
                <a:latin typeface="HG丸ｺﾞｼｯｸM-PRO" panose="020F0600000000000000" pitchFamily="50" charset="-128"/>
                <a:ea typeface="HG丸ｺﾞｼｯｸM-PRO" panose="020F0600000000000000" pitchFamily="50" charset="-128"/>
              </a:rPr>
              <a:t>｣</a:t>
            </a:r>
            <a:r>
              <a:rPr lang="ja-JP" altLang="en-US" sz="1500" dirty="0" err="1">
                <a:solidFill>
                  <a:prstClr val="black"/>
                </a:solidFill>
                <a:latin typeface="HG丸ｺﾞｼｯｸM-PRO" panose="020F0600000000000000" pitchFamily="50" charset="-128"/>
                <a:ea typeface="HG丸ｺﾞｼｯｸM-PRO" panose="020F0600000000000000" pitchFamily="50" charset="-128"/>
              </a:rPr>
              <a:t>られて</a:t>
            </a:r>
            <a:r>
              <a:rPr lang="ja-JP" altLang="en-US" sz="1500" dirty="0">
                <a:solidFill>
                  <a:prstClr val="black"/>
                </a:solidFill>
                <a:latin typeface="HG丸ｺﾞｼｯｸM-PRO" panose="020F0600000000000000" pitchFamily="50" charset="-128"/>
                <a:ea typeface="HG丸ｺﾞｼｯｸM-PRO" panose="020F0600000000000000" pitchFamily="50" charset="-128"/>
              </a:rPr>
              <a:t>いる。</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marL="342900" indent="-342900">
              <a:lnSpc>
                <a:spcPts val="1950"/>
              </a:lnSpc>
              <a:buFontTx/>
              <a:buAutoNum type="arabicParenBoth"/>
            </a:pPr>
            <a:r>
              <a:rPr lang="ja-JP" altLang="en-US" sz="1500" dirty="0">
                <a:solidFill>
                  <a:prstClr val="black"/>
                </a:solidFill>
                <a:latin typeface="HG丸ｺﾞｼｯｸM-PRO" panose="020F0600000000000000" pitchFamily="50" charset="-128"/>
                <a:ea typeface="HG丸ｺﾞｼｯｸM-PRO" panose="020F0600000000000000" pitchFamily="50" charset="-128"/>
              </a:rPr>
              <a:t>アルバイトの時給が県境で違う、９～</a:t>
            </a:r>
            <a:r>
              <a:rPr lang="en-US" altLang="ja-JP" sz="1500" dirty="0">
                <a:solidFill>
                  <a:prstClr val="black"/>
                </a:solidFill>
                <a:latin typeface="HG丸ｺﾞｼｯｸM-PRO" panose="020F0600000000000000" pitchFamily="50" charset="-128"/>
                <a:ea typeface="HG丸ｺﾞｼｯｸM-PRO" panose="020F0600000000000000" pitchFamily="50" charset="-128"/>
              </a:rPr>
              <a:t>10</a:t>
            </a:r>
            <a:r>
              <a:rPr lang="ja-JP" altLang="en-US" sz="1500" dirty="0">
                <a:solidFill>
                  <a:prstClr val="black"/>
                </a:solidFill>
                <a:latin typeface="HG丸ｺﾞｼｯｸM-PRO" panose="020F0600000000000000" pitchFamily="50" charset="-128"/>
                <a:ea typeface="HG丸ｺﾞｼｯｸM-PRO" panose="020F0600000000000000" pitchFamily="50" charset="-128"/>
              </a:rPr>
              <a:t>月に時給が上がるなど、時給水準と密接に関係。</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3437934" y="456260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京都</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882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7" name="正方形/長方形 26"/>
          <p:cNvSpPr/>
          <p:nvPr/>
        </p:nvSpPr>
        <p:spPr>
          <a:xfrm>
            <a:off x="3977994" y="4561414"/>
            <a:ext cx="540000" cy="32694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滋賀</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839</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8" name="正方形/長方形 27"/>
          <p:cNvSpPr/>
          <p:nvPr/>
        </p:nvSpPr>
        <p:spPr>
          <a:xfrm>
            <a:off x="3977934" y="3915055"/>
            <a:ext cx="540000" cy="31929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石川</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806</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9" name="正方形/長方形 28"/>
          <p:cNvSpPr/>
          <p:nvPr/>
        </p:nvSpPr>
        <p:spPr>
          <a:xfrm>
            <a:off x="3716535" y="4240109"/>
            <a:ext cx="801459" cy="31831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福井</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0" name="正方形/長方形 29"/>
          <p:cNvSpPr/>
          <p:nvPr/>
        </p:nvSpPr>
        <p:spPr>
          <a:xfrm>
            <a:off x="3439239" y="4886326"/>
            <a:ext cx="540000" cy="32812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大阪</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936</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1" name="正方形/長方形 30"/>
          <p:cNvSpPr/>
          <p:nvPr/>
        </p:nvSpPr>
        <p:spPr>
          <a:xfrm>
            <a:off x="3975228" y="4886890"/>
            <a:ext cx="545832"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奈良</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811</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2" name="正方形/長方形 31"/>
          <p:cNvSpPr/>
          <p:nvPr/>
        </p:nvSpPr>
        <p:spPr>
          <a:xfrm>
            <a:off x="3435228" y="521119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和歌山</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3" name="正方形/長方形 32"/>
          <p:cNvSpPr/>
          <p:nvPr/>
        </p:nvSpPr>
        <p:spPr>
          <a:xfrm>
            <a:off x="3977934" y="5212946"/>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三重</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846</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 name="正方形/長方形 3"/>
          <p:cNvSpPr/>
          <p:nvPr/>
        </p:nvSpPr>
        <p:spPr>
          <a:xfrm>
            <a:off x="6139017" y="2022725"/>
            <a:ext cx="1611927" cy="58847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北海道</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835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円／時間</a:t>
            </a:r>
          </a:p>
        </p:txBody>
      </p:sp>
      <p:sp>
        <p:nvSpPr>
          <p:cNvPr id="5" name="正方形/長方形 4"/>
          <p:cNvSpPr/>
          <p:nvPr/>
        </p:nvSpPr>
        <p:spPr>
          <a:xfrm>
            <a:off x="6141060" y="2611198"/>
            <a:ext cx="1611926" cy="3317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青森</a:t>
            </a: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6" name="正方形/長方形 5"/>
          <p:cNvSpPr/>
          <p:nvPr/>
        </p:nvSpPr>
        <p:spPr>
          <a:xfrm>
            <a:off x="6141060" y="2941548"/>
            <a:ext cx="810938" cy="32547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秋田</a:t>
            </a: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 name="正方形/長方形 7"/>
          <p:cNvSpPr/>
          <p:nvPr/>
        </p:nvSpPr>
        <p:spPr>
          <a:xfrm>
            <a:off x="6943814" y="2939737"/>
            <a:ext cx="809172" cy="32724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岩手</a:t>
            </a: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 name="正方形/長方形 6"/>
          <p:cNvSpPr/>
          <p:nvPr/>
        </p:nvSpPr>
        <p:spPr>
          <a:xfrm>
            <a:off x="6943813" y="3267018"/>
            <a:ext cx="806171" cy="3327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宮城</a:t>
            </a:r>
            <a:r>
              <a:rPr lang="en-US" altLang="ja-JP" sz="1050" dirty="0">
                <a:solidFill>
                  <a:prstClr val="black"/>
                </a:solidFill>
                <a:latin typeface="HG丸ｺﾞｼｯｸM-PRO" panose="020F0600000000000000" pitchFamily="50" charset="-128"/>
                <a:ea typeface="HG丸ｺﾞｼｯｸM-PRO" panose="020F0600000000000000" pitchFamily="50" charset="-128"/>
              </a:rPr>
              <a:t>798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9" name="正方形/長方形 8"/>
          <p:cNvSpPr/>
          <p:nvPr/>
        </p:nvSpPr>
        <p:spPr>
          <a:xfrm>
            <a:off x="6141060" y="3591054"/>
            <a:ext cx="160848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福島</a:t>
            </a:r>
            <a:r>
              <a:rPr lang="en-US" altLang="ja-JP" sz="1050" dirty="0">
                <a:solidFill>
                  <a:prstClr val="black"/>
                </a:solidFill>
                <a:latin typeface="HG丸ｺﾞｼｯｸM-PRO" panose="020F0600000000000000" pitchFamily="50" charset="-128"/>
                <a:ea typeface="HG丸ｺﾞｼｯｸM-PRO" panose="020F0600000000000000" pitchFamily="50" charset="-128"/>
              </a:rPr>
              <a:t>772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 name="正方形/長方形 9"/>
          <p:cNvSpPr/>
          <p:nvPr/>
        </p:nvSpPr>
        <p:spPr>
          <a:xfrm>
            <a:off x="6140945" y="3267018"/>
            <a:ext cx="802869" cy="32537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山形</a:t>
            </a:r>
            <a:r>
              <a:rPr lang="en-US" altLang="ja-JP" sz="1050" dirty="0">
                <a:solidFill>
                  <a:prstClr val="black"/>
                </a:solidFill>
                <a:latin typeface="HG丸ｺﾞｼｯｸM-PRO" panose="020F0600000000000000" pitchFamily="50" charset="-128"/>
                <a:ea typeface="HG丸ｺﾞｼｯｸM-PRO" panose="020F0600000000000000" pitchFamily="50" charset="-128"/>
              </a:rPr>
              <a:t>763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4" name="正方形/長方形 33"/>
          <p:cNvSpPr/>
          <p:nvPr/>
        </p:nvSpPr>
        <p:spPr>
          <a:xfrm>
            <a:off x="2897814" y="4563162"/>
            <a:ext cx="540000" cy="6477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兵庫</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871</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7" name="正方形/長方形 36"/>
          <p:cNvSpPr/>
          <p:nvPr/>
        </p:nvSpPr>
        <p:spPr>
          <a:xfrm>
            <a:off x="1818000" y="488719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広島</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844</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8" name="正方形/長方形 37"/>
          <p:cNvSpPr/>
          <p:nvPr/>
        </p:nvSpPr>
        <p:spPr>
          <a:xfrm>
            <a:off x="2358000" y="4884287"/>
            <a:ext cx="540000" cy="32985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岡山</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807</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0" name="正方形/長方形 39"/>
          <p:cNvSpPr/>
          <p:nvPr/>
        </p:nvSpPr>
        <p:spPr>
          <a:xfrm>
            <a:off x="1278000" y="4562533"/>
            <a:ext cx="540000" cy="64835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山口</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5" name="正方形/長方形 34"/>
          <p:cNvSpPr/>
          <p:nvPr/>
        </p:nvSpPr>
        <p:spPr>
          <a:xfrm>
            <a:off x="1818000" y="4561414"/>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島根</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764</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6" name="正方形/長方形 35"/>
          <p:cNvSpPr/>
          <p:nvPr/>
        </p:nvSpPr>
        <p:spPr>
          <a:xfrm>
            <a:off x="2358000" y="4563162"/>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鳥取</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4" name="正方形/長方形 43"/>
          <p:cNvSpPr/>
          <p:nvPr/>
        </p:nvSpPr>
        <p:spPr>
          <a:xfrm>
            <a:off x="2736171" y="5270926"/>
            <a:ext cx="542973" cy="64804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徳島</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766</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1" name="正方形/長方形 40"/>
          <p:cNvSpPr/>
          <p:nvPr/>
        </p:nvSpPr>
        <p:spPr>
          <a:xfrm>
            <a:off x="1655676" y="5269177"/>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愛媛</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764</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2" name="正方形/長方形 41"/>
          <p:cNvSpPr/>
          <p:nvPr/>
        </p:nvSpPr>
        <p:spPr>
          <a:xfrm>
            <a:off x="2196171" y="5270925"/>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香川</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792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3" name="正方形/長方形 42"/>
          <p:cNvSpPr/>
          <p:nvPr/>
        </p:nvSpPr>
        <p:spPr>
          <a:xfrm>
            <a:off x="1655676" y="5593177"/>
            <a:ext cx="1080120" cy="32975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高知</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6" name="正方形/長方形 45"/>
          <p:cNvSpPr/>
          <p:nvPr/>
        </p:nvSpPr>
        <p:spPr>
          <a:xfrm>
            <a:off x="2087664" y="2834934"/>
            <a:ext cx="1076388"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福岡</a:t>
            </a:r>
            <a:r>
              <a:rPr lang="en-US" altLang="ja-JP" sz="1050" dirty="0">
                <a:solidFill>
                  <a:prstClr val="black"/>
                </a:solidFill>
                <a:latin typeface="HG丸ｺﾞｼｯｸM-PRO" panose="020F0600000000000000" pitchFamily="50" charset="-128"/>
                <a:ea typeface="HG丸ｺﾞｼｯｸM-PRO" panose="020F0600000000000000" pitchFamily="50" charset="-128"/>
              </a:rPr>
              <a:t>814</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8" name="正方形/長方形 47"/>
          <p:cNvSpPr/>
          <p:nvPr/>
        </p:nvSpPr>
        <p:spPr>
          <a:xfrm>
            <a:off x="2625138" y="3159006"/>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大分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7" name="正方形/長方形 46"/>
          <p:cNvSpPr/>
          <p:nvPr/>
        </p:nvSpPr>
        <p:spPr>
          <a:xfrm>
            <a:off x="2087724" y="3159006"/>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佐賀</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9" name="正方形/長方形 48"/>
          <p:cNvSpPr/>
          <p:nvPr/>
        </p:nvSpPr>
        <p:spPr>
          <a:xfrm>
            <a:off x="2087922" y="3807078"/>
            <a:ext cx="1074828"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鹿児島</a:t>
            </a:r>
            <a:r>
              <a:rPr lang="en-US" altLang="ja-JP" sz="1050" dirty="0">
                <a:solidFill>
                  <a:prstClr val="black"/>
                </a:solidFill>
                <a:latin typeface="HG丸ｺﾞｼｯｸM-PRO" panose="020F0600000000000000" pitchFamily="50" charset="-128"/>
                <a:ea typeface="HG丸ｺﾞｼｯｸM-PRO" panose="020F0600000000000000" pitchFamily="50" charset="-128"/>
              </a:rPr>
              <a:t>761</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0" name="正方形/長方形 49"/>
          <p:cNvSpPr/>
          <p:nvPr/>
        </p:nvSpPr>
        <p:spPr>
          <a:xfrm>
            <a:off x="1547604" y="3158970"/>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長崎</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1" name="正方形/長方形 50"/>
          <p:cNvSpPr/>
          <p:nvPr/>
        </p:nvSpPr>
        <p:spPr>
          <a:xfrm>
            <a:off x="2087922" y="3483042"/>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熊本</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5" name="正方形/長方形 44"/>
          <p:cNvSpPr/>
          <p:nvPr/>
        </p:nvSpPr>
        <p:spPr>
          <a:xfrm>
            <a:off x="2625819" y="3483042"/>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宮崎</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2" name="正方形/長方形 51"/>
          <p:cNvSpPr/>
          <p:nvPr/>
        </p:nvSpPr>
        <p:spPr>
          <a:xfrm>
            <a:off x="1277634" y="3807042"/>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沖縄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762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3" name="正方形/長方形 12"/>
          <p:cNvSpPr/>
          <p:nvPr/>
        </p:nvSpPr>
        <p:spPr>
          <a:xfrm>
            <a:off x="7212579" y="3914714"/>
            <a:ext cx="536961" cy="32724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茨城</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822</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5" name="正方形/長方形 14"/>
          <p:cNvSpPr/>
          <p:nvPr/>
        </p:nvSpPr>
        <p:spPr>
          <a:xfrm>
            <a:off x="6680499" y="3914713"/>
            <a:ext cx="530385" cy="3274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栃木</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826</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6" name="正方形/長方形 15"/>
          <p:cNvSpPr/>
          <p:nvPr/>
        </p:nvSpPr>
        <p:spPr>
          <a:xfrm>
            <a:off x="6138087" y="3914713"/>
            <a:ext cx="551517"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群馬</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809</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8" name="正方形/長方形 17"/>
          <p:cNvSpPr/>
          <p:nvPr/>
        </p:nvSpPr>
        <p:spPr>
          <a:xfrm>
            <a:off x="5601060" y="4240530"/>
            <a:ext cx="540000" cy="31744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山梨</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810</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1" name="正方形/長方形 20"/>
          <p:cNvSpPr/>
          <p:nvPr/>
        </p:nvSpPr>
        <p:spPr>
          <a:xfrm>
            <a:off x="5061060" y="4240530"/>
            <a:ext cx="540000" cy="31744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長野</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821</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4" name="正方形/長方形 23"/>
          <p:cNvSpPr/>
          <p:nvPr/>
        </p:nvSpPr>
        <p:spPr>
          <a:xfrm>
            <a:off x="4520820" y="3780162"/>
            <a:ext cx="540000" cy="45901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富山</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821</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5" name="正方形/長方形 24"/>
          <p:cNvSpPr/>
          <p:nvPr/>
        </p:nvSpPr>
        <p:spPr>
          <a:xfrm>
            <a:off x="4521060" y="4239126"/>
            <a:ext cx="540000" cy="32396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岐阜</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825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6" name="正方形/長方形 25"/>
          <p:cNvSpPr/>
          <p:nvPr/>
        </p:nvSpPr>
        <p:spPr>
          <a:xfrm>
            <a:off x="5060880" y="4562608"/>
            <a:ext cx="540000" cy="32876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静岡</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858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4" name="正方形/長方形 13"/>
          <p:cNvSpPr/>
          <p:nvPr/>
        </p:nvSpPr>
        <p:spPr>
          <a:xfrm>
            <a:off x="7210944" y="4240530"/>
            <a:ext cx="542042" cy="65083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千葉</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schemeClr val="tx1"/>
                </a:solidFill>
                <a:latin typeface="HG丸ｺﾞｼｯｸM-PRO" panose="020F0600000000000000" pitchFamily="50" charset="-128"/>
                <a:ea typeface="HG丸ｺﾞｼｯｸM-PRO" panose="020F0600000000000000" pitchFamily="50" charset="-128"/>
              </a:rPr>
              <a:t>895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7" name="正方形/長方形 16"/>
          <p:cNvSpPr/>
          <p:nvPr/>
        </p:nvSpPr>
        <p:spPr>
          <a:xfrm>
            <a:off x="6141000" y="4240531"/>
            <a:ext cx="1069884" cy="31797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埼玉</a:t>
            </a:r>
            <a:r>
              <a:rPr lang="en-US" altLang="ja-JP" sz="1050" dirty="0">
                <a:solidFill>
                  <a:schemeClr val="tx1"/>
                </a:solidFill>
                <a:latin typeface="HG丸ｺﾞｼｯｸM-PRO" panose="020F0600000000000000" pitchFamily="50" charset="-128"/>
                <a:ea typeface="HG丸ｺﾞｼｯｸM-PRO" panose="020F0600000000000000" pitchFamily="50" charset="-128"/>
              </a:rPr>
              <a:t>898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9" name="正方形/長方形 18"/>
          <p:cNvSpPr/>
          <p:nvPr/>
        </p:nvSpPr>
        <p:spPr>
          <a:xfrm>
            <a:off x="6402579" y="4560287"/>
            <a:ext cx="810000" cy="32806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東京</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schemeClr val="tx1"/>
                </a:solidFill>
                <a:latin typeface="HG丸ｺﾞｼｯｸM-PRO" panose="020F0600000000000000" pitchFamily="50" charset="-128"/>
                <a:ea typeface="HG丸ｺﾞｼｯｸM-PRO" panose="020F0600000000000000" pitchFamily="50" charset="-128"/>
              </a:rPr>
              <a:t>985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0" name="正方形/長方形 19"/>
          <p:cNvSpPr/>
          <p:nvPr/>
        </p:nvSpPr>
        <p:spPr>
          <a:xfrm>
            <a:off x="5600880" y="4560570"/>
            <a:ext cx="801699" cy="32778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神奈川</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schemeClr val="tx1"/>
                </a:solidFill>
                <a:latin typeface="HG丸ｺﾞｼｯｸM-PRO" panose="020F0600000000000000" pitchFamily="50" charset="-128"/>
                <a:ea typeface="HG丸ｺﾞｼｯｸM-PRO" panose="020F0600000000000000" pitchFamily="50" charset="-128"/>
              </a:rPr>
              <a:t>983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22" name="正方形/長方形 21"/>
          <p:cNvSpPr/>
          <p:nvPr/>
        </p:nvSpPr>
        <p:spPr>
          <a:xfrm>
            <a:off x="4521060" y="4561415"/>
            <a:ext cx="540000" cy="32703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愛知</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200"/>
              </a:lnSpc>
            </a:pPr>
            <a:r>
              <a:rPr lang="en-US" altLang="ja-JP" sz="1050" dirty="0">
                <a:solidFill>
                  <a:prstClr val="black"/>
                </a:solidFill>
                <a:latin typeface="HG丸ｺﾞｼｯｸM-PRO" panose="020F0600000000000000" pitchFamily="50" charset="-128"/>
                <a:ea typeface="HG丸ｺﾞｼｯｸM-PRO" panose="020F0600000000000000" pitchFamily="50" charset="-128"/>
              </a:rPr>
              <a:t>898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 name="正方形/長方形 10"/>
          <p:cNvSpPr/>
          <p:nvPr/>
        </p:nvSpPr>
        <p:spPr>
          <a:xfrm>
            <a:off x="5060880" y="3590677"/>
            <a:ext cx="1080120" cy="64841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新潟</a:t>
            </a:r>
            <a:r>
              <a:rPr lang="en-US" altLang="ja-JP" sz="1050" dirty="0">
                <a:solidFill>
                  <a:prstClr val="black"/>
                </a:solidFill>
                <a:latin typeface="HG丸ｺﾞｼｯｸM-PRO" panose="020F0600000000000000" pitchFamily="50" charset="-128"/>
                <a:ea typeface="HG丸ｺﾞｼｯｸM-PRO" panose="020F0600000000000000" pitchFamily="50" charset="-128"/>
              </a:rPr>
              <a:t>803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3" name="テキスト ボックス 2"/>
          <p:cNvSpPr txBox="1"/>
          <p:nvPr/>
        </p:nvSpPr>
        <p:spPr>
          <a:xfrm>
            <a:off x="3851920" y="5777253"/>
            <a:ext cx="4102405" cy="369332"/>
          </a:xfrm>
          <a:prstGeom prst="rect">
            <a:avLst/>
          </a:prstGeom>
          <a:noFill/>
        </p:spPr>
        <p:txBody>
          <a:bodyPr wrap="none" rtlCol="0">
            <a:spAutoFit/>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　金額は</a:t>
            </a:r>
            <a:r>
              <a:rPr kumimoji="1" lang="en-US" altLang="ja-JP" dirty="0">
                <a:latin typeface="HG丸ｺﾞｼｯｸM-PRO" panose="020F0600000000000000" pitchFamily="50" charset="-128"/>
                <a:ea typeface="HG丸ｺﾞｼｯｸM-PRO" panose="020F0600000000000000" pitchFamily="50" charset="-128"/>
              </a:rPr>
              <a:t>2019</a:t>
            </a:r>
            <a:r>
              <a:rPr kumimoji="1" lang="ja-JP" altLang="en-US" dirty="0">
                <a:latin typeface="HG丸ｺﾞｼｯｸM-PRO" panose="020F0600000000000000" pitchFamily="50" charset="-128"/>
                <a:ea typeface="HG丸ｺﾞｼｯｸM-PRO" panose="020F0600000000000000" pitchFamily="50" charset="-128"/>
              </a:rPr>
              <a:t>年３月末現在のもの</a:t>
            </a:r>
          </a:p>
        </p:txBody>
      </p:sp>
      <p:sp>
        <p:nvSpPr>
          <p:cNvPr id="56" name="正方形/長方形 5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7912" y="90503"/>
            <a:ext cx="4801314" cy="425758"/>
          </a:xfrm>
          <a:prstGeom prst="rect">
            <a:avLst/>
          </a:prstGeom>
        </p:spPr>
        <p:txBody>
          <a:bodyPr wrap="none">
            <a:spAutoFit/>
          </a:bodyPr>
          <a:lstStyle/>
          <a:p>
            <a:pPr>
              <a:lnSpc>
                <a:spcPts val="2550"/>
              </a:lnSpc>
            </a:pPr>
            <a:r>
              <a:rPr lang="ja-JP" altLang="en-US" sz="2400" dirty="0">
                <a:latin typeface="HG丸ｺﾞｼｯｸM-PRO" panose="020F0600000000000000" pitchFamily="50" charset="-128"/>
                <a:ea typeface="HG丸ｺﾞｼｯｸM-PRO" panose="020F0600000000000000" pitchFamily="50" charset="-128"/>
              </a:rPr>
              <a:t>最低賃金がみんなの賃金を底支え</a:t>
            </a:r>
            <a:endParaRPr lang="ja-JP" altLang="en-US" sz="2400" dirty="0">
              <a:latin typeface="Trebuchet MS"/>
              <a:ea typeface="HGｺﾞｼｯｸM" panose="020B0609000000000000" pitchFamily="49" charset="-128"/>
            </a:endParaRPr>
          </a:p>
        </p:txBody>
      </p:sp>
      <p:sp>
        <p:nvSpPr>
          <p:cNvPr id="53"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165</a:t>
            </a:r>
            <a:endParaRPr lang="ja-JP" altLang="en-US" sz="1200" b="1" dirty="0">
              <a:solidFill>
                <a:schemeClr val="tx1"/>
              </a:solidFill>
            </a:endParaRPr>
          </a:p>
        </p:txBody>
      </p:sp>
    </p:spTree>
    <p:extLst>
      <p:ext uri="{BB962C8B-B14F-4D97-AF65-F5344CB8AC3E}">
        <p14:creationId xmlns:p14="http://schemas.microsoft.com/office/powerpoint/2010/main" val="188361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right)">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righ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right)">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right)">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righ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right)">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up)">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up)">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up)">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up)">
                                      <p:cBhvr>
                                        <p:cTn id="127" dur="500"/>
                                        <p:tgtEl>
                                          <p:spTgt spid="2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up)">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up)">
                                      <p:cBhvr>
                                        <p:cTn id="137" dur="50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up)">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up)">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wipe(right)">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Effect transition="in" filter="wipe(right)">
                                      <p:cBhvr>
                                        <p:cTn id="157" dur="500"/>
                                        <p:tgtEl>
                                          <p:spTgt spid="36"/>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grpId="0" nodeType="click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wipe(right)">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grpId="0"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wipe(right)">
                                      <p:cBhvr>
                                        <p:cTn id="167" dur="500"/>
                                        <p:tgtEl>
                                          <p:spTgt spid="3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grpId="0" nodeType="clickEffect">
                                  <p:stCondLst>
                                    <p:cond delay="0"/>
                                  </p:stCondLst>
                                  <p:childTnLst>
                                    <p:set>
                                      <p:cBhvr>
                                        <p:cTn id="171" dur="1" fill="hold">
                                          <p:stCondLst>
                                            <p:cond delay="0"/>
                                          </p:stCondLst>
                                        </p:cTn>
                                        <p:tgtEl>
                                          <p:spTgt spid="37"/>
                                        </p:tgtEl>
                                        <p:attrNameLst>
                                          <p:attrName>style.visibility</p:attrName>
                                        </p:attrNameLst>
                                      </p:cBhvr>
                                      <p:to>
                                        <p:strVal val="visible"/>
                                      </p:to>
                                    </p:set>
                                    <p:animEffect transition="in" filter="wipe(right)">
                                      <p:cBhvr>
                                        <p:cTn id="172" dur="500"/>
                                        <p:tgtEl>
                                          <p:spTgt spid="3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2" fill="hold" grpId="0" nodeType="clickEffect">
                                  <p:stCondLst>
                                    <p:cond delay="0"/>
                                  </p:stCondLst>
                                  <p:childTnLst>
                                    <p:set>
                                      <p:cBhvr>
                                        <p:cTn id="176" dur="1" fill="hold">
                                          <p:stCondLst>
                                            <p:cond delay="0"/>
                                          </p:stCondLst>
                                        </p:cTn>
                                        <p:tgtEl>
                                          <p:spTgt spid="40"/>
                                        </p:tgtEl>
                                        <p:attrNameLst>
                                          <p:attrName>style.visibility</p:attrName>
                                        </p:attrNameLst>
                                      </p:cBhvr>
                                      <p:to>
                                        <p:strVal val="visible"/>
                                      </p:to>
                                    </p:set>
                                    <p:animEffect transition="in" filter="wipe(right)">
                                      <p:cBhvr>
                                        <p:cTn id="177" dur="500"/>
                                        <p:tgtEl>
                                          <p:spTgt spid="4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2" fill="hold" grpId="0" nodeType="clickEffect">
                                  <p:stCondLst>
                                    <p:cond delay="0"/>
                                  </p:stCondLst>
                                  <p:childTnLst>
                                    <p:set>
                                      <p:cBhvr>
                                        <p:cTn id="181" dur="1" fill="hold">
                                          <p:stCondLst>
                                            <p:cond delay="0"/>
                                          </p:stCondLst>
                                        </p:cTn>
                                        <p:tgtEl>
                                          <p:spTgt spid="44"/>
                                        </p:tgtEl>
                                        <p:attrNameLst>
                                          <p:attrName>style.visibility</p:attrName>
                                        </p:attrNameLst>
                                      </p:cBhvr>
                                      <p:to>
                                        <p:strVal val="visible"/>
                                      </p:to>
                                    </p:set>
                                    <p:animEffect transition="in" filter="wipe(right)">
                                      <p:cBhvr>
                                        <p:cTn id="182" dur="500"/>
                                        <p:tgtEl>
                                          <p:spTgt spid="4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2" fill="hold" grpId="0" nodeType="clickEffect">
                                  <p:stCondLst>
                                    <p:cond delay="0"/>
                                  </p:stCondLst>
                                  <p:childTnLst>
                                    <p:set>
                                      <p:cBhvr>
                                        <p:cTn id="186" dur="1" fill="hold">
                                          <p:stCondLst>
                                            <p:cond delay="0"/>
                                          </p:stCondLst>
                                        </p:cTn>
                                        <p:tgtEl>
                                          <p:spTgt spid="42"/>
                                        </p:tgtEl>
                                        <p:attrNameLst>
                                          <p:attrName>style.visibility</p:attrName>
                                        </p:attrNameLst>
                                      </p:cBhvr>
                                      <p:to>
                                        <p:strVal val="visible"/>
                                      </p:to>
                                    </p:set>
                                    <p:animEffect transition="in" filter="wipe(right)">
                                      <p:cBhvr>
                                        <p:cTn id="187" dur="500"/>
                                        <p:tgtEl>
                                          <p:spTgt spid="42"/>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2" fill="hold" grpId="0" nodeType="clickEffect">
                                  <p:stCondLst>
                                    <p:cond delay="0"/>
                                  </p:stCondLst>
                                  <p:childTnLst>
                                    <p:set>
                                      <p:cBhvr>
                                        <p:cTn id="191" dur="1" fill="hold">
                                          <p:stCondLst>
                                            <p:cond delay="0"/>
                                          </p:stCondLst>
                                        </p:cTn>
                                        <p:tgtEl>
                                          <p:spTgt spid="41"/>
                                        </p:tgtEl>
                                        <p:attrNameLst>
                                          <p:attrName>style.visibility</p:attrName>
                                        </p:attrNameLst>
                                      </p:cBhvr>
                                      <p:to>
                                        <p:strVal val="visible"/>
                                      </p:to>
                                    </p:set>
                                    <p:animEffect transition="in" filter="wipe(right)">
                                      <p:cBhvr>
                                        <p:cTn id="192" dur="500"/>
                                        <p:tgtEl>
                                          <p:spTgt spid="41"/>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2" fill="hold" grpId="0" nodeType="click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right)">
                                      <p:cBhvr>
                                        <p:cTn id="197" dur="500"/>
                                        <p:tgtEl>
                                          <p:spTgt spid="43"/>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grpId="0"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wipe(up)">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50"/>
                                        </p:tgtEl>
                                        <p:attrNameLst>
                                          <p:attrName>style.visibility</p:attrName>
                                        </p:attrNameLst>
                                      </p:cBhvr>
                                      <p:to>
                                        <p:strVal val="visible"/>
                                      </p:to>
                                    </p:set>
                                    <p:animEffect transition="in" filter="wipe(up)">
                                      <p:cBhvr>
                                        <p:cTn id="207" dur="500"/>
                                        <p:tgtEl>
                                          <p:spTgt spid="50"/>
                                        </p:tgtEl>
                                      </p:cBhvr>
                                    </p:animEffect>
                                  </p:childTnLst>
                                </p:cTn>
                              </p:par>
                              <p:par>
                                <p:cTn id="208" presetID="22" presetClass="entr" presetSubtype="1" fill="hold" grpId="0" nodeType="withEffect">
                                  <p:stCondLst>
                                    <p:cond delay="0"/>
                                  </p:stCondLst>
                                  <p:childTnLst>
                                    <p:set>
                                      <p:cBhvr>
                                        <p:cTn id="209" dur="1" fill="hold">
                                          <p:stCondLst>
                                            <p:cond delay="0"/>
                                          </p:stCondLst>
                                        </p:cTn>
                                        <p:tgtEl>
                                          <p:spTgt spid="47"/>
                                        </p:tgtEl>
                                        <p:attrNameLst>
                                          <p:attrName>style.visibility</p:attrName>
                                        </p:attrNameLst>
                                      </p:cBhvr>
                                      <p:to>
                                        <p:strVal val="visible"/>
                                      </p:to>
                                    </p:set>
                                    <p:animEffect transition="in" filter="wipe(up)">
                                      <p:cBhvr>
                                        <p:cTn id="210" dur="500"/>
                                        <p:tgtEl>
                                          <p:spTgt spid="47"/>
                                        </p:tgtEl>
                                      </p:cBhvr>
                                    </p:animEffect>
                                  </p:childTnLst>
                                </p:cTn>
                              </p:par>
                              <p:par>
                                <p:cTn id="211" presetID="22" presetClass="entr" presetSubtype="1" fill="hold" grpId="0" nodeType="withEffect">
                                  <p:stCondLst>
                                    <p:cond delay="0"/>
                                  </p:stCondLst>
                                  <p:childTnLst>
                                    <p:set>
                                      <p:cBhvr>
                                        <p:cTn id="212" dur="1" fill="hold">
                                          <p:stCondLst>
                                            <p:cond delay="0"/>
                                          </p:stCondLst>
                                        </p:cTn>
                                        <p:tgtEl>
                                          <p:spTgt spid="48"/>
                                        </p:tgtEl>
                                        <p:attrNameLst>
                                          <p:attrName>style.visibility</p:attrName>
                                        </p:attrNameLst>
                                      </p:cBhvr>
                                      <p:to>
                                        <p:strVal val="visible"/>
                                      </p:to>
                                    </p:set>
                                    <p:animEffect transition="in" filter="wipe(up)">
                                      <p:cBhvr>
                                        <p:cTn id="213" dur="500"/>
                                        <p:tgtEl>
                                          <p:spTgt spid="48"/>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1" fill="hold" grpId="0" nodeType="clickEffect">
                                  <p:stCondLst>
                                    <p:cond delay="0"/>
                                  </p:stCondLst>
                                  <p:childTnLst>
                                    <p:set>
                                      <p:cBhvr>
                                        <p:cTn id="217" dur="1" fill="hold">
                                          <p:stCondLst>
                                            <p:cond delay="0"/>
                                          </p:stCondLst>
                                        </p:cTn>
                                        <p:tgtEl>
                                          <p:spTgt spid="51"/>
                                        </p:tgtEl>
                                        <p:attrNameLst>
                                          <p:attrName>style.visibility</p:attrName>
                                        </p:attrNameLst>
                                      </p:cBhvr>
                                      <p:to>
                                        <p:strVal val="visible"/>
                                      </p:to>
                                    </p:set>
                                    <p:animEffect transition="in" filter="wipe(up)">
                                      <p:cBhvr>
                                        <p:cTn id="218" dur="500"/>
                                        <p:tgtEl>
                                          <p:spTgt spid="51"/>
                                        </p:tgtEl>
                                      </p:cBhvr>
                                    </p:animEffect>
                                  </p:childTnLst>
                                </p:cTn>
                              </p:par>
                              <p:par>
                                <p:cTn id="219" presetID="22" presetClass="entr" presetSubtype="1" fill="hold" grpId="0" nodeType="withEffect">
                                  <p:stCondLst>
                                    <p:cond delay="0"/>
                                  </p:stCondLst>
                                  <p:childTnLst>
                                    <p:set>
                                      <p:cBhvr>
                                        <p:cTn id="220" dur="1" fill="hold">
                                          <p:stCondLst>
                                            <p:cond delay="0"/>
                                          </p:stCondLst>
                                        </p:cTn>
                                        <p:tgtEl>
                                          <p:spTgt spid="45"/>
                                        </p:tgtEl>
                                        <p:attrNameLst>
                                          <p:attrName>style.visibility</p:attrName>
                                        </p:attrNameLst>
                                      </p:cBhvr>
                                      <p:to>
                                        <p:strVal val="visible"/>
                                      </p:to>
                                    </p:set>
                                    <p:animEffect transition="in" filter="wipe(up)">
                                      <p:cBhvr>
                                        <p:cTn id="221" dur="500"/>
                                        <p:tgtEl>
                                          <p:spTgt spid="45"/>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2" fill="hold" grpId="0" nodeType="clickEffect">
                                  <p:stCondLst>
                                    <p:cond delay="0"/>
                                  </p:stCondLst>
                                  <p:childTnLst>
                                    <p:set>
                                      <p:cBhvr>
                                        <p:cTn id="225" dur="1" fill="hold">
                                          <p:stCondLst>
                                            <p:cond delay="0"/>
                                          </p:stCondLst>
                                        </p:cTn>
                                        <p:tgtEl>
                                          <p:spTgt spid="49"/>
                                        </p:tgtEl>
                                        <p:attrNameLst>
                                          <p:attrName>style.visibility</p:attrName>
                                        </p:attrNameLst>
                                      </p:cBhvr>
                                      <p:to>
                                        <p:strVal val="visible"/>
                                      </p:to>
                                    </p:set>
                                    <p:animEffect transition="in" filter="wipe(right)">
                                      <p:cBhvr>
                                        <p:cTn id="226" dur="500"/>
                                        <p:tgtEl>
                                          <p:spTgt spid="49"/>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2" fill="hold" grpId="0" nodeType="clickEffect">
                                  <p:stCondLst>
                                    <p:cond delay="0"/>
                                  </p:stCondLst>
                                  <p:childTnLst>
                                    <p:set>
                                      <p:cBhvr>
                                        <p:cTn id="230" dur="1" fill="hold">
                                          <p:stCondLst>
                                            <p:cond delay="0"/>
                                          </p:stCondLst>
                                        </p:cTn>
                                        <p:tgtEl>
                                          <p:spTgt spid="52"/>
                                        </p:tgtEl>
                                        <p:attrNameLst>
                                          <p:attrName>style.visibility</p:attrName>
                                        </p:attrNameLst>
                                      </p:cBhvr>
                                      <p:to>
                                        <p:strVal val="visible"/>
                                      </p:to>
                                    </p:set>
                                    <p:animEffect transition="in" filter="wipe(right)">
                                      <p:cBhvr>
                                        <p:cTn id="231" dur="500"/>
                                        <p:tgtEl>
                                          <p:spTgt spid="52"/>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54">
                                            <p:bg/>
                                          </p:spTgt>
                                        </p:tgtEl>
                                        <p:attrNameLst>
                                          <p:attrName>style.visibility</p:attrName>
                                        </p:attrNameLst>
                                      </p:cBhvr>
                                      <p:to>
                                        <p:strVal val="visible"/>
                                      </p:to>
                                    </p:set>
                                    <p:animEffect transition="in" filter="wipe(left)">
                                      <p:cBhvr>
                                        <p:cTn id="236" dur="500"/>
                                        <p:tgtEl>
                                          <p:spTgt spid="54">
                                            <p:bg/>
                                          </p:spTgt>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54">
                                            <p:txEl>
                                              <p:pRg st="0" end="0"/>
                                            </p:txEl>
                                          </p:spTgt>
                                        </p:tgtEl>
                                        <p:attrNameLst>
                                          <p:attrName>style.visibility</p:attrName>
                                        </p:attrNameLst>
                                      </p:cBhvr>
                                      <p:to>
                                        <p:strVal val="visible"/>
                                      </p:to>
                                    </p:set>
                                    <p:animEffect transition="in" filter="wipe(left)">
                                      <p:cBhvr>
                                        <p:cTn id="241" dur="500"/>
                                        <p:tgtEl>
                                          <p:spTgt spid="54">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54">
                                            <p:txEl>
                                              <p:pRg st="1" end="1"/>
                                            </p:txEl>
                                          </p:spTgt>
                                        </p:tgtEl>
                                        <p:attrNameLst>
                                          <p:attrName>style.visibility</p:attrName>
                                        </p:attrNameLst>
                                      </p:cBhvr>
                                      <p:to>
                                        <p:strVal val="visible"/>
                                      </p:to>
                                    </p:set>
                                    <p:animEffect transition="in" filter="wipe(left)">
                                      <p:cBhvr>
                                        <p:cTn id="246" dur="500"/>
                                        <p:tgtEl>
                                          <p:spTgt spid="54">
                                            <p:txEl>
                                              <p:pRg st="1" end="1"/>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22" presetClass="entr" presetSubtype="8" fill="hold" grpId="0" nodeType="clickEffect">
                                  <p:stCondLst>
                                    <p:cond delay="0"/>
                                  </p:stCondLst>
                                  <p:childTnLst>
                                    <p:set>
                                      <p:cBhvr>
                                        <p:cTn id="250" dur="1" fill="hold">
                                          <p:stCondLst>
                                            <p:cond delay="0"/>
                                          </p:stCondLst>
                                        </p:cTn>
                                        <p:tgtEl>
                                          <p:spTgt spid="54">
                                            <p:txEl>
                                              <p:pRg st="2" end="2"/>
                                            </p:txEl>
                                          </p:spTgt>
                                        </p:tgtEl>
                                        <p:attrNameLst>
                                          <p:attrName>style.visibility</p:attrName>
                                        </p:attrNameLst>
                                      </p:cBhvr>
                                      <p:to>
                                        <p:strVal val="visible"/>
                                      </p:to>
                                    </p:set>
                                    <p:animEffect transition="in" filter="wipe(left)">
                                      <p:cBhvr>
                                        <p:cTn id="251"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animBg="1"/>
      <p:bldP spid="23" grpId="0" animBg="1"/>
      <p:bldP spid="27" grpId="0" animBg="1"/>
      <p:bldP spid="28" grpId="0" animBg="1"/>
      <p:bldP spid="29" grpId="0" animBg="1"/>
      <p:bldP spid="30" grpId="0" animBg="1"/>
      <p:bldP spid="31" grpId="0" animBg="1"/>
      <p:bldP spid="32" grpId="0" animBg="1"/>
      <p:bldP spid="33" grpId="0" animBg="1"/>
      <p:bldP spid="4" grpId="0" animBg="1"/>
      <p:bldP spid="5" grpId="0" animBg="1"/>
      <p:bldP spid="6" grpId="0" animBg="1"/>
      <p:bldP spid="8" grpId="0" animBg="1"/>
      <p:bldP spid="7" grpId="0" animBg="1"/>
      <p:bldP spid="9" grpId="0" animBg="1"/>
      <p:bldP spid="10" grpId="0" animBg="1"/>
      <p:bldP spid="34" grpId="0" animBg="1"/>
      <p:bldP spid="37" grpId="0" animBg="1"/>
      <p:bldP spid="38" grpId="0" animBg="1"/>
      <p:bldP spid="40" grpId="0" animBg="1"/>
      <p:bldP spid="35" grpId="0" animBg="1"/>
      <p:bldP spid="36" grpId="0" animBg="1"/>
      <p:bldP spid="44" grpId="0" animBg="1"/>
      <p:bldP spid="41" grpId="0" animBg="1"/>
      <p:bldP spid="42" grpId="0" animBg="1"/>
      <p:bldP spid="43" grpId="0" animBg="1"/>
      <p:bldP spid="46" grpId="0" animBg="1"/>
      <p:bldP spid="48" grpId="0" animBg="1"/>
      <p:bldP spid="47" grpId="0" animBg="1"/>
      <p:bldP spid="49" grpId="0" animBg="1"/>
      <p:bldP spid="50" grpId="0" animBg="1"/>
      <p:bldP spid="51" grpId="0" animBg="1"/>
      <p:bldP spid="45" grpId="0" animBg="1"/>
      <p:bldP spid="52" grpId="0" animBg="1"/>
      <p:bldP spid="13" grpId="0" animBg="1"/>
      <p:bldP spid="15" grpId="0" animBg="1"/>
      <p:bldP spid="16" grpId="0" animBg="1"/>
      <p:bldP spid="18" grpId="0" animBg="1"/>
      <p:bldP spid="21" grpId="0" animBg="1"/>
      <p:bldP spid="24" grpId="0" animBg="1"/>
      <p:bldP spid="25" grpId="0" animBg="1"/>
      <p:bldP spid="26" grpId="0" animBg="1"/>
      <p:bldP spid="14" grpId="0" animBg="1"/>
      <p:bldP spid="17" grpId="0" animBg="1"/>
      <p:bldP spid="19" grpId="0" animBg="1"/>
      <p:bldP spid="20" grpId="0" animBg="1"/>
      <p:bldP spid="22"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00A4F9FE-CD04-734D-A994-65E1EEF84866}"/>
              </a:ext>
            </a:extLst>
          </p:cNvPr>
          <p:cNvSpPr/>
          <p:nvPr/>
        </p:nvSpPr>
        <p:spPr>
          <a:xfrm>
            <a:off x="1472825" y="2743288"/>
            <a:ext cx="6206978" cy="2845952"/>
          </a:xfrm>
          <a:prstGeom prst="roundRect">
            <a:avLst>
              <a:gd name="adj" fmla="val 4008"/>
            </a:avLst>
          </a:prstGeom>
          <a:solidFill>
            <a:srgbClr val="FFFCDB"/>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4F1153B-5A51-8A46-8BFB-A6FC6B002004}"/>
              </a:ext>
            </a:extLst>
          </p:cNvPr>
          <p:cNvSpPr txBox="1"/>
          <p:nvPr/>
        </p:nvSpPr>
        <p:spPr>
          <a:xfrm>
            <a:off x="611560" y="1084794"/>
            <a:ext cx="7776864" cy="820155"/>
          </a:xfrm>
          <a:prstGeom prst="rect">
            <a:avLst/>
          </a:prstGeom>
        </p:spPr>
        <p:txBody>
          <a:bodyPr vert="horz" wrap="square" lIns="0" tIns="11234" rIns="0" bIns="0" rtlCol="0">
            <a:spAutoFit/>
          </a:bodyPr>
          <a:lstStyle/>
          <a:p>
            <a:pPr marL="93324" marR="3457">
              <a:lnSpc>
                <a:spcPct val="145900"/>
              </a:lnSpc>
              <a:spcBef>
                <a:spcPts val="1409"/>
              </a:spcBef>
            </a:pPr>
            <a:r>
              <a:rPr sz="1157"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使用者は、最低賃金法に基づいて決められた「最低賃金額」以上の賃金を労働者に支払わなければなりません。（最低賃金法第4条）</a:t>
            </a:r>
            <a:endParaRPr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A69FF99-8719-904C-8E09-05CF4529F381}"/>
              </a:ext>
            </a:extLst>
          </p:cNvPr>
          <p:cNvSpPr txBox="1"/>
          <p:nvPr/>
        </p:nvSpPr>
        <p:spPr>
          <a:xfrm>
            <a:off x="1589707" y="3272587"/>
            <a:ext cx="5822642" cy="2150152"/>
          </a:xfrm>
          <a:prstGeom prst="rect">
            <a:avLst/>
          </a:prstGeom>
        </p:spPr>
        <p:txBody>
          <a:bodyPr vert="horz" wrap="square" lIns="0" tIns="41477" rIns="0" bIns="0" rtlCol="0">
            <a:spAutoFit/>
          </a:bodyPr>
          <a:lstStyle/>
          <a:p>
            <a:pPr marL="89003">
              <a:spcBef>
                <a:spcPts val="1497"/>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最低賃金には、産業や職種に関係なく全ての労働者とその使用者に適用される「</a:t>
            </a:r>
            <a:r>
              <a:rPr sz="1600" b="1" dirty="0">
                <a:solidFill>
                  <a:srgbClr val="00AEEF"/>
                </a:solidFill>
                <a:latin typeface="HGMaruGothicMPRO" panose="020F0600000000000000" pitchFamily="34" charset="-128"/>
                <a:ea typeface="HGMaruGothicMPRO" panose="020F0600000000000000" pitchFamily="34" charset="-128"/>
                <a:cs typeface="ShinMGoPro-Medium"/>
              </a:rPr>
              <a:t>地域別最低賃金</a:t>
            </a:r>
            <a:r>
              <a:rPr sz="1600" dirty="0">
                <a:solidFill>
                  <a:srgbClr val="231F20"/>
                </a:solidFill>
                <a:latin typeface="HGMaruGothicMPRO" panose="020F0600000000000000" pitchFamily="34" charset="-128"/>
                <a:ea typeface="HGMaruGothicMPRO" panose="020F0600000000000000" pitchFamily="34" charset="-128"/>
                <a:cs typeface="A-OTF Shin Maru Go Pro"/>
              </a:rPr>
              <a:t>」と特定地域内の特定の産業に設定されている「</a:t>
            </a:r>
            <a:r>
              <a:rPr sz="1600" b="1" dirty="0">
                <a:solidFill>
                  <a:srgbClr val="00AEEF"/>
                </a:solidFill>
                <a:latin typeface="HGMaruGothicMPRO" panose="020F0600000000000000" pitchFamily="34" charset="-128"/>
                <a:ea typeface="HGMaruGothicMPRO" panose="020F0600000000000000" pitchFamily="34" charset="-128"/>
                <a:cs typeface="ShinMGoPro-Medium"/>
              </a:rPr>
              <a:t>特定最低賃金</a:t>
            </a:r>
            <a:r>
              <a:rPr sz="1600" dirty="0">
                <a:solidFill>
                  <a:srgbClr val="231F20"/>
                </a:solidFill>
                <a:latin typeface="HGMaruGothicMPRO" panose="020F0600000000000000" pitchFamily="34" charset="-128"/>
                <a:ea typeface="HGMaruGothicMPRO" panose="020F0600000000000000" pitchFamily="34" charset="-128"/>
                <a:cs typeface="A-OTF Shin Maru Go Pro"/>
              </a:rPr>
              <a:t>」の２種類があります。</a:t>
            </a:r>
            <a:endParaRPr sz="1600" dirty="0">
              <a:latin typeface="HGMaruGothicMPRO" panose="020F0600000000000000" pitchFamily="34" charset="-128"/>
              <a:ea typeface="HGMaruGothicMPRO" panose="020F0600000000000000" pitchFamily="34" charset="-128"/>
              <a:cs typeface="A-OTF Shin Maru Go Pro"/>
            </a:endParaRPr>
          </a:p>
          <a:p>
            <a:pPr marL="89003" marR="3457">
              <a:spcBef>
                <a:spcPts val="1497"/>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両方の最低賃金が適用される従業員に対しては、高い方の賃金額を支払う必要があります。</a:t>
            </a:r>
            <a:endParaRPr sz="1600" dirty="0">
              <a:latin typeface="HGMaruGothicMPRO" panose="020F0600000000000000" pitchFamily="34" charset="-128"/>
              <a:ea typeface="HGMaruGothicMPRO" panose="020F0600000000000000" pitchFamily="34" charset="-128"/>
              <a:cs typeface="A-OTF Shin Maru Go Pro"/>
            </a:endParaRPr>
          </a:p>
          <a:p>
            <a:pPr marL="89003">
              <a:spcBef>
                <a:spcPts val="1497"/>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派遣労働者は派遣先の事業場の地域の最低賃金が適用されます。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69AF33B-460A-034A-AB6B-0D21B8E76396}"/>
              </a:ext>
            </a:extLst>
          </p:cNvPr>
          <p:cNvSpPr/>
          <p:nvPr/>
        </p:nvSpPr>
        <p:spPr>
          <a:xfrm>
            <a:off x="1357238" y="2614694"/>
            <a:ext cx="4222874" cy="514566"/>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D9BC1AD-647B-2D4B-8802-A7BEA1A97245}"/>
              </a:ext>
            </a:extLst>
          </p:cNvPr>
          <p:cNvSpPr txBox="1"/>
          <p:nvPr/>
        </p:nvSpPr>
        <p:spPr>
          <a:xfrm>
            <a:off x="1472825" y="2690968"/>
            <a:ext cx="4107287"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地域別最低賃金と特定最低賃金があります</a:t>
            </a:r>
            <a:endParaRPr sz="1600" dirty="0">
              <a:latin typeface="HGMaruGothicMPRO" panose="020F0600000000000000" pitchFamily="34" charset="-128"/>
              <a:ea typeface="HGMaruGothicMPRO" panose="020F0600000000000000" pitchFamily="34" charset="-128"/>
              <a:cs typeface="ShinMGoPro-DeBold"/>
            </a:endParaRPr>
          </a:p>
        </p:txBody>
      </p:sp>
      <p:sp>
        <p:nvSpPr>
          <p:cNvPr id="10" name="正方形/長方形 9"/>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249" y="109660"/>
            <a:ext cx="4801314" cy="425758"/>
          </a:xfrm>
          <a:prstGeom prst="rect">
            <a:avLst/>
          </a:prstGeom>
        </p:spPr>
        <p:txBody>
          <a:bodyPr wrap="none">
            <a:spAutoFit/>
          </a:bodyPr>
          <a:lstStyle/>
          <a:p>
            <a:pPr>
              <a:lnSpc>
                <a:spcPts val="2550"/>
              </a:lnSpc>
            </a:pPr>
            <a:r>
              <a:rPr lang="ja-JP" altLang="en-US" sz="2400" dirty="0">
                <a:latin typeface="HG丸ｺﾞｼｯｸM-PRO" panose="020F0600000000000000" pitchFamily="50" charset="-128"/>
                <a:ea typeface="HG丸ｺﾞｼｯｸM-PRO" panose="020F0600000000000000" pitchFamily="50" charset="-128"/>
              </a:rPr>
              <a:t>最低賃金がみんなの賃金を底支え</a:t>
            </a:r>
            <a:endParaRPr lang="ja-JP" altLang="en-US" sz="2400" dirty="0">
              <a:latin typeface="Trebuchet MS"/>
              <a:ea typeface="HGｺﾞｼｯｸM" panose="020B0609000000000000" pitchFamily="49" charset="-128"/>
            </a:endParaRPr>
          </a:p>
        </p:txBody>
      </p:sp>
      <p:sp>
        <p:nvSpPr>
          <p:cNvPr id="11"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166</a:t>
            </a:r>
            <a:endParaRPr lang="ja-JP" altLang="en-US" sz="1200" b="1" dirty="0"/>
          </a:p>
        </p:txBody>
      </p:sp>
    </p:spTree>
    <p:extLst>
      <p:ext uri="{BB962C8B-B14F-4D97-AF65-F5344CB8AC3E}">
        <p14:creationId xmlns:p14="http://schemas.microsoft.com/office/powerpoint/2010/main" val="127410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31672AC2-B0B8-2945-9630-FB255BDEE90A}"/>
              </a:ext>
            </a:extLst>
          </p:cNvPr>
          <p:cNvSpPr/>
          <p:nvPr/>
        </p:nvSpPr>
        <p:spPr>
          <a:xfrm>
            <a:off x="1464397" y="2678990"/>
            <a:ext cx="6215405" cy="3702338"/>
          </a:xfrm>
          <a:prstGeom prst="roundRect">
            <a:avLst>
              <a:gd name="adj" fmla="val 4008"/>
            </a:avLst>
          </a:prstGeom>
          <a:solidFill>
            <a:srgbClr val="FFFCDB"/>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A037935D-7697-9D40-AA12-7AF580129B43}"/>
              </a:ext>
            </a:extLst>
          </p:cNvPr>
          <p:cNvSpPr txBox="1"/>
          <p:nvPr/>
        </p:nvSpPr>
        <p:spPr>
          <a:xfrm>
            <a:off x="755576" y="1457718"/>
            <a:ext cx="7416823" cy="565342"/>
          </a:xfrm>
          <a:prstGeom prst="rect">
            <a:avLst/>
          </a:prstGeom>
        </p:spPr>
        <p:txBody>
          <a:bodyPr vert="horz" wrap="square" lIns="0" tIns="11234" rIns="0" bIns="0" rtlCol="0">
            <a:spAutoFit/>
          </a:bodyPr>
          <a:lstStyle/>
          <a:p>
            <a:pPr marL="8641">
              <a:spcBef>
                <a:spcPts val="89"/>
              </a:spcBef>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使用者は、最低賃金法に基づいて決められた「最低賃金額」以上の賃金を労働者に支払わなければなりません</a:t>
            </a:r>
            <a:r>
              <a:rPr dirty="0">
                <a:solidFill>
                  <a:srgbClr val="231F20"/>
                </a:solidFill>
                <a:latin typeface="HGMaruGothicMPRO" panose="020F0600000000000000" pitchFamily="34" charset="-128"/>
                <a:ea typeface="HGMaruGothicMPRO" panose="020F0600000000000000" pitchFamily="34" charset="-128"/>
                <a:cs typeface="A-OTF Shin Maru Go Pro"/>
              </a:rPr>
              <a:t>。（最低賃金法第4条）</a:t>
            </a:r>
            <a:endParaRPr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76C50686-CBB6-1F4E-B3AD-39509D91F4A1}"/>
              </a:ext>
            </a:extLst>
          </p:cNvPr>
          <p:cNvSpPr txBox="1"/>
          <p:nvPr/>
        </p:nvSpPr>
        <p:spPr>
          <a:xfrm>
            <a:off x="1700854" y="3171610"/>
            <a:ext cx="5742291" cy="2954415"/>
          </a:xfrm>
          <a:prstGeom prst="rect">
            <a:avLst/>
          </a:prstGeom>
        </p:spPr>
        <p:txBody>
          <a:bodyPr vert="horz" wrap="square" lIns="0" tIns="3889" rIns="0" bIns="0" rtlCol="0">
            <a:spAutoFit/>
          </a:bodyPr>
          <a:lstStyle/>
          <a:p>
            <a:pPr marL="8641" marR="3457">
              <a:lnSpc>
                <a:spcPct val="103400"/>
              </a:lnSpc>
              <a:spcBef>
                <a:spcPts val="31"/>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最低賃金より低い賃金を定める労働契約は、その部分については無効となり、</a:t>
            </a:r>
            <a:r>
              <a:rPr sz="1600" u="sng" dirty="0" err="1">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最低賃金額と同額の定めをしたもの</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とされます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Times New Roman"/>
            </a:endParaRPr>
          </a:p>
          <a:p>
            <a:pPr marL="8641" marR="3457">
              <a:lnSpc>
                <a:spcPct val="1034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最低賃金は毎年改定されます。長期間同じ賃金で働いている場合は、働いている地域の最低賃金を確認しましょう！</a:t>
            </a:r>
            <a:endParaRPr sz="1600" dirty="0">
              <a:latin typeface="HGMaruGothicMPRO" panose="020F0600000000000000" pitchFamily="34" charset="-128"/>
              <a:ea typeface="HGMaruGothicMPRO" panose="020F0600000000000000" pitchFamily="34" charset="-128"/>
              <a:cs typeface="A-OTF Shin Maru Go Pro"/>
            </a:endParaRPr>
          </a:p>
          <a:p>
            <a:pPr>
              <a:spcBef>
                <a:spcPts val="24"/>
              </a:spcBef>
            </a:pPr>
            <a:endParaRPr sz="1600" dirty="0">
              <a:latin typeface="HGMaruGothicMPRO" panose="020F0600000000000000" pitchFamily="34" charset="-128"/>
              <a:ea typeface="HGMaruGothicMPRO" panose="020F0600000000000000" pitchFamily="34" charset="-128"/>
              <a:cs typeface="Times New Roman"/>
            </a:endParaRPr>
          </a:p>
          <a:p>
            <a:pPr marL="8641"/>
            <a:r>
              <a:rPr sz="1600" b="1" dirty="0">
                <a:solidFill>
                  <a:srgbClr val="00AEEF"/>
                </a:solidFill>
                <a:latin typeface="HGMaruGothicMPRO" panose="020F0600000000000000" pitchFamily="34" charset="-128"/>
                <a:ea typeface="HGMaruGothicMPRO" panose="020F0600000000000000" pitchFamily="34" charset="-128"/>
                <a:cs typeface="ShinMGoPro-Medium"/>
              </a:rPr>
              <a:t>※　最新の地域ごとの最低賃金はこちらでチェック↓</a:t>
            </a:r>
            <a:endParaRPr sz="1600" dirty="0">
              <a:latin typeface="HGMaruGothicMPRO" panose="020F0600000000000000" pitchFamily="34" charset="-128"/>
              <a:ea typeface="HGMaruGothicMPRO" panose="020F0600000000000000" pitchFamily="34" charset="-128"/>
              <a:cs typeface="ShinMGoPro-Medium"/>
            </a:endParaRPr>
          </a:p>
          <a:p>
            <a:pPr marL="273275">
              <a:spcBef>
                <a:spcPts val="803"/>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厚生労働省「地域別最低賃金の全国一覧</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400" baseline="6666" dirty="0">
                <a:solidFill>
                  <a:srgbClr val="00AEEF"/>
                </a:solidFill>
                <a:latin typeface="HGMaruGothicMPRO" panose="020F0600000000000000" pitchFamily="34" charset="-128"/>
                <a:ea typeface="HGMaruGothicMPRO" panose="020F0600000000000000" pitchFamily="34" charset="-128"/>
                <a:cs typeface="A-OTF Shin Maru Go Pro"/>
              </a:rPr>
              <a:t/>
            </a:r>
            <a:br>
              <a:rPr lang="en-US" altLang="ja-JP" sz="1400" baseline="6666" dirty="0">
                <a:solidFill>
                  <a:srgbClr val="00AEEF"/>
                </a:solidFill>
                <a:latin typeface="HGMaruGothicMPRO" panose="020F0600000000000000" pitchFamily="34" charset="-128"/>
                <a:ea typeface="HGMaruGothicMPRO" panose="020F0600000000000000" pitchFamily="34" charset="-128"/>
                <a:cs typeface="A-OTF Shin Maru Go Pro"/>
              </a:rPr>
            </a:br>
            <a:r>
              <a:rPr lang="en-US" sz="1200" dirty="0">
                <a:latin typeface="HGMaruGothicMPRO" panose="020F0600000000000000" pitchFamily="34" charset="-128"/>
                <a:ea typeface="HGMaruGothicMPRO" panose="020F0600000000000000" pitchFamily="34" charset="-128"/>
                <a:cs typeface="ShinMGoPro-Medium"/>
              </a:rPr>
              <a:t>http://www.mhlw.go.jp/stf/seisakunitsuite/bunya/koyou_roudou/roudoukijun/minimumichiran/</a:t>
            </a:r>
          </a:p>
          <a:p>
            <a:pPr marL="273275">
              <a:spcBef>
                <a:spcPts val="803"/>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厚生労働省「必ずチェック最低賃金　使用者も、労働者も。」</a:t>
            </a:r>
            <a:r>
              <a:rPr lang="en-US" sz="1400" dirty="0">
                <a:solidFill>
                  <a:srgbClr val="231F20"/>
                </a:solidFill>
                <a:latin typeface="HGMaruGothicMPRO" panose="020F0600000000000000" pitchFamily="34" charset="-128"/>
                <a:ea typeface="HGMaruGothicMPRO" panose="020F0600000000000000" pitchFamily="34" charset="-128"/>
                <a:cs typeface="A-OTF Shin Maru Go Pro"/>
              </a:rPr>
              <a:t/>
            </a:r>
            <a:br>
              <a:rPr lang="en-US" sz="1400" dirty="0">
                <a:solidFill>
                  <a:srgbClr val="231F20"/>
                </a:solidFill>
                <a:latin typeface="HGMaruGothicMPRO" panose="020F0600000000000000" pitchFamily="34" charset="-128"/>
                <a:ea typeface="HGMaruGothicMPRO" panose="020F0600000000000000" pitchFamily="34" charset="-128"/>
                <a:cs typeface="A-OTF Shin Maru Go Pro"/>
              </a:rPr>
            </a:br>
            <a:r>
              <a:rPr sz="1200" dirty="0">
                <a:latin typeface="HGMaruGothicMPRO" panose="020F0600000000000000" pitchFamily="34" charset="-128"/>
                <a:ea typeface="HGMaruGothicMPRO" panose="020F0600000000000000" pitchFamily="34" charset="-128"/>
                <a:cs typeface="ShinMGoPro-Medium"/>
              </a:rPr>
              <a:t>https://pc.saiteichingin.info/</a:t>
            </a:r>
          </a:p>
        </p:txBody>
      </p:sp>
      <p:sp>
        <p:nvSpPr>
          <p:cNvPr id="8" name="object 8">
            <a:extLst>
              <a:ext uri="{FF2B5EF4-FFF2-40B4-BE49-F238E27FC236}">
                <a16:creationId xmlns:a16="http://schemas.microsoft.com/office/drawing/2014/main" id="{373A8C77-BE90-9C44-844B-21F175560A84}"/>
              </a:ext>
            </a:extLst>
          </p:cNvPr>
          <p:cNvSpPr/>
          <p:nvPr/>
        </p:nvSpPr>
        <p:spPr>
          <a:xfrm>
            <a:off x="1357238" y="2550396"/>
            <a:ext cx="4438898" cy="514566"/>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5F602EB-D495-334C-8B99-BE0515DF2919}"/>
              </a:ext>
            </a:extLst>
          </p:cNvPr>
          <p:cNvSpPr txBox="1"/>
          <p:nvPr/>
        </p:nvSpPr>
        <p:spPr>
          <a:xfrm>
            <a:off x="1518830" y="2657044"/>
            <a:ext cx="4115714"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最低賃金を下回る契約は無効となります</a:t>
            </a:r>
            <a:endParaRPr sz="1600" dirty="0">
              <a:latin typeface="HGMaruGothicMPRO" panose="020F0600000000000000" pitchFamily="34" charset="-128"/>
              <a:ea typeface="HGMaruGothicMPRO" panose="020F0600000000000000" pitchFamily="34" charset="-128"/>
              <a:cs typeface="ShinMGoPro-DeBold"/>
            </a:endParaRPr>
          </a:p>
        </p:txBody>
      </p:sp>
      <p:sp>
        <p:nvSpPr>
          <p:cNvPr id="11" name="正方形/長方形 10"/>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7504" y="92534"/>
            <a:ext cx="4185761" cy="425758"/>
          </a:xfrm>
          <a:prstGeom prst="rect">
            <a:avLst/>
          </a:prstGeom>
        </p:spPr>
        <p:txBody>
          <a:bodyPr wrap="none">
            <a:spAutoFit/>
          </a:bodyPr>
          <a:lstStyle/>
          <a:p>
            <a:pPr>
              <a:lnSpc>
                <a:spcPts val="2550"/>
              </a:lnSpc>
            </a:pPr>
            <a:r>
              <a:rPr lang="ja-JP" altLang="en-US" sz="2400" dirty="0">
                <a:latin typeface="HG丸ｺﾞｼｯｸM-PRO" panose="020F0600000000000000" pitchFamily="50" charset="-128"/>
                <a:ea typeface="HG丸ｺﾞｼｯｸM-PRO" panose="020F0600000000000000" pitchFamily="50" charset="-128"/>
              </a:rPr>
              <a:t>最低賃金を下回る契約は無効</a:t>
            </a:r>
            <a:endParaRPr lang="ja-JP" altLang="en-US" sz="2400" dirty="0">
              <a:latin typeface="Trebuchet MS"/>
              <a:ea typeface="HGｺﾞｼｯｸM" panose="020B0609000000000000" pitchFamily="49" charset="-128"/>
            </a:endParaRPr>
          </a:p>
        </p:txBody>
      </p:sp>
      <p:sp>
        <p:nvSpPr>
          <p:cNvPr id="10"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167</a:t>
            </a:r>
            <a:endParaRPr lang="ja-JP" altLang="en-US" sz="1200" b="1" dirty="0"/>
          </a:p>
        </p:txBody>
      </p:sp>
    </p:spTree>
    <p:extLst>
      <p:ext uri="{BB962C8B-B14F-4D97-AF65-F5344CB8AC3E}">
        <p14:creationId xmlns:p14="http://schemas.microsoft.com/office/powerpoint/2010/main" val="162099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7D1FC1CC-7B3F-1E44-B775-27CC70E98F4B}"/>
              </a:ext>
            </a:extLst>
          </p:cNvPr>
          <p:cNvSpPr/>
          <p:nvPr/>
        </p:nvSpPr>
        <p:spPr>
          <a:xfrm>
            <a:off x="1464397" y="2743287"/>
            <a:ext cx="6215405" cy="2773945"/>
          </a:xfrm>
          <a:prstGeom prst="roundRect">
            <a:avLst>
              <a:gd name="adj" fmla="val 4008"/>
            </a:avLst>
          </a:prstGeom>
          <a:solidFill>
            <a:srgbClr val="FFFCDB"/>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229216C1-4847-6244-AE46-ADDC17AF0318}"/>
              </a:ext>
            </a:extLst>
          </p:cNvPr>
          <p:cNvSpPr txBox="1"/>
          <p:nvPr/>
        </p:nvSpPr>
        <p:spPr>
          <a:xfrm>
            <a:off x="1670080" y="3272586"/>
            <a:ext cx="5894756" cy="1945679"/>
          </a:xfrm>
          <a:prstGeom prst="rect">
            <a:avLst/>
          </a:prstGeom>
        </p:spPr>
        <p:txBody>
          <a:bodyPr vert="horz" wrap="square" lIns="0" tIns="8209" rIns="0" bIns="0" rtlCol="0">
            <a:spAutoFit/>
          </a:bodyPr>
          <a:lstStyle/>
          <a:p>
            <a:pPr marL="8641" marR="3457" algn="just">
              <a:lnSpc>
                <a:spcPct val="117300"/>
              </a:lnSpc>
              <a:spcBef>
                <a:spcPts val="65"/>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最低賃金は、正社員だけでなく、パート、アルバイト等、働き方の違いにかかわらず、</a:t>
            </a:r>
            <a:r>
              <a:rPr sz="1600"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全ての労働者に適用されます。</a:t>
            </a:r>
            <a:endParaRPr sz="1600" dirty="0">
              <a:latin typeface="HGMaruGothicMPRO" panose="020F0600000000000000" pitchFamily="34" charset="-128"/>
              <a:ea typeface="HGMaruGothicMPRO" panose="020F0600000000000000" pitchFamily="34" charset="-128"/>
              <a:cs typeface="ShinMGoPro-Medium"/>
            </a:endParaRPr>
          </a:p>
          <a:p>
            <a:pPr>
              <a:spcBef>
                <a:spcPts val="14"/>
              </a:spcBef>
            </a:pPr>
            <a:endParaRPr sz="1600" dirty="0">
              <a:latin typeface="HGMaruGothicMPRO" panose="020F0600000000000000" pitchFamily="34" charset="-128"/>
              <a:ea typeface="HGMaruGothicMPRO" panose="020F0600000000000000" pitchFamily="34" charset="-128"/>
              <a:cs typeface="Times New Roman"/>
            </a:endParaRPr>
          </a:p>
          <a:p>
            <a:pPr marL="8641" marR="3457" algn="just">
              <a:lnSpc>
                <a:spcPct val="1173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　軽易な業務に就く人、試用期間中の人、精神または身体の障害により著しく労働能力が低い人といった一定の場合は、都道府県労働局長の許可を受け、最低賃金の減額が認められている場合があります。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AAA2654-D3D9-2F40-9B3C-62F61A4B417C}"/>
              </a:ext>
            </a:extLst>
          </p:cNvPr>
          <p:cNvSpPr/>
          <p:nvPr/>
        </p:nvSpPr>
        <p:spPr>
          <a:xfrm>
            <a:off x="1357238" y="2614694"/>
            <a:ext cx="5014962" cy="514566"/>
          </a:xfrm>
          <a:custGeom>
            <a:avLst/>
            <a:gdLst/>
            <a:ahLst/>
            <a:cxnLst/>
            <a:rect l="l" t="t" r="r" b="b"/>
            <a:pathLst>
              <a:path w="5670550" h="756285">
                <a:moveTo>
                  <a:pt x="5481002"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5481002" y="756005"/>
                </a:lnTo>
                <a:lnTo>
                  <a:pt x="5590268" y="753052"/>
                </a:lnTo>
                <a:lnTo>
                  <a:pt x="5646378" y="732380"/>
                </a:lnTo>
                <a:lnTo>
                  <a:pt x="5667050" y="676270"/>
                </a:lnTo>
                <a:lnTo>
                  <a:pt x="5670003" y="567004"/>
                </a:lnTo>
                <a:lnTo>
                  <a:pt x="5670003" y="189001"/>
                </a:lnTo>
                <a:lnTo>
                  <a:pt x="5667050" y="79734"/>
                </a:lnTo>
                <a:lnTo>
                  <a:pt x="5646378" y="23625"/>
                </a:lnTo>
                <a:lnTo>
                  <a:pt x="5590268" y="2953"/>
                </a:lnTo>
                <a:lnTo>
                  <a:pt x="5481002" y="0"/>
                </a:lnTo>
                <a:close/>
              </a:path>
            </a:pathLst>
          </a:custGeom>
          <a:solidFill>
            <a:srgbClr val="6D6E71"/>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2098FF1-B2BD-5E4E-BF80-573D5E13E5D1}"/>
              </a:ext>
            </a:extLst>
          </p:cNvPr>
          <p:cNvSpPr txBox="1"/>
          <p:nvPr/>
        </p:nvSpPr>
        <p:spPr>
          <a:xfrm>
            <a:off x="1446821" y="2718436"/>
            <a:ext cx="4763787"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パート、アルバイト等全ての労働者に適用されます</a:t>
            </a:r>
            <a:endParaRPr sz="1600" dirty="0">
              <a:latin typeface="HGMaruGothicMPRO" panose="020F0600000000000000" pitchFamily="34" charset="-128"/>
              <a:ea typeface="HGMaruGothicMPRO" panose="020F0600000000000000" pitchFamily="34" charset="-128"/>
              <a:cs typeface="ShinMGoPro-DeBold"/>
            </a:endParaRPr>
          </a:p>
        </p:txBody>
      </p:sp>
      <p:sp>
        <p:nvSpPr>
          <p:cNvPr id="13" name="object 3">
            <a:extLst>
              <a:ext uri="{FF2B5EF4-FFF2-40B4-BE49-F238E27FC236}">
                <a16:creationId xmlns:a16="http://schemas.microsoft.com/office/drawing/2014/main" id="{3A4DDBA3-7EA8-7341-AE71-2B50B17D9362}"/>
              </a:ext>
            </a:extLst>
          </p:cNvPr>
          <p:cNvSpPr txBox="1"/>
          <p:nvPr/>
        </p:nvSpPr>
        <p:spPr>
          <a:xfrm>
            <a:off x="611560" y="1084793"/>
            <a:ext cx="7848872" cy="820155"/>
          </a:xfrm>
          <a:prstGeom prst="rect">
            <a:avLst/>
          </a:prstGeom>
        </p:spPr>
        <p:txBody>
          <a:bodyPr vert="horz" wrap="square" lIns="0" tIns="11234" rIns="0" bIns="0" rtlCol="0">
            <a:spAutoFit/>
          </a:bodyPr>
          <a:lstStyle/>
          <a:p>
            <a:pPr marL="93324" marR="3457">
              <a:lnSpc>
                <a:spcPct val="145900"/>
              </a:lnSpc>
              <a:spcBef>
                <a:spcPts val="1409"/>
              </a:spcBef>
            </a:pPr>
            <a:r>
              <a:rPr dirty="0">
                <a:solidFill>
                  <a:srgbClr val="231F20"/>
                </a:solidFill>
                <a:latin typeface="HGMaruGothicMPRO" panose="020F0600000000000000" pitchFamily="34" charset="-128"/>
                <a:ea typeface="HGMaruGothicMPRO" panose="020F0600000000000000" pitchFamily="34" charset="-128"/>
                <a:cs typeface="A-OTF Shin Maru Go Pro"/>
              </a:rPr>
              <a:t>　使用者は、最低賃金法に基づいて決められた「最低賃金額」以上の賃金を労働者に支払わなければなりません。（最低賃金法第4条）</a:t>
            </a:r>
            <a:endParaRPr dirty="0">
              <a:latin typeface="HGMaruGothicMPRO" panose="020F0600000000000000" pitchFamily="34" charset="-128"/>
              <a:ea typeface="HGMaruGothicMPRO" panose="020F0600000000000000" pitchFamily="34" charset="-128"/>
              <a:cs typeface="A-OTF Shin Maru Go Pro"/>
            </a:endParaRPr>
          </a:p>
        </p:txBody>
      </p:sp>
      <p:sp>
        <p:nvSpPr>
          <p:cNvPr id="10" name="正方形/長方形 9"/>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7504" y="79460"/>
            <a:ext cx="3262432" cy="425758"/>
          </a:xfrm>
          <a:prstGeom prst="rect">
            <a:avLst/>
          </a:prstGeom>
        </p:spPr>
        <p:txBody>
          <a:bodyPr wrap="none">
            <a:spAutoFit/>
          </a:bodyPr>
          <a:lstStyle/>
          <a:p>
            <a:pPr>
              <a:lnSpc>
                <a:spcPts val="2550"/>
              </a:lnSpc>
            </a:pPr>
            <a:r>
              <a:rPr lang="ja-JP" altLang="en-US" sz="2400" dirty="0">
                <a:latin typeface="HG丸ｺﾞｼｯｸM-PRO" panose="020F0600000000000000" pitchFamily="50" charset="-128"/>
                <a:ea typeface="HG丸ｺﾞｼｯｸM-PRO" panose="020F0600000000000000" pitchFamily="50" charset="-128"/>
              </a:rPr>
              <a:t>すべての労働者に適用</a:t>
            </a:r>
            <a:endParaRPr lang="ja-JP" altLang="en-US" sz="2400" dirty="0">
              <a:latin typeface="Trebuchet MS"/>
              <a:ea typeface="HGｺﾞｼｯｸM" panose="020B0609000000000000" pitchFamily="49" charset="-128"/>
            </a:endParaRPr>
          </a:p>
        </p:txBody>
      </p:sp>
      <p:sp>
        <p:nvSpPr>
          <p:cNvPr id="11"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168</a:t>
            </a:r>
            <a:endParaRPr lang="ja-JP" altLang="en-US" sz="1200" b="1" dirty="0"/>
          </a:p>
        </p:txBody>
      </p:sp>
    </p:spTree>
    <p:extLst>
      <p:ext uri="{BB962C8B-B14F-4D97-AF65-F5344CB8AC3E}">
        <p14:creationId xmlns:p14="http://schemas.microsoft.com/office/powerpoint/2010/main" val="280060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FED11C4D-8D95-A44B-9A0A-1F7BF0A7A06A}"/>
              </a:ext>
            </a:extLst>
          </p:cNvPr>
          <p:cNvSpPr/>
          <p:nvPr/>
        </p:nvSpPr>
        <p:spPr>
          <a:xfrm>
            <a:off x="1464397" y="2333456"/>
            <a:ext cx="6215405" cy="3759839"/>
          </a:xfrm>
          <a:prstGeom prst="roundRect">
            <a:avLst>
              <a:gd name="adj" fmla="val 4008"/>
            </a:avLst>
          </a:prstGeom>
          <a:solidFill>
            <a:srgbClr val="FFFCDB"/>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A4BFBA5-049D-F345-8930-5D05E0A974BC}"/>
              </a:ext>
            </a:extLst>
          </p:cNvPr>
          <p:cNvSpPr txBox="1"/>
          <p:nvPr/>
        </p:nvSpPr>
        <p:spPr>
          <a:xfrm>
            <a:off x="1263898" y="1457717"/>
            <a:ext cx="6535118" cy="241728"/>
          </a:xfrm>
          <a:prstGeom prst="rect">
            <a:avLst/>
          </a:prstGeom>
        </p:spPr>
        <p:txBody>
          <a:bodyPr vert="horz" wrap="square" lIns="0" tIns="11234" rIns="0" bIns="0" rtlCol="0">
            <a:spAutoFit/>
          </a:bodyPr>
          <a:lstStyle/>
          <a:p>
            <a:pPr marL="8641">
              <a:spcBef>
                <a:spcPts val="89"/>
              </a:spcBef>
            </a:pPr>
            <a:r>
              <a:rPr sz="1497" b="1" dirty="0">
                <a:solidFill>
                  <a:srgbClr val="FFFFFF"/>
                </a:solidFill>
                <a:latin typeface="HGMaruGothicMPRO" panose="020F0600000000000000" pitchFamily="34" charset="-128"/>
                <a:ea typeface="HGMaruGothicMPRO" panose="020F0600000000000000" pitchFamily="34" charset="-128"/>
                <a:cs typeface="ShinMGoPro-DeBold"/>
              </a:rPr>
              <a:t>（６）─③　最低賃金</a:t>
            </a:r>
            <a:endParaRPr sz="1157"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6513E76-2A0E-A047-BDF5-CD46E056408C}"/>
              </a:ext>
            </a:extLst>
          </p:cNvPr>
          <p:cNvSpPr txBox="1"/>
          <p:nvPr/>
        </p:nvSpPr>
        <p:spPr>
          <a:xfrm>
            <a:off x="1547665" y="2884136"/>
            <a:ext cx="5967040" cy="2871252"/>
          </a:xfrm>
          <a:prstGeom prst="rect">
            <a:avLst/>
          </a:prstGeom>
        </p:spPr>
        <p:txBody>
          <a:bodyPr vert="horz" wrap="square" lIns="0" tIns="8209" rIns="0" bIns="0" rtlCol="0">
            <a:spAutoFit/>
          </a:bodyPr>
          <a:lstStyle/>
          <a:p>
            <a:pPr marL="8641" marR="64376" algn="just">
              <a:lnSpc>
                <a:spcPct val="106200"/>
              </a:lnSpc>
              <a:spcBef>
                <a:spcPts val="65"/>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最低賃金は時間当たりの額で定められています。時給制の場合はそのまま、賃金額が月給制、日給制等の場合は、</a:t>
            </a:r>
            <a:r>
              <a:rPr sz="1600"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時間当たりの賃金に換算して、最低賃金を下回っていないか確認します。</a:t>
            </a:r>
            <a:endParaRPr sz="1600" dirty="0">
              <a:latin typeface="HGMaruGothicMPRO" panose="020F0600000000000000" pitchFamily="34" charset="-128"/>
              <a:ea typeface="HGMaruGothicMPRO" panose="020F0600000000000000" pitchFamily="34" charset="-128"/>
              <a:cs typeface="ShinMGoPro-Medium"/>
            </a:endParaRPr>
          </a:p>
          <a:p>
            <a:pPr marL="8641" algn="just">
              <a:spcBef>
                <a:spcPts val="147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最低賃金と比較する額</a:t>
            </a:r>
            <a:endParaRPr sz="1600" dirty="0">
              <a:latin typeface="HGMaruGothicMPRO" panose="020F0600000000000000" pitchFamily="34" charset="-128"/>
              <a:ea typeface="HGMaruGothicMPRO" panose="020F0600000000000000" pitchFamily="34" charset="-128"/>
              <a:cs typeface="A-OTF Shin Maru Go Pro"/>
            </a:endParaRPr>
          </a:p>
          <a:p>
            <a:pPr marL="8641" algn="just">
              <a:spcBef>
                <a:spcPts val="636"/>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①　時給制／時間給</a:t>
            </a:r>
            <a:endParaRPr sz="1600" dirty="0">
              <a:latin typeface="HGMaruGothicMPRO" panose="020F0600000000000000" pitchFamily="34" charset="-128"/>
              <a:ea typeface="HGMaruGothicMPRO" panose="020F0600000000000000" pitchFamily="34" charset="-128"/>
              <a:cs typeface="A-OTF Shin Maru Go Pro"/>
            </a:endParaRPr>
          </a:p>
          <a:p>
            <a:pPr marL="8641" algn="just">
              <a:spcBef>
                <a:spcPts val="64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②　日給制／日給÷1日の平均所定労働時間数</a:t>
            </a:r>
            <a:endParaRPr sz="1600" dirty="0">
              <a:latin typeface="HGMaruGothicMPRO" panose="020F0600000000000000" pitchFamily="34" charset="-128"/>
              <a:ea typeface="HGMaruGothicMPRO" panose="020F0600000000000000" pitchFamily="34" charset="-128"/>
              <a:cs typeface="A-OTF Shin Maru Go Pro"/>
            </a:endParaRPr>
          </a:p>
          <a:p>
            <a:pPr marL="8641" algn="just">
              <a:spcBef>
                <a:spcPts val="636"/>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③　月給制／月給÷1か月の平均所定労働時間数</a:t>
            </a:r>
            <a:endParaRPr sz="1600" dirty="0">
              <a:latin typeface="HGMaruGothicMPRO" panose="020F0600000000000000" pitchFamily="34" charset="-128"/>
              <a:ea typeface="HGMaruGothicMPRO" panose="020F0600000000000000" pitchFamily="34" charset="-128"/>
              <a:cs typeface="A-OTF Shin Maru Go Pro"/>
            </a:endParaRPr>
          </a:p>
          <a:p>
            <a:pPr marL="8641" algn="just">
              <a:spcBef>
                <a:spcPts val="65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精皆勤手当、通勤手当、家族手当、時間外労働等の手当</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600" dirty="0">
              <a:solidFill>
                <a:srgbClr val="231F20"/>
              </a:solidFill>
              <a:latin typeface="HGMaruGothicMPRO" panose="020F0600000000000000" pitchFamily="34" charset="-128"/>
              <a:ea typeface="HGMaruGothicMPRO" panose="020F0600000000000000" pitchFamily="34" charset="-128"/>
              <a:cs typeface="A-OTF Shin Maru Go Pro"/>
            </a:endParaRPr>
          </a:p>
          <a:p>
            <a:pPr marL="8641" algn="just">
              <a:spcBef>
                <a:spcPts val="650"/>
              </a:spcBef>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臨時に支払われる賃金、賞与等は除きます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8E24EBB4-9A42-1546-B3C0-0524C101F990}"/>
              </a:ext>
            </a:extLst>
          </p:cNvPr>
          <p:cNvSpPr/>
          <p:nvPr/>
        </p:nvSpPr>
        <p:spPr>
          <a:xfrm>
            <a:off x="1357238" y="2204864"/>
            <a:ext cx="4510906" cy="514566"/>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7ED25-5B2D-F040-B58A-BD0E5ED7E050}"/>
              </a:ext>
            </a:extLst>
          </p:cNvPr>
          <p:cNvSpPr txBox="1"/>
          <p:nvPr/>
        </p:nvSpPr>
        <p:spPr>
          <a:xfrm>
            <a:off x="1547664" y="2291560"/>
            <a:ext cx="4187722"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最低賃金を下回っていないかチェックする</a:t>
            </a:r>
            <a:endParaRPr sz="1600" dirty="0">
              <a:latin typeface="HGMaruGothicMPRO" panose="020F0600000000000000" pitchFamily="34" charset="-128"/>
              <a:ea typeface="HGMaruGothicMPRO" panose="020F0600000000000000" pitchFamily="34" charset="-128"/>
              <a:cs typeface="ShinMGoPro-DeBold"/>
            </a:endParaRPr>
          </a:p>
        </p:txBody>
      </p:sp>
      <p:sp>
        <p:nvSpPr>
          <p:cNvPr id="13" name="object 3">
            <a:extLst>
              <a:ext uri="{FF2B5EF4-FFF2-40B4-BE49-F238E27FC236}">
                <a16:creationId xmlns:a16="http://schemas.microsoft.com/office/drawing/2014/main" id="{5BF350BD-4D77-FA44-9A04-893F68CBD8C0}"/>
              </a:ext>
            </a:extLst>
          </p:cNvPr>
          <p:cNvSpPr txBox="1"/>
          <p:nvPr/>
        </p:nvSpPr>
        <p:spPr>
          <a:xfrm>
            <a:off x="593480" y="1243164"/>
            <a:ext cx="7938959" cy="820155"/>
          </a:xfrm>
          <a:prstGeom prst="rect">
            <a:avLst/>
          </a:prstGeom>
        </p:spPr>
        <p:txBody>
          <a:bodyPr vert="horz" wrap="square" lIns="0" tIns="11234" rIns="0" bIns="0" rtlCol="0">
            <a:spAutoFit/>
          </a:bodyPr>
          <a:lstStyle/>
          <a:p>
            <a:pPr marL="93324" marR="3457">
              <a:lnSpc>
                <a:spcPct val="145900"/>
              </a:lnSpc>
              <a:spcBef>
                <a:spcPts val="1409"/>
              </a:spcBef>
            </a:pPr>
            <a:r>
              <a:rPr dirty="0">
                <a:solidFill>
                  <a:srgbClr val="231F20"/>
                </a:solidFill>
                <a:latin typeface="HGMaruGothicMPRO" panose="020F0600000000000000" pitchFamily="34" charset="-128"/>
                <a:ea typeface="HGMaruGothicMPRO" panose="020F0600000000000000" pitchFamily="34" charset="-128"/>
                <a:cs typeface="A-OTF Shin Maru Go Pro"/>
              </a:rPr>
              <a:t>　使用者は、最低賃金法に基づいて決められた「最低賃金額」以上の賃金を労働者に支払わなけ ればなりません。（最低賃金法第4条）</a:t>
            </a:r>
            <a:endParaRPr dirty="0">
              <a:latin typeface="HGMaruGothicMPRO" panose="020F0600000000000000" pitchFamily="34" charset="-128"/>
              <a:ea typeface="HGMaruGothicMPRO" panose="020F0600000000000000" pitchFamily="34" charset="-128"/>
              <a:cs typeface="A-OTF Shin Maru Go Pro"/>
            </a:endParaRPr>
          </a:p>
        </p:txBody>
      </p:sp>
      <p:sp>
        <p:nvSpPr>
          <p:cNvPr id="11" name="正方形/長方形 10"/>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0743" y="79460"/>
            <a:ext cx="3262432" cy="425758"/>
          </a:xfrm>
          <a:prstGeom prst="rect">
            <a:avLst/>
          </a:prstGeom>
        </p:spPr>
        <p:txBody>
          <a:bodyPr wrap="none">
            <a:spAutoFit/>
          </a:bodyPr>
          <a:lstStyle/>
          <a:p>
            <a:pPr>
              <a:lnSpc>
                <a:spcPts val="2550"/>
              </a:lnSpc>
            </a:pPr>
            <a:r>
              <a:rPr lang="ja-JP" altLang="en-US" sz="2400" dirty="0">
                <a:latin typeface="HG丸ｺﾞｼｯｸM-PRO" panose="020F0600000000000000" pitchFamily="50" charset="-128"/>
                <a:ea typeface="HG丸ｺﾞｼｯｸM-PRO" panose="020F0600000000000000" pitchFamily="50" charset="-128"/>
              </a:rPr>
              <a:t>自分の賃金をチェック</a:t>
            </a:r>
            <a:endParaRPr lang="ja-JP" altLang="en-US" sz="2400" dirty="0">
              <a:latin typeface="Trebuchet MS"/>
              <a:ea typeface="HGｺﾞｼｯｸM" panose="020B0609000000000000" pitchFamily="49" charset="-128"/>
            </a:endParaRPr>
          </a:p>
        </p:txBody>
      </p:sp>
      <p:sp>
        <p:nvSpPr>
          <p:cNvPr id="10"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169</a:t>
            </a:r>
            <a:endParaRPr lang="ja-JP" altLang="en-US" sz="1200" b="1" dirty="0"/>
          </a:p>
        </p:txBody>
      </p:sp>
    </p:spTree>
    <p:extLst>
      <p:ext uri="{BB962C8B-B14F-4D97-AF65-F5344CB8AC3E}">
        <p14:creationId xmlns:p14="http://schemas.microsoft.com/office/powerpoint/2010/main" val="70596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41F6C0D-A8BC-8349-A2D8-B87EED7E4318}"/>
              </a:ext>
            </a:extLst>
          </p:cNvPr>
          <p:cNvSpPr txBox="1"/>
          <p:nvPr/>
        </p:nvSpPr>
        <p:spPr>
          <a:xfrm>
            <a:off x="175010" y="89928"/>
            <a:ext cx="5261086" cy="383590"/>
          </a:xfrm>
          <a:prstGeom prst="rect">
            <a:avLst/>
          </a:prstGeom>
        </p:spPr>
        <p:txBody>
          <a:bodyPr vert="horz" wrap="square" lIns="0" tIns="14120" rIns="0" bIns="0" rtlCol="0">
            <a:spAutoFit/>
          </a:bodyPr>
          <a:lstStyle/>
          <a:p>
            <a:pPr marL="10861">
              <a:spcBef>
                <a:spcPts val="111"/>
              </a:spcBef>
            </a:pPr>
            <a:r>
              <a:rPr sz="2400" b="1" dirty="0">
                <a:latin typeface="HGMaruGothicMPRO" panose="020F0600000000000000" pitchFamily="34" charset="-128"/>
                <a:ea typeface="HGMaruGothicMPRO" panose="020F0600000000000000" pitchFamily="34" charset="-128"/>
                <a:cs typeface="ShinMGoPro-DeBold"/>
              </a:rPr>
              <a:t>｢労働法｣ と ｢労働契約｣ について</a:t>
            </a:r>
            <a:endParaRPr sz="2400" dirty="0">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AF4A6742-62B4-1840-B13B-21D348066326}"/>
              </a:ext>
            </a:extLst>
          </p:cNvPr>
          <p:cNvSpPr/>
          <p:nvPr/>
        </p:nvSpPr>
        <p:spPr>
          <a:xfrm>
            <a:off x="622689" y="1489472"/>
            <a:ext cx="2694188" cy="1454893"/>
          </a:xfrm>
          <a:custGeom>
            <a:avLst/>
            <a:gdLst/>
            <a:ahLst/>
            <a:cxnLst/>
            <a:rect l="l" t="t" r="r" b="b"/>
            <a:pathLst>
              <a:path w="3150235" h="1701164">
                <a:moveTo>
                  <a:pt x="2848406" y="0"/>
                </a:moveTo>
                <a:lnTo>
                  <a:pt x="0" y="0"/>
                </a:lnTo>
                <a:lnTo>
                  <a:pt x="0" y="1700999"/>
                </a:lnTo>
                <a:lnTo>
                  <a:pt x="2848406" y="1700999"/>
                </a:lnTo>
                <a:lnTo>
                  <a:pt x="3150006" y="834047"/>
                </a:lnTo>
                <a:lnTo>
                  <a:pt x="2848406"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B74C7C6C-4A4C-8646-9D2E-304AC4B904CD}"/>
              </a:ext>
            </a:extLst>
          </p:cNvPr>
          <p:cNvSpPr txBox="1"/>
          <p:nvPr/>
        </p:nvSpPr>
        <p:spPr>
          <a:xfrm>
            <a:off x="856731" y="1572041"/>
            <a:ext cx="2131376" cy="1260213"/>
          </a:xfrm>
          <a:prstGeom prst="rect">
            <a:avLst/>
          </a:prstGeom>
        </p:spPr>
        <p:txBody>
          <a:bodyPr vert="horz" wrap="square" lIns="0" tIns="9775" rIns="0" bIns="0" rtlCol="0">
            <a:spAutoFit/>
          </a:bodyPr>
          <a:lstStyle/>
          <a:p>
            <a:pPr marL="10861" marR="4344">
              <a:lnSpc>
                <a:spcPct val="108100"/>
              </a:lnSpc>
              <a:spcBef>
                <a:spcPts val="77"/>
              </a:spcBef>
            </a:pPr>
            <a:r>
              <a:rPr sz="1881" b="1" dirty="0">
                <a:solidFill>
                  <a:srgbClr val="FFFFFF"/>
                </a:solidFill>
                <a:latin typeface="HGMaruGothicMPRO" panose="020F0600000000000000" pitchFamily="34" charset="-128"/>
                <a:ea typeface="HGMaruGothicMPRO" panose="020F0600000000000000" pitchFamily="34" charset="-128"/>
                <a:cs typeface="ShinMGoPro-Medium"/>
              </a:rPr>
              <a:t>労働契約の内容を完全に自由に決定できるようにしてしまうと ･･･</a:t>
            </a:r>
            <a:endParaRPr sz="1881" dirty="0">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9D68FEF3-FDDE-C440-A664-653C397B0040}"/>
              </a:ext>
            </a:extLst>
          </p:cNvPr>
          <p:cNvSpPr/>
          <p:nvPr/>
        </p:nvSpPr>
        <p:spPr>
          <a:xfrm>
            <a:off x="4572073" y="3240567"/>
            <a:ext cx="1616730" cy="646801"/>
          </a:xfrm>
          <a:custGeom>
            <a:avLst/>
            <a:gdLst/>
            <a:ahLst/>
            <a:cxnLst/>
            <a:rect l="l" t="t" r="r" b="b"/>
            <a:pathLst>
              <a:path w="1890395" h="756285">
                <a:moveTo>
                  <a:pt x="1763991" y="0"/>
                </a:moveTo>
                <a:lnTo>
                  <a:pt x="125996" y="0"/>
                </a:lnTo>
                <a:lnTo>
                  <a:pt x="53154" y="1968"/>
                </a:lnTo>
                <a:lnTo>
                  <a:pt x="15749" y="15749"/>
                </a:lnTo>
                <a:lnTo>
                  <a:pt x="1968" y="53154"/>
                </a:lnTo>
                <a:lnTo>
                  <a:pt x="0" y="125996"/>
                </a:lnTo>
                <a:lnTo>
                  <a:pt x="0" y="629996"/>
                </a:lnTo>
                <a:lnTo>
                  <a:pt x="1968" y="702845"/>
                </a:lnTo>
                <a:lnTo>
                  <a:pt x="15749" y="740254"/>
                </a:lnTo>
                <a:lnTo>
                  <a:pt x="53154" y="754036"/>
                </a:lnTo>
                <a:lnTo>
                  <a:pt x="125996" y="756005"/>
                </a:lnTo>
                <a:lnTo>
                  <a:pt x="1763991" y="756005"/>
                </a:lnTo>
                <a:lnTo>
                  <a:pt x="1836841" y="754036"/>
                </a:lnTo>
                <a:lnTo>
                  <a:pt x="1874250" y="740254"/>
                </a:lnTo>
                <a:lnTo>
                  <a:pt x="1888032" y="702845"/>
                </a:lnTo>
                <a:lnTo>
                  <a:pt x="1890001" y="629996"/>
                </a:lnTo>
                <a:lnTo>
                  <a:pt x="1890001" y="125996"/>
                </a:lnTo>
                <a:lnTo>
                  <a:pt x="1888032" y="53154"/>
                </a:lnTo>
                <a:lnTo>
                  <a:pt x="1874250" y="15749"/>
                </a:lnTo>
                <a:lnTo>
                  <a:pt x="1836841" y="1968"/>
                </a:lnTo>
                <a:lnTo>
                  <a:pt x="1763991"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nvGrpSpPr>
          <p:cNvPr id="57" name="グループ化 56">
            <a:extLst>
              <a:ext uri="{FF2B5EF4-FFF2-40B4-BE49-F238E27FC236}">
                <a16:creationId xmlns:a16="http://schemas.microsoft.com/office/drawing/2014/main" id="{12C10DC9-05B7-E248-B823-AAE511C90182}"/>
              </a:ext>
            </a:extLst>
          </p:cNvPr>
          <p:cNvGrpSpPr/>
          <p:nvPr/>
        </p:nvGrpSpPr>
        <p:grpSpPr>
          <a:xfrm>
            <a:off x="1336197" y="3204037"/>
            <a:ext cx="963227" cy="1727169"/>
            <a:chOff x="1562375" y="3516795"/>
            <a:chExt cx="1126273" cy="2019528"/>
          </a:xfrm>
        </p:grpSpPr>
        <p:sp>
          <p:nvSpPr>
            <p:cNvPr id="7" name="object 7">
              <a:extLst>
                <a:ext uri="{FF2B5EF4-FFF2-40B4-BE49-F238E27FC236}">
                  <a16:creationId xmlns:a16="http://schemas.microsoft.com/office/drawing/2014/main" id="{2565B4D6-5A30-C641-960B-449533E995F3}"/>
                </a:ext>
              </a:extLst>
            </p:cNvPr>
            <p:cNvSpPr/>
            <p:nvPr/>
          </p:nvSpPr>
          <p:spPr>
            <a:xfrm>
              <a:off x="1637987" y="4633342"/>
              <a:ext cx="948055" cy="902969"/>
            </a:xfrm>
            <a:custGeom>
              <a:avLst/>
              <a:gdLst/>
              <a:ahLst/>
              <a:cxnLst/>
              <a:rect l="l" t="t" r="r" b="b"/>
              <a:pathLst>
                <a:path w="948055" h="902970">
                  <a:moveTo>
                    <a:pt x="632447" y="0"/>
                  </a:move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lnTo>
                    <a:pt x="946428" y="902359"/>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03F2484-9795-4440-87C4-D6945A2B8B07}"/>
                </a:ext>
              </a:extLst>
            </p:cNvPr>
            <p:cNvSpPr/>
            <p:nvPr/>
          </p:nvSpPr>
          <p:spPr>
            <a:xfrm>
              <a:off x="1637987" y="4633342"/>
              <a:ext cx="889635" cy="902969"/>
            </a:xfrm>
            <a:custGeom>
              <a:avLst/>
              <a:gdLst/>
              <a:ahLst/>
              <a:cxnLst/>
              <a:rect l="l" t="t" r="r" b="b"/>
              <a:pathLst>
                <a:path w="889635"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path>
              </a:pathLst>
            </a:custGeom>
            <a:ln w="24523">
              <a:solidFill>
                <a:srgbClr val="3A3D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A3F9CD9-2165-1544-BEFE-4A4CAAB44741}"/>
                </a:ext>
              </a:extLst>
            </p:cNvPr>
            <p:cNvSpPr/>
            <p:nvPr/>
          </p:nvSpPr>
          <p:spPr>
            <a:xfrm>
              <a:off x="2527228" y="4915472"/>
              <a:ext cx="58419" cy="620395"/>
            </a:xfrm>
            <a:custGeom>
              <a:avLst/>
              <a:gdLst/>
              <a:ahLst/>
              <a:cxnLst/>
              <a:rect l="l" t="t" r="r" b="b"/>
              <a:pathLst>
                <a:path w="58419" h="620395">
                  <a:moveTo>
                    <a:pt x="57187" y="620228"/>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EFABC52-7E41-9649-940F-A2765F2C8579}"/>
                </a:ext>
              </a:extLst>
            </p:cNvPr>
            <p:cNvSpPr/>
            <p:nvPr/>
          </p:nvSpPr>
          <p:spPr>
            <a:xfrm>
              <a:off x="1754363" y="4931168"/>
              <a:ext cx="39370" cy="605155"/>
            </a:xfrm>
            <a:custGeom>
              <a:avLst/>
              <a:gdLst/>
              <a:ahLst/>
              <a:cxnLst/>
              <a:rect l="l" t="t" r="r" b="b"/>
              <a:pathLst>
                <a:path w="39369" h="605154">
                  <a:moveTo>
                    <a:pt x="38820" y="0"/>
                  </a:moveTo>
                  <a:lnTo>
                    <a:pt x="37420" y="22146"/>
                  </a:lnTo>
                  <a:lnTo>
                    <a:pt x="35045" y="56023"/>
                  </a:lnTo>
                  <a:lnTo>
                    <a:pt x="31882" y="99809"/>
                  </a:lnTo>
                  <a:lnTo>
                    <a:pt x="28116" y="151684"/>
                  </a:lnTo>
                  <a:lnTo>
                    <a:pt x="23936" y="209826"/>
                  </a:lnTo>
                  <a:lnTo>
                    <a:pt x="19527" y="272415"/>
                  </a:lnTo>
                  <a:lnTo>
                    <a:pt x="15076" y="337629"/>
                  </a:lnTo>
                  <a:lnTo>
                    <a:pt x="10771" y="403646"/>
                  </a:lnTo>
                  <a:lnTo>
                    <a:pt x="6797" y="468646"/>
                  </a:lnTo>
                  <a:lnTo>
                    <a:pt x="3341" y="530808"/>
                  </a:lnTo>
                  <a:lnTo>
                    <a:pt x="590" y="588311"/>
                  </a:lnTo>
                  <a:lnTo>
                    <a:pt x="0" y="604532"/>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54A7A5F-2EF4-CD43-9657-8BB1F39814D0}"/>
                </a:ext>
              </a:extLst>
            </p:cNvPr>
            <p:cNvSpPr/>
            <p:nvPr/>
          </p:nvSpPr>
          <p:spPr>
            <a:xfrm>
              <a:off x="2442643" y="4931168"/>
              <a:ext cx="39370" cy="605155"/>
            </a:xfrm>
            <a:custGeom>
              <a:avLst/>
              <a:gdLst/>
              <a:ahLst/>
              <a:cxnLst/>
              <a:rect l="l" t="t" r="r" b="b"/>
              <a:pathLst>
                <a:path w="39369"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32"/>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769FF608-2C3A-A74A-989A-A39183FC523D}"/>
                </a:ext>
              </a:extLst>
            </p:cNvPr>
            <p:cNvSpPr/>
            <p:nvPr/>
          </p:nvSpPr>
          <p:spPr>
            <a:xfrm>
              <a:off x="2080700" y="5393887"/>
              <a:ext cx="53340" cy="53340"/>
            </a:xfrm>
            <a:custGeom>
              <a:avLst/>
              <a:gdLst/>
              <a:ahLst/>
              <a:cxnLst/>
              <a:rect l="l" t="t" r="r" b="b"/>
              <a:pathLst>
                <a:path w="53339" h="53339">
                  <a:moveTo>
                    <a:pt x="26390" y="0"/>
                  </a:moveTo>
                  <a:lnTo>
                    <a:pt x="16121" y="2079"/>
                  </a:lnTo>
                  <a:lnTo>
                    <a:pt x="7732" y="7746"/>
                  </a:lnTo>
                  <a:lnTo>
                    <a:pt x="2075" y="16148"/>
                  </a:lnTo>
                  <a:lnTo>
                    <a:pt x="0" y="26428"/>
                  </a:lnTo>
                  <a:lnTo>
                    <a:pt x="2075" y="36710"/>
                  </a:lnTo>
                  <a:lnTo>
                    <a:pt x="7732" y="45102"/>
                  </a:lnTo>
                  <a:lnTo>
                    <a:pt x="16121" y="50758"/>
                  </a:lnTo>
                  <a:lnTo>
                    <a:pt x="26390" y="52831"/>
                  </a:lnTo>
                  <a:lnTo>
                    <a:pt x="36661" y="50758"/>
                  </a:lnTo>
                  <a:lnTo>
                    <a:pt x="45054" y="45102"/>
                  </a:lnTo>
                  <a:lnTo>
                    <a:pt x="50716" y="36710"/>
                  </a:lnTo>
                  <a:lnTo>
                    <a:pt x="52793" y="26428"/>
                  </a:lnTo>
                  <a:lnTo>
                    <a:pt x="50716" y="16148"/>
                  </a:lnTo>
                  <a:lnTo>
                    <a:pt x="45054" y="7746"/>
                  </a:lnTo>
                  <a:lnTo>
                    <a:pt x="36661" y="2079"/>
                  </a:lnTo>
                  <a:lnTo>
                    <a:pt x="26390" y="0"/>
                  </a:lnTo>
                  <a:close/>
                </a:path>
              </a:pathLst>
            </a:custGeom>
            <a:solidFill>
              <a:srgbClr val="252828"/>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A13DCE05-BF91-4143-8212-15AD50CDF51E}"/>
                </a:ext>
              </a:extLst>
            </p:cNvPr>
            <p:cNvSpPr/>
            <p:nvPr/>
          </p:nvSpPr>
          <p:spPr>
            <a:xfrm>
              <a:off x="1944579" y="4622176"/>
              <a:ext cx="339090" cy="596265"/>
            </a:xfrm>
            <a:custGeom>
              <a:avLst/>
              <a:gdLst/>
              <a:ahLst/>
              <a:cxnLst/>
              <a:rect l="l" t="t" r="r" b="b"/>
              <a:pathLst>
                <a:path w="339089"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E864BCC7-F6E9-C440-8D75-42EC4A828B35}"/>
                </a:ext>
              </a:extLst>
            </p:cNvPr>
            <p:cNvSpPr/>
            <p:nvPr/>
          </p:nvSpPr>
          <p:spPr>
            <a:xfrm>
              <a:off x="2036259" y="4692467"/>
              <a:ext cx="147320" cy="526415"/>
            </a:xfrm>
            <a:custGeom>
              <a:avLst/>
              <a:gdLst/>
              <a:ahLst/>
              <a:cxnLst/>
              <a:rect l="l" t="t" r="r" b="b"/>
              <a:pathLst>
                <a:path w="147319" h="526414">
                  <a:moveTo>
                    <a:pt x="128396" y="0"/>
                  </a:moveTo>
                  <a:lnTo>
                    <a:pt x="26733" y="0"/>
                  </a:lnTo>
                  <a:lnTo>
                    <a:pt x="60616" y="108584"/>
                  </a:lnTo>
                  <a:lnTo>
                    <a:pt x="0" y="356917"/>
                  </a:lnTo>
                  <a:lnTo>
                    <a:pt x="17718" y="407629"/>
                  </a:lnTo>
                  <a:lnTo>
                    <a:pt x="72765" y="525937"/>
                  </a:lnTo>
                  <a:lnTo>
                    <a:pt x="74995" y="524113"/>
                  </a:lnTo>
                  <a:lnTo>
                    <a:pt x="96391" y="478383"/>
                  </a:lnTo>
                  <a:lnTo>
                    <a:pt x="122087" y="407489"/>
                  </a:lnTo>
                  <a:lnTo>
                    <a:pt x="138119" y="357862"/>
                  </a:lnTo>
                  <a:lnTo>
                    <a:pt x="147189" y="327706"/>
                  </a:lnTo>
                  <a:lnTo>
                    <a:pt x="94348" y="108584"/>
                  </a:lnTo>
                  <a:lnTo>
                    <a:pt x="128396" y="0"/>
                  </a:lnTo>
                  <a:close/>
                </a:path>
              </a:pathLst>
            </a:custGeom>
            <a:solidFill>
              <a:srgbClr val="44ADE2"/>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121D2441-AFA0-1E49-A43B-0BF0E3F31E67}"/>
                </a:ext>
              </a:extLst>
            </p:cNvPr>
            <p:cNvSpPr/>
            <p:nvPr/>
          </p:nvSpPr>
          <p:spPr>
            <a:xfrm>
              <a:off x="2036259" y="4692467"/>
              <a:ext cx="60960" cy="357505"/>
            </a:xfrm>
            <a:custGeom>
              <a:avLst/>
              <a:gdLst/>
              <a:ahLst/>
              <a:cxnLst/>
              <a:rect l="l" t="t" r="r" b="b"/>
              <a:pathLst>
                <a:path w="60960" h="357504">
                  <a:moveTo>
                    <a:pt x="26733" y="0"/>
                  </a:moveTo>
                  <a:lnTo>
                    <a:pt x="60616" y="108584"/>
                  </a:lnTo>
                  <a:lnTo>
                    <a:pt x="0" y="356917"/>
                  </a:lnTo>
                </a:path>
              </a:pathLst>
            </a:custGeom>
            <a:ln w="25552">
              <a:solidFill>
                <a:srgbClr val="44ADE2"/>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30F802A0-7A11-2E4F-8E47-41C78EFEB4D5}"/>
                </a:ext>
              </a:extLst>
            </p:cNvPr>
            <p:cNvSpPr/>
            <p:nvPr/>
          </p:nvSpPr>
          <p:spPr>
            <a:xfrm>
              <a:off x="2062993" y="4692467"/>
              <a:ext cx="120650" cy="328295"/>
            </a:xfrm>
            <a:custGeom>
              <a:avLst/>
              <a:gdLst/>
              <a:ahLst/>
              <a:cxnLst/>
              <a:rect l="l" t="t" r="r" b="b"/>
              <a:pathLst>
                <a:path w="120650" h="328295">
                  <a:moveTo>
                    <a:pt x="120455" y="327706"/>
                  </a:moveTo>
                  <a:lnTo>
                    <a:pt x="67614" y="108584"/>
                  </a:lnTo>
                  <a:lnTo>
                    <a:pt x="101663" y="0"/>
                  </a:lnTo>
                  <a:lnTo>
                    <a:pt x="0" y="0"/>
                  </a:lnTo>
                </a:path>
              </a:pathLst>
            </a:custGeom>
            <a:ln w="25552">
              <a:solidFill>
                <a:srgbClr val="44ADE2"/>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46DEB10-1D80-124C-B5B2-260C72FD011A}"/>
                </a:ext>
              </a:extLst>
            </p:cNvPr>
            <p:cNvSpPr/>
            <p:nvPr/>
          </p:nvSpPr>
          <p:spPr>
            <a:xfrm>
              <a:off x="1853023" y="4683927"/>
              <a:ext cx="235585" cy="588645"/>
            </a:xfrm>
            <a:custGeom>
              <a:avLst/>
              <a:gdLst/>
              <a:ahLst/>
              <a:cxnLst/>
              <a:rect l="l" t="t" r="r" b="b"/>
              <a:pathLst>
                <a:path w="235585" h="588645">
                  <a:moveTo>
                    <a:pt x="36194"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5E67D3A1-7D87-D94B-A2CE-7A4D49998064}"/>
                </a:ext>
              </a:extLst>
            </p:cNvPr>
            <p:cNvSpPr/>
            <p:nvPr/>
          </p:nvSpPr>
          <p:spPr>
            <a:xfrm>
              <a:off x="2080695" y="4683927"/>
              <a:ext cx="288925" cy="636905"/>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567D591D-9269-584F-8D12-FF25B9BBE361}"/>
                </a:ext>
              </a:extLst>
            </p:cNvPr>
            <p:cNvSpPr/>
            <p:nvPr/>
          </p:nvSpPr>
          <p:spPr>
            <a:xfrm>
              <a:off x="1685829" y="3600672"/>
              <a:ext cx="878840" cy="1068070"/>
            </a:xfrm>
            <a:custGeom>
              <a:avLst/>
              <a:gdLst/>
              <a:ahLst/>
              <a:cxnLst/>
              <a:rect l="l" t="t" r="r" b="b"/>
              <a:pathLst>
                <a:path w="878839"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3"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FCE7D23-264E-764E-8BB8-8005BE5892BF}"/>
                </a:ext>
              </a:extLst>
            </p:cNvPr>
            <p:cNvSpPr/>
            <p:nvPr/>
          </p:nvSpPr>
          <p:spPr>
            <a:xfrm>
              <a:off x="1562375" y="4186751"/>
              <a:ext cx="227329" cy="254635"/>
            </a:xfrm>
            <a:custGeom>
              <a:avLst/>
              <a:gdLst/>
              <a:ahLst/>
              <a:cxnLst/>
              <a:rect l="l" t="t" r="r" b="b"/>
              <a:pathLst>
                <a:path w="227330" h="254635">
                  <a:moveTo>
                    <a:pt x="80094" y="0"/>
                  </a:moveTo>
                  <a:lnTo>
                    <a:pt x="46172" y="10427"/>
                  </a:lnTo>
                  <a:lnTo>
                    <a:pt x="20446" y="33284"/>
                  </a:lnTo>
                  <a:lnTo>
                    <a:pt x="4521" y="66688"/>
                  </a:lnTo>
                  <a:lnTo>
                    <a:pt x="0" y="108755"/>
                  </a:lnTo>
                  <a:lnTo>
                    <a:pt x="6889" y="146538"/>
                  </a:lnTo>
                  <a:lnTo>
                    <a:pt x="50257" y="209642"/>
                  </a:lnTo>
                  <a:lnTo>
                    <a:pt x="84720" y="232475"/>
                  </a:lnTo>
                  <a:lnTo>
                    <a:pt x="126358" y="247835"/>
                  </a:lnTo>
                  <a:lnTo>
                    <a:pt x="174163" y="254478"/>
                  </a:lnTo>
                  <a:lnTo>
                    <a:pt x="227126" y="251160"/>
                  </a:lnTo>
                  <a:lnTo>
                    <a:pt x="166115" y="23970"/>
                  </a:lnTo>
                  <a:lnTo>
                    <a:pt x="120610" y="3886"/>
                  </a:lnTo>
                  <a:lnTo>
                    <a:pt x="80094"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E5B4552-B249-164D-9927-F22ADFD35DDE}"/>
                </a:ext>
              </a:extLst>
            </p:cNvPr>
            <p:cNvSpPr/>
            <p:nvPr/>
          </p:nvSpPr>
          <p:spPr>
            <a:xfrm>
              <a:off x="2461319" y="4186751"/>
              <a:ext cx="227329" cy="254635"/>
            </a:xfrm>
            <a:custGeom>
              <a:avLst/>
              <a:gdLst/>
              <a:ahLst/>
              <a:cxnLst/>
              <a:rect l="l" t="t" r="r" b="b"/>
              <a:pathLst>
                <a:path w="227330"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2412039-5919-9D4B-AB6E-14A94BA4684E}"/>
                </a:ext>
              </a:extLst>
            </p:cNvPr>
            <p:cNvSpPr/>
            <p:nvPr/>
          </p:nvSpPr>
          <p:spPr>
            <a:xfrm>
              <a:off x="1752309" y="4299439"/>
              <a:ext cx="162648" cy="103200"/>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C09A2CC9-E807-7243-8A93-002CDD1B05C8}"/>
                </a:ext>
              </a:extLst>
            </p:cNvPr>
            <p:cNvSpPr/>
            <p:nvPr/>
          </p:nvSpPr>
          <p:spPr>
            <a:xfrm>
              <a:off x="2325391" y="4299439"/>
              <a:ext cx="162648" cy="103200"/>
            </a:xfrm>
            <a:prstGeom prst="rect">
              <a:avLst/>
            </a:prstGeom>
            <a:blipFill>
              <a:blip r:embed="rId3"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0DF33D98-89E0-DF46-9E29-A90224476A58}"/>
                </a:ext>
              </a:extLst>
            </p:cNvPr>
            <p:cNvSpPr/>
            <p:nvPr/>
          </p:nvSpPr>
          <p:spPr>
            <a:xfrm>
              <a:off x="1627297" y="3516867"/>
              <a:ext cx="1016635" cy="671195"/>
            </a:xfrm>
            <a:custGeom>
              <a:avLst/>
              <a:gdLst/>
              <a:ahLst/>
              <a:cxnLst/>
              <a:rect l="l" t="t" r="r" b="b"/>
              <a:pathLst>
                <a:path w="1016635"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5"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E81BEB1B-439C-3340-BB4C-56EA24727694}"/>
                </a:ext>
              </a:extLst>
            </p:cNvPr>
            <p:cNvSpPr/>
            <p:nvPr/>
          </p:nvSpPr>
          <p:spPr>
            <a:xfrm>
              <a:off x="1718324" y="3516795"/>
              <a:ext cx="845819" cy="288925"/>
            </a:xfrm>
            <a:custGeom>
              <a:avLst/>
              <a:gdLst/>
              <a:ahLst/>
              <a:cxnLst/>
              <a:rect l="l" t="t" r="r" b="b"/>
              <a:pathLst>
                <a:path w="845819" h="288925">
                  <a:moveTo>
                    <a:pt x="85990" y="100256"/>
                  </a:moveTo>
                  <a:lnTo>
                    <a:pt x="52175" y="128363"/>
                  </a:lnTo>
                  <a:lnTo>
                    <a:pt x="18831" y="163275"/>
                  </a:lnTo>
                  <a:lnTo>
                    <a:pt x="0" y="188422"/>
                  </a:lnTo>
                  <a:lnTo>
                    <a:pt x="170813" y="251926"/>
                  </a:lnTo>
                  <a:lnTo>
                    <a:pt x="374662" y="288509"/>
                  </a:lnTo>
                  <a:lnTo>
                    <a:pt x="452290" y="278608"/>
                  </a:lnTo>
                  <a:lnTo>
                    <a:pt x="492440" y="246341"/>
                  </a:lnTo>
                  <a:lnTo>
                    <a:pt x="651957" y="246341"/>
                  </a:lnTo>
                  <a:lnTo>
                    <a:pt x="845333" y="195166"/>
                  </a:lnTo>
                  <a:lnTo>
                    <a:pt x="683073" y="174885"/>
                  </a:lnTo>
                  <a:lnTo>
                    <a:pt x="411381" y="174885"/>
                  </a:lnTo>
                  <a:lnTo>
                    <a:pt x="237745" y="147929"/>
                  </a:lnTo>
                  <a:lnTo>
                    <a:pt x="85990" y="100256"/>
                  </a:lnTo>
                  <a:close/>
                </a:path>
                <a:path w="845819" h="288925">
                  <a:moveTo>
                    <a:pt x="651957" y="246341"/>
                  </a:moveTo>
                  <a:lnTo>
                    <a:pt x="492440" y="246341"/>
                  </a:lnTo>
                  <a:lnTo>
                    <a:pt x="517327" y="270313"/>
                  </a:lnTo>
                  <a:lnTo>
                    <a:pt x="602353" y="259469"/>
                  </a:lnTo>
                  <a:lnTo>
                    <a:pt x="651957" y="246341"/>
                  </a:lnTo>
                  <a:close/>
                </a:path>
                <a:path w="845819" h="288925">
                  <a:moveTo>
                    <a:pt x="545255" y="157659"/>
                  </a:moveTo>
                  <a:lnTo>
                    <a:pt x="411381" y="174885"/>
                  </a:lnTo>
                  <a:lnTo>
                    <a:pt x="683073" y="174885"/>
                  </a:lnTo>
                  <a:lnTo>
                    <a:pt x="545255" y="157659"/>
                  </a:lnTo>
                  <a:close/>
                </a:path>
                <a:path w="845819" h="288925">
                  <a:moveTo>
                    <a:pt x="403768" y="0"/>
                  </a:moveTo>
                  <a:lnTo>
                    <a:pt x="355917" y="1935"/>
                  </a:lnTo>
                  <a:lnTo>
                    <a:pt x="308249" y="7781"/>
                  </a:lnTo>
                  <a:lnTo>
                    <a:pt x="261231" y="17598"/>
                  </a:lnTo>
                  <a:lnTo>
                    <a:pt x="215327" y="31446"/>
                  </a:lnTo>
                  <a:lnTo>
                    <a:pt x="171004" y="49387"/>
                  </a:lnTo>
                  <a:lnTo>
                    <a:pt x="128727" y="71479"/>
                  </a:lnTo>
                  <a:lnTo>
                    <a:pt x="88963" y="97785"/>
                  </a:lnTo>
                  <a:lnTo>
                    <a:pt x="85990" y="100256"/>
                  </a:lnTo>
                  <a:lnTo>
                    <a:pt x="545255" y="157659"/>
                  </a:lnTo>
                  <a:lnTo>
                    <a:pt x="592080" y="151634"/>
                  </a:lnTo>
                  <a:lnTo>
                    <a:pt x="734533" y="113262"/>
                  </a:lnTo>
                  <a:lnTo>
                    <a:pt x="694789" y="83883"/>
                  </a:lnTo>
                  <a:lnTo>
                    <a:pt x="653185" y="58606"/>
                  </a:lnTo>
                  <a:lnTo>
                    <a:pt x="607946" y="37734"/>
                  </a:lnTo>
                  <a:lnTo>
                    <a:pt x="559727" y="21353"/>
                  </a:lnTo>
                  <a:lnTo>
                    <a:pt x="509187" y="9547"/>
                  </a:lnTo>
                  <a:lnTo>
                    <a:pt x="456982" y="2400"/>
                  </a:lnTo>
                  <a:lnTo>
                    <a:pt x="403768" y="0"/>
                  </a:lnTo>
                  <a:close/>
                </a:path>
              </a:pathLst>
            </a:custGeom>
            <a:solidFill>
              <a:srgbClr val="65554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9126212-10A5-394F-9C2E-F58CEA6C3CA5}"/>
                </a:ext>
              </a:extLst>
            </p:cNvPr>
            <p:cNvSpPr/>
            <p:nvPr/>
          </p:nvSpPr>
          <p:spPr>
            <a:xfrm>
              <a:off x="1627297" y="3516867"/>
              <a:ext cx="1016635" cy="671195"/>
            </a:xfrm>
            <a:custGeom>
              <a:avLst/>
              <a:gdLst/>
              <a:ahLst/>
              <a:cxnLst/>
              <a:rect l="l" t="t" r="r" b="b"/>
              <a:pathLst>
                <a:path w="1016635"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D08135C2-6A8F-0F4B-AE57-4669B87BE8CF}"/>
                </a:ext>
              </a:extLst>
            </p:cNvPr>
            <p:cNvSpPr/>
            <p:nvPr/>
          </p:nvSpPr>
          <p:spPr>
            <a:xfrm>
              <a:off x="1765344" y="3591638"/>
              <a:ext cx="220979" cy="212090"/>
            </a:xfrm>
            <a:custGeom>
              <a:avLst/>
              <a:gdLst/>
              <a:ahLst/>
              <a:cxnLst/>
              <a:rect l="l" t="t" r="r" b="b"/>
              <a:pathLst>
                <a:path w="220980"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4133E7D0-0849-8B47-B2E5-DDB9F6080B75}"/>
                </a:ext>
              </a:extLst>
            </p:cNvPr>
            <p:cNvSpPr/>
            <p:nvPr/>
          </p:nvSpPr>
          <p:spPr>
            <a:xfrm>
              <a:off x="1918168" y="3604305"/>
              <a:ext cx="184150" cy="207645"/>
            </a:xfrm>
            <a:custGeom>
              <a:avLst/>
              <a:gdLst/>
              <a:ahLst/>
              <a:cxnLst/>
              <a:rect l="l" t="t" r="r" b="b"/>
              <a:pathLst>
                <a:path w="184150" h="207645">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03471F2E-48A7-3D48-B4EC-642047B88240}"/>
                </a:ext>
              </a:extLst>
            </p:cNvPr>
            <p:cNvSpPr/>
            <p:nvPr/>
          </p:nvSpPr>
          <p:spPr>
            <a:xfrm>
              <a:off x="2293822" y="3617083"/>
              <a:ext cx="180340" cy="260985"/>
            </a:xfrm>
            <a:custGeom>
              <a:avLst/>
              <a:gdLst/>
              <a:ahLst/>
              <a:cxnLst/>
              <a:rect l="l" t="t" r="r" b="b"/>
              <a:pathLst>
                <a:path w="180339"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EF401947-E3C5-F248-9706-D26FF5533484}"/>
                </a:ext>
              </a:extLst>
            </p:cNvPr>
            <p:cNvSpPr/>
            <p:nvPr/>
          </p:nvSpPr>
          <p:spPr>
            <a:xfrm>
              <a:off x="1866337" y="4149294"/>
              <a:ext cx="123558" cy="150152"/>
            </a:xfrm>
            <a:prstGeom prst="rect">
              <a:avLst/>
            </a:prstGeom>
            <a:blipFill>
              <a:blip r:embed="rId4"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3552F2DF-CEEF-1E4E-AA92-EFE180350CB3}"/>
                </a:ext>
              </a:extLst>
            </p:cNvPr>
            <p:cNvSpPr/>
            <p:nvPr/>
          </p:nvSpPr>
          <p:spPr>
            <a:xfrm>
              <a:off x="2256470" y="4149294"/>
              <a:ext cx="123545" cy="150152"/>
            </a:xfrm>
            <a:prstGeom prst="rect">
              <a:avLst/>
            </a:prstGeom>
            <a:blipFill>
              <a:blip r:embed="rId5"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36D79B4-62CF-2A4C-B557-37E4BC8B37E6}"/>
                </a:ext>
              </a:extLst>
            </p:cNvPr>
            <p:cNvSpPr/>
            <p:nvPr/>
          </p:nvSpPr>
          <p:spPr>
            <a:xfrm>
              <a:off x="1889218" y="4041112"/>
              <a:ext cx="111125" cy="27940"/>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91DDFAF9-BFC7-A54A-987B-E296DDF91803}"/>
                </a:ext>
              </a:extLst>
            </p:cNvPr>
            <p:cNvSpPr/>
            <p:nvPr/>
          </p:nvSpPr>
          <p:spPr>
            <a:xfrm>
              <a:off x="2240640" y="4041112"/>
              <a:ext cx="117475" cy="27940"/>
            </a:xfrm>
            <a:custGeom>
              <a:avLst/>
              <a:gdLst/>
              <a:ahLst/>
              <a:cxnLst/>
              <a:rect l="l" t="t" r="r" b="b"/>
              <a:pathLst>
                <a:path w="117475" h="27939">
                  <a:moveTo>
                    <a:pt x="117322" y="0"/>
                  </a:moveTo>
                  <a:lnTo>
                    <a:pt x="0" y="27571"/>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07A6A636-A499-2F4F-82FB-9F550B7B2C7A}"/>
                </a:ext>
              </a:extLst>
            </p:cNvPr>
            <p:cNvSpPr/>
            <p:nvPr/>
          </p:nvSpPr>
          <p:spPr>
            <a:xfrm>
              <a:off x="2099739" y="4300601"/>
              <a:ext cx="19050" cy="80645"/>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518AC85B-B898-C946-8B1C-D7FB4FD444D5}"/>
                </a:ext>
              </a:extLst>
            </p:cNvPr>
            <p:cNvSpPr/>
            <p:nvPr/>
          </p:nvSpPr>
          <p:spPr>
            <a:xfrm>
              <a:off x="2019040" y="4489088"/>
              <a:ext cx="221615" cy="24130"/>
            </a:xfrm>
            <a:custGeom>
              <a:avLst/>
              <a:gdLst/>
              <a:ahLst/>
              <a:cxnLst/>
              <a:rect l="l" t="t" r="r" b="b"/>
              <a:pathLst>
                <a:path w="221614"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36" name="object 36">
            <a:extLst>
              <a:ext uri="{FF2B5EF4-FFF2-40B4-BE49-F238E27FC236}">
                <a16:creationId xmlns:a16="http://schemas.microsoft.com/office/drawing/2014/main" id="{F7B09120-6128-0A48-AAC8-C4EF1E0C30C8}"/>
              </a:ext>
            </a:extLst>
          </p:cNvPr>
          <p:cNvSpPr txBox="1"/>
          <p:nvPr/>
        </p:nvSpPr>
        <p:spPr>
          <a:xfrm>
            <a:off x="2274242" y="5129434"/>
            <a:ext cx="1723927" cy="1251386"/>
          </a:xfrm>
          <a:prstGeom prst="rect">
            <a:avLst/>
          </a:prstGeom>
        </p:spPr>
        <p:txBody>
          <a:bodyPr vert="horz" wrap="square" lIns="0" tIns="44531" rIns="0" bIns="0" rtlCol="0">
            <a:spAutoFit/>
          </a:bodyPr>
          <a:lstStyle/>
          <a:p>
            <a:pPr marL="243830" indent="-232969">
              <a:spcBef>
                <a:spcPts val="350"/>
              </a:spcBef>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正社員</a:t>
            </a:r>
            <a:endParaRPr sz="1368" dirty="0">
              <a:latin typeface="HGMaruGothicMPRO" panose="020F0600000000000000" pitchFamily="34" charset="-128"/>
              <a:ea typeface="HGMaruGothicMPRO" panose="020F0600000000000000" pitchFamily="34" charset="-128"/>
              <a:cs typeface="A-OTF Shin Maru Go Pro"/>
            </a:endParaRPr>
          </a:p>
          <a:p>
            <a:pPr marL="243830" indent="-232969">
              <a:spcBef>
                <a:spcPts val="265"/>
              </a:spcBef>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派遣社員</a:t>
            </a:r>
            <a:endParaRPr sz="1368" dirty="0">
              <a:latin typeface="HGMaruGothicMPRO" panose="020F0600000000000000" pitchFamily="34" charset="-128"/>
              <a:ea typeface="HGMaruGothicMPRO" panose="020F0600000000000000" pitchFamily="34" charset="-128"/>
              <a:cs typeface="A-OTF Shin Maru Go Pro"/>
            </a:endParaRPr>
          </a:p>
          <a:p>
            <a:pPr marL="243830" indent="-232969">
              <a:spcBef>
                <a:spcPts val="269"/>
              </a:spcBef>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有期契約社員</a:t>
            </a:r>
            <a:endParaRPr sz="1368" dirty="0">
              <a:latin typeface="HGMaruGothicMPRO" panose="020F0600000000000000" pitchFamily="34" charset="-128"/>
              <a:ea typeface="HGMaruGothicMPRO" panose="020F0600000000000000" pitchFamily="34" charset="-128"/>
              <a:cs typeface="A-OTF Shin Maru Go Pro"/>
            </a:endParaRPr>
          </a:p>
          <a:p>
            <a:pPr marL="243830" indent="-232969">
              <a:spcBef>
                <a:spcPts val="269"/>
              </a:spcBef>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パートタイマー</a:t>
            </a:r>
            <a:endParaRPr sz="1368" dirty="0">
              <a:latin typeface="HGMaruGothicMPRO" panose="020F0600000000000000" pitchFamily="34" charset="-128"/>
              <a:ea typeface="HGMaruGothicMPRO" panose="020F0600000000000000" pitchFamily="34" charset="-128"/>
              <a:cs typeface="A-OTF Shin Maru Go Pro"/>
            </a:endParaRPr>
          </a:p>
          <a:p>
            <a:pPr marL="243830" indent="-232969">
              <a:spcBef>
                <a:spcPts val="265"/>
              </a:spcBef>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アルバイト</a:t>
            </a:r>
            <a:endParaRPr sz="1368" dirty="0">
              <a:latin typeface="HGMaruGothicMPRO" panose="020F0600000000000000" pitchFamily="34" charset="-128"/>
              <a:ea typeface="HGMaruGothicMPRO" panose="020F0600000000000000" pitchFamily="34" charset="-128"/>
              <a:cs typeface="A-OTF Shin Maru Go Pro"/>
            </a:endParaRPr>
          </a:p>
        </p:txBody>
      </p:sp>
      <p:sp>
        <p:nvSpPr>
          <p:cNvPr id="37" name="object 37">
            <a:extLst>
              <a:ext uri="{FF2B5EF4-FFF2-40B4-BE49-F238E27FC236}">
                <a16:creationId xmlns:a16="http://schemas.microsoft.com/office/drawing/2014/main" id="{A4FEC738-D091-F34E-B850-B11FDB9D9852}"/>
              </a:ext>
            </a:extLst>
          </p:cNvPr>
          <p:cNvSpPr/>
          <p:nvPr/>
        </p:nvSpPr>
        <p:spPr>
          <a:xfrm>
            <a:off x="630329" y="5531391"/>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079C1A36-EA7C-8B4C-8EF0-51F693FD4EDA}"/>
              </a:ext>
            </a:extLst>
          </p:cNvPr>
          <p:cNvSpPr txBox="1"/>
          <p:nvPr/>
        </p:nvSpPr>
        <p:spPr>
          <a:xfrm>
            <a:off x="637965" y="5586236"/>
            <a:ext cx="1294144" cy="341066"/>
          </a:xfrm>
          <a:prstGeom prst="rect">
            <a:avLst/>
          </a:prstGeom>
        </p:spPr>
        <p:txBody>
          <a:bodyPr vert="horz" wrap="square" lIns="0" tIns="11948" rIns="0" bIns="0" rtlCol="0">
            <a:spAutoFit/>
          </a:bodyPr>
          <a:lstStyle/>
          <a:p>
            <a:pPr marL="237314">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latin typeface="HGMaruGothicMPRO" panose="020F0600000000000000" pitchFamily="34" charset="-128"/>
              <a:ea typeface="HGMaruGothicMPRO" panose="020F0600000000000000" pitchFamily="34" charset="-128"/>
              <a:cs typeface="ShinMGoPro-Medium"/>
            </a:endParaRPr>
          </a:p>
        </p:txBody>
      </p:sp>
      <p:sp>
        <p:nvSpPr>
          <p:cNvPr id="39" name="object 39">
            <a:extLst>
              <a:ext uri="{FF2B5EF4-FFF2-40B4-BE49-F238E27FC236}">
                <a16:creationId xmlns:a16="http://schemas.microsoft.com/office/drawing/2014/main" id="{47F358F5-F6A3-8F45-8DD9-651F39C2CDDA}"/>
              </a:ext>
            </a:extLst>
          </p:cNvPr>
          <p:cNvSpPr/>
          <p:nvPr/>
        </p:nvSpPr>
        <p:spPr>
          <a:xfrm>
            <a:off x="4487223" y="5355343"/>
            <a:ext cx="4027976" cy="1010660"/>
          </a:xfrm>
          <a:custGeom>
            <a:avLst/>
            <a:gdLst/>
            <a:ahLst/>
            <a:cxnLst/>
            <a:rect l="l" t="t" r="r" b="b"/>
            <a:pathLst>
              <a:path w="4709795" h="1181734">
                <a:moveTo>
                  <a:pt x="4402112"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close/>
              </a:path>
            </a:pathLst>
          </a:custGeom>
          <a:solidFill>
            <a:srgbClr val="E3F2E7"/>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3C6DDDB4-1BC1-8745-A1E6-B4F4C4E9203A}"/>
              </a:ext>
            </a:extLst>
          </p:cNvPr>
          <p:cNvSpPr/>
          <p:nvPr/>
        </p:nvSpPr>
        <p:spPr>
          <a:xfrm>
            <a:off x="4487223" y="5355343"/>
            <a:ext cx="4027976" cy="1010660"/>
          </a:xfrm>
          <a:custGeom>
            <a:avLst/>
            <a:gdLst/>
            <a:ahLst/>
            <a:cxnLst/>
            <a:rect l="l" t="t" r="r" b="b"/>
            <a:pathLst>
              <a:path w="4709795" h="1181734">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lnTo>
                  <a:pt x="307124" y="0"/>
                </a:lnTo>
                <a:close/>
              </a:path>
            </a:pathLst>
          </a:custGeom>
          <a:ln w="15748">
            <a:solidFill>
              <a:srgbClr val="00AEEF"/>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A1EA767B-86F6-344F-9A0F-B8684EAFCF33}"/>
              </a:ext>
            </a:extLst>
          </p:cNvPr>
          <p:cNvSpPr txBox="1"/>
          <p:nvPr/>
        </p:nvSpPr>
        <p:spPr>
          <a:xfrm>
            <a:off x="4927601" y="5504088"/>
            <a:ext cx="3307892" cy="739301"/>
          </a:xfrm>
          <a:prstGeom prst="rect">
            <a:avLst/>
          </a:prstGeom>
        </p:spPr>
        <p:txBody>
          <a:bodyPr vert="horz" wrap="square" lIns="0" tIns="9775" rIns="0" bIns="0" rtlCol="0">
            <a:spAutoFit/>
          </a:bodyPr>
          <a:lstStyle/>
          <a:p>
            <a:pPr marL="10861" marR="4344">
              <a:lnSpc>
                <a:spcPct val="125600"/>
              </a:lnSpc>
              <a:spcBef>
                <a:spcPts val="77"/>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労働法</a:t>
            </a:r>
            <a:r>
              <a:rPr sz="1881" b="1" dirty="0">
                <a:solidFill>
                  <a:srgbClr val="00AEEF"/>
                </a:solidFill>
                <a:latin typeface="HGMaruGothicMPRO" panose="020F0600000000000000" pitchFamily="34" charset="-128"/>
                <a:ea typeface="HGMaruGothicMPRO" panose="020F0600000000000000" pitchFamily="34" charset="-128"/>
                <a:cs typeface="ShinMGoPro-Medium"/>
              </a:rPr>
              <a:t>により皆さんの権利が保護されています…!!</a:t>
            </a:r>
            <a:endParaRPr sz="1881" dirty="0">
              <a:latin typeface="HGMaruGothicMPRO" panose="020F0600000000000000" pitchFamily="34" charset="-128"/>
              <a:ea typeface="HGMaruGothicMPRO" panose="020F0600000000000000" pitchFamily="34" charset="-128"/>
              <a:cs typeface="ShinMGoPro-Medium"/>
            </a:endParaRPr>
          </a:p>
        </p:txBody>
      </p:sp>
      <p:sp>
        <p:nvSpPr>
          <p:cNvPr id="42" name="object 42">
            <a:extLst>
              <a:ext uri="{FF2B5EF4-FFF2-40B4-BE49-F238E27FC236}">
                <a16:creationId xmlns:a16="http://schemas.microsoft.com/office/drawing/2014/main" id="{0965B156-50C2-F14B-9F0A-D24B6677E208}"/>
              </a:ext>
            </a:extLst>
          </p:cNvPr>
          <p:cNvSpPr/>
          <p:nvPr/>
        </p:nvSpPr>
        <p:spPr>
          <a:xfrm>
            <a:off x="3811536" y="5587950"/>
            <a:ext cx="893899" cy="545246"/>
          </a:xfrm>
          <a:custGeom>
            <a:avLst/>
            <a:gdLst/>
            <a:ahLst/>
            <a:cxnLst/>
            <a:rect l="l" t="t" r="r" b="b"/>
            <a:pathLst>
              <a:path w="1045210" h="637540">
                <a:moveTo>
                  <a:pt x="573544" y="0"/>
                </a:moveTo>
                <a:lnTo>
                  <a:pt x="573544" y="165696"/>
                </a:lnTo>
                <a:lnTo>
                  <a:pt x="0" y="165696"/>
                </a:lnTo>
                <a:lnTo>
                  <a:pt x="0" y="471589"/>
                </a:lnTo>
                <a:lnTo>
                  <a:pt x="573544" y="471589"/>
                </a:lnTo>
                <a:lnTo>
                  <a:pt x="573544" y="637285"/>
                </a:lnTo>
                <a:lnTo>
                  <a:pt x="1045133" y="318642"/>
                </a:lnTo>
                <a:lnTo>
                  <a:pt x="573544"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50D6A04E-53BF-6E44-9EF7-1F946110DB28}"/>
              </a:ext>
            </a:extLst>
          </p:cNvPr>
          <p:cNvSpPr/>
          <p:nvPr/>
        </p:nvSpPr>
        <p:spPr>
          <a:xfrm>
            <a:off x="2988106" y="3032804"/>
            <a:ext cx="1368545" cy="1062252"/>
          </a:xfrm>
          <a:custGeom>
            <a:avLst/>
            <a:gdLst/>
            <a:ahLst/>
            <a:cxnLst/>
            <a:rect l="l" t="t" r="r" b="b"/>
            <a:pathLst>
              <a:path w="1600200" h="1242060">
                <a:moveTo>
                  <a:pt x="721931" y="0"/>
                </a:moveTo>
                <a:lnTo>
                  <a:pt x="0" y="620928"/>
                </a:lnTo>
                <a:lnTo>
                  <a:pt x="721931" y="1241869"/>
                </a:lnTo>
                <a:lnTo>
                  <a:pt x="721931" y="918984"/>
                </a:lnTo>
                <a:lnTo>
                  <a:pt x="1599971" y="918984"/>
                </a:lnTo>
                <a:lnTo>
                  <a:pt x="1599971" y="322872"/>
                </a:lnTo>
                <a:lnTo>
                  <a:pt x="721931" y="322872"/>
                </a:lnTo>
                <a:lnTo>
                  <a:pt x="721931"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0D7E9525-6184-9E4E-9813-8CB45EFA589E}"/>
              </a:ext>
            </a:extLst>
          </p:cNvPr>
          <p:cNvSpPr txBox="1"/>
          <p:nvPr/>
        </p:nvSpPr>
        <p:spPr>
          <a:xfrm>
            <a:off x="3443156" y="3377605"/>
            <a:ext cx="734954" cy="353790"/>
          </a:xfrm>
          <a:prstGeom prst="rect">
            <a:avLst/>
          </a:prstGeom>
        </p:spPr>
        <p:txBody>
          <a:bodyPr vert="horz" wrap="square" lIns="0" tIns="11405" rIns="0" bIns="0" rtlCol="0">
            <a:spAutoFit/>
          </a:bodyPr>
          <a:lstStyle/>
          <a:p>
            <a:pPr marL="10861">
              <a:spcBef>
                <a:spcPts val="90"/>
              </a:spcBef>
            </a:pPr>
            <a:r>
              <a:rPr sz="2224" b="1" dirty="0">
                <a:solidFill>
                  <a:srgbClr val="FFFFFF"/>
                </a:solidFill>
                <a:latin typeface="HGMaruGothicMPRO" panose="020F0600000000000000" pitchFamily="34" charset="-128"/>
                <a:ea typeface="HGMaruGothicMPRO" panose="020F0600000000000000" pitchFamily="34" charset="-128"/>
                <a:cs typeface="ShinMGoPro-Medium"/>
              </a:rPr>
              <a:t>保護</a:t>
            </a:r>
            <a:endParaRPr sz="2224" dirty="0">
              <a:latin typeface="HGMaruGothicMPRO" panose="020F0600000000000000" pitchFamily="34" charset="-128"/>
              <a:ea typeface="HGMaruGothicMPRO" panose="020F0600000000000000" pitchFamily="34" charset="-128"/>
              <a:cs typeface="ShinMGoPro-Medium"/>
            </a:endParaRPr>
          </a:p>
        </p:txBody>
      </p:sp>
      <p:sp>
        <p:nvSpPr>
          <p:cNvPr id="45" name="object 45">
            <a:extLst>
              <a:ext uri="{FF2B5EF4-FFF2-40B4-BE49-F238E27FC236}">
                <a16:creationId xmlns:a16="http://schemas.microsoft.com/office/drawing/2014/main" id="{D1CEFE17-3CA2-254A-91D1-10F9E70E1951}"/>
              </a:ext>
            </a:extLst>
          </p:cNvPr>
          <p:cNvSpPr/>
          <p:nvPr/>
        </p:nvSpPr>
        <p:spPr>
          <a:xfrm>
            <a:off x="6350197" y="3291329"/>
            <a:ext cx="1567853" cy="545246"/>
          </a:xfrm>
          <a:custGeom>
            <a:avLst/>
            <a:gdLst/>
            <a:ahLst/>
            <a:cxnLst/>
            <a:rect l="l" t="t" r="r" b="b"/>
            <a:pathLst>
              <a:path w="1833245" h="637539">
                <a:moveTo>
                  <a:pt x="471589" y="0"/>
                </a:moveTo>
                <a:lnTo>
                  <a:pt x="0" y="318642"/>
                </a:lnTo>
                <a:lnTo>
                  <a:pt x="471589" y="637285"/>
                </a:lnTo>
                <a:lnTo>
                  <a:pt x="471589" y="471589"/>
                </a:lnTo>
                <a:lnTo>
                  <a:pt x="1832635" y="471589"/>
                </a:lnTo>
                <a:lnTo>
                  <a:pt x="1832635" y="165696"/>
                </a:lnTo>
                <a:lnTo>
                  <a:pt x="471589" y="165696"/>
                </a:lnTo>
                <a:lnTo>
                  <a:pt x="471589"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9B61D22C-BE93-3B4F-9BBD-6D33BF8E8981}"/>
              </a:ext>
            </a:extLst>
          </p:cNvPr>
          <p:cNvSpPr/>
          <p:nvPr/>
        </p:nvSpPr>
        <p:spPr>
          <a:xfrm>
            <a:off x="7804857" y="2741098"/>
            <a:ext cx="269908" cy="954180"/>
          </a:xfrm>
          <a:custGeom>
            <a:avLst/>
            <a:gdLst/>
            <a:ahLst/>
            <a:cxnLst/>
            <a:rect l="l" t="t" r="r" b="b"/>
            <a:pathLst>
              <a:path w="315595" h="1115695">
                <a:moveTo>
                  <a:pt x="175298" y="0"/>
                </a:moveTo>
                <a:lnTo>
                  <a:pt x="139700" y="0"/>
                </a:lnTo>
                <a:lnTo>
                  <a:pt x="58935" y="2182"/>
                </a:lnTo>
                <a:lnTo>
                  <a:pt x="17462" y="17462"/>
                </a:lnTo>
                <a:lnTo>
                  <a:pt x="2182" y="58935"/>
                </a:lnTo>
                <a:lnTo>
                  <a:pt x="0" y="139699"/>
                </a:lnTo>
                <a:lnTo>
                  <a:pt x="0" y="975410"/>
                </a:lnTo>
                <a:lnTo>
                  <a:pt x="2182" y="1056174"/>
                </a:lnTo>
                <a:lnTo>
                  <a:pt x="17462" y="1097648"/>
                </a:lnTo>
                <a:lnTo>
                  <a:pt x="58935" y="1112927"/>
                </a:lnTo>
                <a:lnTo>
                  <a:pt x="139700" y="1115110"/>
                </a:lnTo>
                <a:lnTo>
                  <a:pt x="175298" y="1115110"/>
                </a:lnTo>
                <a:lnTo>
                  <a:pt x="256062" y="1112927"/>
                </a:lnTo>
                <a:lnTo>
                  <a:pt x="297535" y="1097648"/>
                </a:lnTo>
                <a:lnTo>
                  <a:pt x="312815" y="1056174"/>
                </a:lnTo>
                <a:lnTo>
                  <a:pt x="314998" y="975410"/>
                </a:lnTo>
                <a:lnTo>
                  <a:pt x="314998" y="139699"/>
                </a:lnTo>
                <a:lnTo>
                  <a:pt x="312815" y="58935"/>
                </a:lnTo>
                <a:lnTo>
                  <a:pt x="297535" y="17462"/>
                </a:lnTo>
                <a:lnTo>
                  <a:pt x="256062" y="2182"/>
                </a:lnTo>
                <a:lnTo>
                  <a:pt x="175298"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7F494218-1DFB-F24B-9DED-13821AF1CA86}"/>
              </a:ext>
            </a:extLst>
          </p:cNvPr>
          <p:cNvSpPr/>
          <p:nvPr/>
        </p:nvSpPr>
        <p:spPr>
          <a:xfrm>
            <a:off x="3679023" y="1496211"/>
            <a:ext cx="4836069" cy="1441316"/>
          </a:xfrm>
          <a:custGeom>
            <a:avLst/>
            <a:gdLst/>
            <a:ahLst/>
            <a:cxnLst/>
            <a:rect l="l" t="t" r="r" b="b"/>
            <a:pathLst>
              <a:path w="5654675" h="1685289">
                <a:moveTo>
                  <a:pt x="5347119"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close/>
              </a:path>
            </a:pathLst>
          </a:custGeom>
          <a:solidFill>
            <a:srgbClr val="E3F2E7"/>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9AFB331B-EC6D-184E-96E9-AA7198C74C54}"/>
              </a:ext>
            </a:extLst>
          </p:cNvPr>
          <p:cNvSpPr/>
          <p:nvPr/>
        </p:nvSpPr>
        <p:spPr>
          <a:xfrm>
            <a:off x="3679023" y="1496211"/>
            <a:ext cx="4836069" cy="1441316"/>
          </a:xfrm>
          <a:custGeom>
            <a:avLst/>
            <a:gdLst/>
            <a:ahLst/>
            <a:cxnLst/>
            <a:rect l="l" t="t" r="r" b="b"/>
            <a:pathLst>
              <a:path w="5654675" h="1685289">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lnTo>
                  <a:pt x="307124" y="0"/>
                </a:lnTo>
                <a:close/>
              </a:path>
            </a:pathLst>
          </a:custGeom>
          <a:ln w="15748">
            <a:solidFill>
              <a:srgbClr val="00AEEF"/>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01714772-15E5-0340-BBD6-575EF5955DCC}"/>
              </a:ext>
            </a:extLst>
          </p:cNvPr>
          <p:cNvSpPr txBox="1"/>
          <p:nvPr/>
        </p:nvSpPr>
        <p:spPr>
          <a:xfrm>
            <a:off x="3998169" y="1626515"/>
            <a:ext cx="4237324" cy="1104016"/>
          </a:xfrm>
          <a:prstGeom prst="rect">
            <a:avLst/>
          </a:prstGeom>
        </p:spPr>
        <p:txBody>
          <a:bodyPr vert="horz" wrap="square" lIns="0" tIns="9775" rIns="0" bIns="0" rtlCol="0">
            <a:spAutoFit/>
          </a:bodyPr>
          <a:lstStyle/>
          <a:p>
            <a:pPr marL="131962" marR="4344" indent="-121644">
              <a:lnSpc>
                <a:spcPct val="125600"/>
              </a:lnSpc>
              <a:spcBef>
                <a:spcPts val="77"/>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「会社」よりも、弱い立場にある事が多い</a:t>
            </a:r>
            <a:r>
              <a:rPr sz="1881" b="1" dirty="0">
                <a:solidFill>
                  <a:srgbClr val="00AEEF"/>
                </a:solidFill>
                <a:latin typeface="HGMaruGothicMPRO" panose="020F0600000000000000" pitchFamily="34" charset="-128"/>
                <a:ea typeface="HGMaruGothicMPRO" panose="020F0600000000000000" pitchFamily="34" charset="-128"/>
                <a:cs typeface="ShinMGoPro-Medium"/>
              </a:rPr>
              <a:t>「働く人」にとって、劣悪な労働条件の契約になってしまうかも…</a:t>
            </a:r>
            <a:endParaRPr sz="1881" dirty="0">
              <a:latin typeface="HGMaruGothicMPRO" panose="020F0600000000000000" pitchFamily="34" charset="-128"/>
              <a:ea typeface="HGMaruGothicMPRO" panose="020F0600000000000000" pitchFamily="34" charset="-128"/>
              <a:cs typeface="ShinMGoPro-Medium"/>
            </a:endParaRPr>
          </a:p>
        </p:txBody>
      </p:sp>
      <p:sp>
        <p:nvSpPr>
          <p:cNvPr id="50" name="object 50">
            <a:extLst>
              <a:ext uri="{FF2B5EF4-FFF2-40B4-BE49-F238E27FC236}">
                <a16:creationId xmlns:a16="http://schemas.microsoft.com/office/drawing/2014/main" id="{966576FC-514F-3E48-B7EC-98DFA4EDEDF1}"/>
              </a:ext>
            </a:extLst>
          </p:cNvPr>
          <p:cNvSpPr/>
          <p:nvPr/>
        </p:nvSpPr>
        <p:spPr>
          <a:xfrm>
            <a:off x="6915842" y="3074728"/>
            <a:ext cx="1818753" cy="893356"/>
          </a:xfrm>
          <a:custGeom>
            <a:avLst/>
            <a:gdLst/>
            <a:ahLst/>
            <a:cxnLst/>
            <a:rect l="l" t="t" r="r" b="b"/>
            <a:pathLst>
              <a:path w="2126615" h="1044575">
                <a:moveTo>
                  <a:pt x="1308277" y="892797"/>
                </a:moveTo>
                <a:lnTo>
                  <a:pt x="817994" y="892797"/>
                </a:lnTo>
                <a:lnTo>
                  <a:pt x="894740" y="1044409"/>
                </a:lnTo>
                <a:lnTo>
                  <a:pt x="1063129" y="911860"/>
                </a:lnTo>
                <a:lnTo>
                  <a:pt x="1298625" y="911860"/>
                </a:lnTo>
                <a:lnTo>
                  <a:pt x="1308277" y="892797"/>
                </a:lnTo>
                <a:close/>
              </a:path>
              <a:path w="2126615" h="1044575">
                <a:moveTo>
                  <a:pt x="1298625" y="911860"/>
                </a:moveTo>
                <a:lnTo>
                  <a:pt x="1063129" y="911860"/>
                </a:lnTo>
                <a:lnTo>
                  <a:pt x="1231506" y="1044409"/>
                </a:lnTo>
                <a:lnTo>
                  <a:pt x="1298625" y="911860"/>
                </a:lnTo>
                <a:close/>
              </a:path>
              <a:path w="2126615" h="1044575">
                <a:moveTo>
                  <a:pt x="1529410" y="837450"/>
                </a:moveTo>
                <a:lnTo>
                  <a:pt x="596836" y="837450"/>
                </a:lnTo>
                <a:lnTo>
                  <a:pt x="574471" y="993267"/>
                </a:lnTo>
                <a:lnTo>
                  <a:pt x="817994" y="892797"/>
                </a:lnTo>
                <a:lnTo>
                  <a:pt x="1537363" y="892797"/>
                </a:lnTo>
                <a:lnTo>
                  <a:pt x="1529410" y="837450"/>
                </a:lnTo>
                <a:close/>
              </a:path>
              <a:path w="2126615" h="1044575">
                <a:moveTo>
                  <a:pt x="1537363" y="892797"/>
                </a:moveTo>
                <a:lnTo>
                  <a:pt x="1308277" y="892797"/>
                </a:lnTo>
                <a:lnTo>
                  <a:pt x="1551800" y="993267"/>
                </a:lnTo>
                <a:lnTo>
                  <a:pt x="1537363" y="892797"/>
                </a:lnTo>
                <a:close/>
              </a:path>
              <a:path w="2126615" h="1044575">
                <a:moveTo>
                  <a:pt x="1704924" y="751230"/>
                </a:moveTo>
                <a:lnTo>
                  <a:pt x="421322" y="751230"/>
                </a:lnTo>
                <a:lnTo>
                  <a:pt x="302006" y="896035"/>
                </a:lnTo>
                <a:lnTo>
                  <a:pt x="596836" y="837450"/>
                </a:lnTo>
                <a:lnTo>
                  <a:pt x="1775975" y="837450"/>
                </a:lnTo>
                <a:lnTo>
                  <a:pt x="1704924" y="751230"/>
                </a:lnTo>
                <a:close/>
              </a:path>
              <a:path w="2126615" h="1044575">
                <a:moveTo>
                  <a:pt x="1775975" y="837450"/>
                </a:moveTo>
                <a:lnTo>
                  <a:pt x="1529410" y="837450"/>
                </a:lnTo>
                <a:lnTo>
                  <a:pt x="1824253" y="896035"/>
                </a:lnTo>
                <a:lnTo>
                  <a:pt x="1775975" y="837450"/>
                </a:lnTo>
                <a:close/>
              </a:path>
              <a:path w="2126615" h="1044575">
                <a:moveTo>
                  <a:pt x="104063" y="282181"/>
                </a:moveTo>
                <a:lnTo>
                  <a:pt x="308660" y="401764"/>
                </a:lnTo>
                <a:lnTo>
                  <a:pt x="0" y="439508"/>
                </a:lnTo>
                <a:lnTo>
                  <a:pt x="269824" y="522198"/>
                </a:lnTo>
                <a:lnTo>
                  <a:pt x="0" y="604901"/>
                </a:lnTo>
                <a:lnTo>
                  <a:pt x="308660" y="642620"/>
                </a:lnTo>
                <a:lnTo>
                  <a:pt x="104063" y="762228"/>
                </a:lnTo>
                <a:lnTo>
                  <a:pt x="421322" y="751230"/>
                </a:lnTo>
                <a:lnTo>
                  <a:pt x="2003369" y="751230"/>
                </a:lnTo>
                <a:lnTo>
                  <a:pt x="1817585" y="642620"/>
                </a:lnTo>
                <a:lnTo>
                  <a:pt x="2126246" y="604901"/>
                </a:lnTo>
                <a:lnTo>
                  <a:pt x="1856422" y="522198"/>
                </a:lnTo>
                <a:lnTo>
                  <a:pt x="2126246" y="439508"/>
                </a:lnTo>
                <a:lnTo>
                  <a:pt x="1817585" y="401764"/>
                </a:lnTo>
                <a:lnTo>
                  <a:pt x="2003387" y="293166"/>
                </a:lnTo>
                <a:lnTo>
                  <a:pt x="421322" y="293166"/>
                </a:lnTo>
                <a:lnTo>
                  <a:pt x="104063" y="282181"/>
                </a:lnTo>
                <a:close/>
              </a:path>
              <a:path w="2126615" h="1044575">
                <a:moveTo>
                  <a:pt x="2003369" y="751230"/>
                </a:moveTo>
                <a:lnTo>
                  <a:pt x="1704924" y="751230"/>
                </a:lnTo>
                <a:lnTo>
                  <a:pt x="2022182" y="762228"/>
                </a:lnTo>
                <a:lnTo>
                  <a:pt x="2003369" y="751230"/>
                </a:lnTo>
                <a:close/>
              </a:path>
              <a:path w="2126615" h="1044575">
                <a:moveTo>
                  <a:pt x="302006" y="148348"/>
                </a:moveTo>
                <a:lnTo>
                  <a:pt x="421322" y="293166"/>
                </a:lnTo>
                <a:lnTo>
                  <a:pt x="1704924" y="293166"/>
                </a:lnTo>
                <a:lnTo>
                  <a:pt x="1775948" y="206971"/>
                </a:lnTo>
                <a:lnTo>
                  <a:pt x="596836" y="206971"/>
                </a:lnTo>
                <a:lnTo>
                  <a:pt x="302006" y="148348"/>
                </a:lnTo>
                <a:close/>
              </a:path>
              <a:path w="2126615" h="1044575">
                <a:moveTo>
                  <a:pt x="2022182" y="282181"/>
                </a:moveTo>
                <a:lnTo>
                  <a:pt x="1704924" y="293166"/>
                </a:lnTo>
                <a:lnTo>
                  <a:pt x="2003387" y="293166"/>
                </a:lnTo>
                <a:lnTo>
                  <a:pt x="2022182" y="282181"/>
                </a:lnTo>
                <a:close/>
              </a:path>
              <a:path w="2126615" h="1044575">
                <a:moveTo>
                  <a:pt x="574471" y="51117"/>
                </a:moveTo>
                <a:lnTo>
                  <a:pt x="596836" y="206971"/>
                </a:lnTo>
                <a:lnTo>
                  <a:pt x="1529410" y="206971"/>
                </a:lnTo>
                <a:lnTo>
                  <a:pt x="1537361" y="151625"/>
                </a:lnTo>
                <a:lnTo>
                  <a:pt x="817994" y="151625"/>
                </a:lnTo>
                <a:lnTo>
                  <a:pt x="574471" y="51117"/>
                </a:lnTo>
                <a:close/>
              </a:path>
              <a:path w="2126615" h="1044575">
                <a:moveTo>
                  <a:pt x="1824253" y="148348"/>
                </a:moveTo>
                <a:lnTo>
                  <a:pt x="1529410" y="206971"/>
                </a:lnTo>
                <a:lnTo>
                  <a:pt x="1775948" y="206971"/>
                </a:lnTo>
                <a:lnTo>
                  <a:pt x="1824253" y="148348"/>
                </a:lnTo>
                <a:close/>
              </a:path>
              <a:path w="2126615" h="1044575">
                <a:moveTo>
                  <a:pt x="894740" y="0"/>
                </a:moveTo>
                <a:lnTo>
                  <a:pt x="817994" y="151625"/>
                </a:lnTo>
                <a:lnTo>
                  <a:pt x="1308277" y="151625"/>
                </a:lnTo>
                <a:lnTo>
                  <a:pt x="1298619" y="132549"/>
                </a:lnTo>
                <a:lnTo>
                  <a:pt x="1063129" y="132549"/>
                </a:lnTo>
                <a:lnTo>
                  <a:pt x="894740" y="0"/>
                </a:lnTo>
                <a:close/>
              </a:path>
              <a:path w="2126615" h="1044575">
                <a:moveTo>
                  <a:pt x="1551800" y="51117"/>
                </a:moveTo>
                <a:lnTo>
                  <a:pt x="1308277" y="151625"/>
                </a:lnTo>
                <a:lnTo>
                  <a:pt x="1537361" y="151625"/>
                </a:lnTo>
                <a:lnTo>
                  <a:pt x="1551800" y="51117"/>
                </a:lnTo>
                <a:close/>
              </a:path>
              <a:path w="2126615" h="1044575">
                <a:moveTo>
                  <a:pt x="1231506" y="0"/>
                </a:moveTo>
                <a:lnTo>
                  <a:pt x="1063129" y="132549"/>
                </a:lnTo>
                <a:lnTo>
                  <a:pt x="1298619" y="132549"/>
                </a:lnTo>
                <a:lnTo>
                  <a:pt x="1231506"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268763AF-7CF2-1D49-93A9-47CBA116999B}"/>
              </a:ext>
            </a:extLst>
          </p:cNvPr>
          <p:cNvSpPr txBox="1"/>
          <p:nvPr/>
        </p:nvSpPr>
        <p:spPr>
          <a:xfrm>
            <a:off x="7275401" y="3376852"/>
            <a:ext cx="1239691" cy="271480"/>
          </a:xfrm>
          <a:prstGeom prst="rect">
            <a:avLst/>
          </a:prstGeom>
        </p:spPr>
        <p:txBody>
          <a:bodyPr vert="horz" wrap="square" lIns="0" tIns="14663" rIns="0" bIns="0" rtlCol="0">
            <a:spAutoFit/>
          </a:bodyPr>
          <a:lstStyle/>
          <a:p>
            <a:pPr marL="10861">
              <a:spcBef>
                <a:spcPts val="115"/>
              </a:spcBef>
            </a:pPr>
            <a:r>
              <a:rPr sz="1668" b="1" dirty="0">
                <a:solidFill>
                  <a:srgbClr val="FFFFFF"/>
                </a:solidFill>
                <a:latin typeface="HGMaruGothicMPRO" panose="020F0600000000000000" pitchFamily="34" charset="-128"/>
                <a:ea typeface="HGMaruGothicMPRO" panose="020F0600000000000000" pitchFamily="34" charset="-128"/>
                <a:cs typeface="ShinMGoPro-Medium"/>
              </a:rPr>
              <a:t>これを防ぐ</a:t>
            </a:r>
            <a:endParaRPr sz="1668" dirty="0">
              <a:latin typeface="HGMaruGothicMPRO" panose="020F0600000000000000" pitchFamily="34" charset="-128"/>
              <a:ea typeface="HGMaruGothicMPRO" panose="020F0600000000000000" pitchFamily="34" charset="-128"/>
              <a:cs typeface="ShinMGoPro-Medium"/>
            </a:endParaRPr>
          </a:p>
        </p:txBody>
      </p:sp>
      <p:sp>
        <p:nvSpPr>
          <p:cNvPr id="53" name="object 53">
            <a:extLst>
              <a:ext uri="{FF2B5EF4-FFF2-40B4-BE49-F238E27FC236}">
                <a16:creationId xmlns:a16="http://schemas.microsoft.com/office/drawing/2014/main" id="{2BC9B523-30C7-3E4F-B367-60BECA0FE8E3}"/>
              </a:ext>
            </a:extLst>
          </p:cNvPr>
          <p:cNvSpPr/>
          <p:nvPr/>
        </p:nvSpPr>
        <p:spPr>
          <a:xfrm>
            <a:off x="2154221" y="5207175"/>
            <a:ext cx="96667" cy="1086690"/>
          </a:xfrm>
          <a:custGeom>
            <a:avLst/>
            <a:gdLst/>
            <a:ahLst/>
            <a:cxnLst/>
            <a:rect l="l" t="t" r="r" b="b"/>
            <a:pathLst>
              <a:path w="113030" h="1270634">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C630B25F-B06A-6F4F-B178-BFF82C6F8F56}"/>
              </a:ext>
            </a:extLst>
          </p:cNvPr>
          <p:cNvSpPr txBox="1"/>
          <p:nvPr/>
        </p:nvSpPr>
        <p:spPr>
          <a:xfrm>
            <a:off x="4864282" y="3344201"/>
            <a:ext cx="2254404" cy="1687708"/>
          </a:xfrm>
          <a:prstGeom prst="rect">
            <a:avLst/>
          </a:prstGeom>
        </p:spPr>
        <p:txBody>
          <a:bodyPr vert="horz" wrap="square" lIns="0" tIns="10861" rIns="0" bIns="0" rtlCol="0">
            <a:spAutoFit/>
          </a:bodyPr>
          <a:lstStyle/>
          <a:p>
            <a:pPr marL="10861">
              <a:spcBef>
                <a:spcPts val="86"/>
              </a:spcBef>
            </a:pPr>
            <a:r>
              <a:rPr sz="2651" b="1" dirty="0">
                <a:solidFill>
                  <a:srgbClr val="FFFFFF"/>
                </a:solidFill>
                <a:latin typeface="HGMaruGothicMPRO" panose="020F0600000000000000" pitchFamily="34" charset="-128"/>
                <a:ea typeface="HGMaruGothicMPRO" panose="020F0600000000000000" pitchFamily="34" charset="-128"/>
                <a:cs typeface="ShinMGoPro-Medium"/>
              </a:rPr>
              <a:t>労働法</a:t>
            </a:r>
            <a:endParaRPr sz="2651" dirty="0">
              <a:latin typeface="HGMaruGothicMPRO" panose="020F0600000000000000" pitchFamily="34" charset="-128"/>
              <a:ea typeface="HGMaruGothicMPRO" panose="020F0600000000000000" pitchFamily="34" charset="-128"/>
              <a:cs typeface="ShinMGoPro-Medium"/>
            </a:endParaRPr>
          </a:p>
          <a:p>
            <a:pPr marL="284016" indent="-269354">
              <a:spcBef>
                <a:spcPts val="1728"/>
              </a:spcBef>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労働基準法</a:t>
            </a:r>
            <a:endParaRPr sz="1582" dirty="0">
              <a:latin typeface="HGMaruGothicMPRO" panose="020F0600000000000000" pitchFamily="34" charset="-128"/>
              <a:ea typeface="HGMaruGothicMPRO" panose="020F0600000000000000" pitchFamily="34" charset="-128"/>
              <a:cs typeface="A-OTF Shin Maru Go Pro"/>
            </a:endParaRPr>
          </a:p>
          <a:p>
            <a:pPr marL="284016" indent="-269354">
              <a:spcBef>
                <a:spcPts val="221"/>
              </a:spcBef>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最低賃金法</a:t>
            </a:r>
            <a:endParaRPr sz="1582" dirty="0">
              <a:latin typeface="HGMaruGothicMPRO" panose="020F0600000000000000" pitchFamily="34" charset="-128"/>
              <a:ea typeface="HGMaruGothicMPRO" panose="020F0600000000000000" pitchFamily="34" charset="-128"/>
              <a:cs typeface="A-OTF Shin Maru Go Pro"/>
            </a:endParaRPr>
          </a:p>
          <a:p>
            <a:pPr marL="284016" indent="-269354">
              <a:spcBef>
                <a:spcPts val="221"/>
              </a:spcBef>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労働契約法</a:t>
            </a:r>
            <a:endParaRPr sz="1582" dirty="0">
              <a:latin typeface="HGMaruGothicMPRO" panose="020F0600000000000000" pitchFamily="34" charset="-128"/>
              <a:ea typeface="HGMaruGothicMPRO" panose="020F0600000000000000" pitchFamily="34" charset="-128"/>
              <a:cs typeface="A-OTF Shin Maru Go Pro"/>
            </a:endParaRPr>
          </a:p>
          <a:p>
            <a:pPr marL="284016" indent="-269354">
              <a:spcBef>
                <a:spcPts val="217"/>
              </a:spcBef>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a:t>
            </a:r>
            <a:endParaRPr sz="1582" dirty="0">
              <a:latin typeface="HGMaruGothicMPRO" panose="020F0600000000000000" pitchFamily="34" charset="-128"/>
              <a:ea typeface="HGMaruGothicMPRO" panose="020F0600000000000000" pitchFamily="34" charset="-128"/>
              <a:cs typeface="A-OTF Shin Maru Go Pro"/>
            </a:endParaRPr>
          </a:p>
        </p:txBody>
      </p:sp>
      <p:sp>
        <p:nvSpPr>
          <p:cNvPr id="55" name="object 55">
            <a:extLst>
              <a:ext uri="{FF2B5EF4-FFF2-40B4-BE49-F238E27FC236}">
                <a16:creationId xmlns:a16="http://schemas.microsoft.com/office/drawing/2014/main" id="{AAF89159-2B14-4041-9D5B-9978351EF03E}"/>
              </a:ext>
            </a:extLst>
          </p:cNvPr>
          <p:cNvSpPr/>
          <p:nvPr/>
        </p:nvSpPr>
        <p:spPr>
          <a:xfrm>
            <a:off x="4747184" y="3979440"/>
            <a:ext cx="96667" cy="1086690"/>
          </a:xfrm>
          <a:custGeom>
            <a:avLst/>
            <a:gdLst/>
            <a:ahLst/>
            <a:cxnLst/>
            <a:rect l="l" t="t" r="r" b="b"/>
            <a:pathLst>
              <a:path w="113029" h="1270635">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439E29AE-D71A-FD43-B434-33158F864963}"/>
              </a:ext>
            </a:extLst>
          </p:cNvPr>
          <p:cNvSpPr txBox="1"/>
          <p:nvPr/>
        </p:nvSpPr>
        <p:spPr>
          <a:xfrm>
            <a:off x="5644084" y="4976788"/>
            <a:ext cx="141129" cy="729397"/>
          </a:xfrm>
          <a:prstGeom prst="rect">
            <a:avLst/>
          </a:prstGeom>
        </p:spPr>
        <p:txBody>
          <a:bodyPr vert="eaVert" wrap="square" lIns="0" tIns="0" rIns="0" bIns="0" rtlCol="0">
            <a:spAutoFit/>
          </a:bodyPr>
          <a:lstStyle/>
          <a:p>
            <a:pPr marL="10861">
              <a:lnSpc>
                <a:spcPct val="65000"/>
              </a:lnSpc>
            </a:pPr>
            <a:r>
              <a:rPr lang="ja-JP" altLang="en-US" sz="1411" spc="-770" dirty="0">
                <a:solidFill>
                  <a:srgbClr val="231F20"/>
                </a:solidFill>
                <a:latin typeface="HGMaruGothicMPRO" panose="020F0600000000000000" pitchFamily="34" charset="-128"/>
                <a:ea typeface="HGMaruGothicMPRO" panose="020F0600000000000000" pitchFamily="34" charset="-128"/>
                <a:cs typeface="A-OTF Shin Maru Go Pro"/>
              </a:rPr>
              <a:t>・ ・・</a:t>
            </a:r>
            <a:endParaRPr sz="1411" spc="-770" dirty="0">
              <a:latin typeface="HGMaruGothicMPRO" panose="020F0600000000000000" pitchFamily="34" charset="-128"/>
              <a:ea typeface="HGMaruGothicMPRO" panose="020F0600000000000000" pitchFamily="34" charset="-128"/>
              <a:cs typeface="A-OTF Shin Maru Go Pro"/>
            </a:endParaRPr>
          </a:p>
        </p:txBody>
      </p:sp>
      <p:sp>
        <p:nvSpPr>
          <p:cNvPr id="58" name="正方形/長方形 5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134</a:t>
            </a:r>
            <a:endParaRPr lang="ja-JP" altLang="en-US" sz="1200" b="1" dirty="0"/>
          </a:p>
        </p:txBody>
      </p:sp>
    </p:spTree>
    <p:extLst>
      <p:ext uri="{BB962C8B-B14F-4D97-AF65-F5344CB8AC3E}">
        <p14:creationId xmlns:p14="http://schemas.microsoft.com/office/powerpoint/2010/main" val="171240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0"/>
          <p:cNvSpPr/>
          <p:nvPr/>
        </p:nvSpPr>
        <p:spPr>
          <a:xfrm>
            <a:off x="166123" y="1182079"/>
            <a:ext cx="8784976" cy="2417439"/>
          </a:xfrm>
          <a:prstGeom prst="wedgeRoundRectCallout">
            <a:avLst>
              <a:gd name="adj1" fmla="val 39328"/>
              <a:gd name="adj2" fmla="val 78674"/>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吹き出し 20">
            <a:extLst>
              <a:ext uri="{FF2B5EF4-FFF2-40B4-BE49-F238E27FC236}">
                <a16:creationId xmlns:a16="http://schemas.microsoft.com/office/drawing/2014/main" id="{724F2062-4A55-4C2F-ACD3-F3900B223778}"/>
              </a:ext>
            </a:extLst>
          </p:cNvPr>
          <p:cNvSpPr/>
          <p:nvPr/>
        </p:nvSpPr>
        <p:spPr>
          <a:xfrm>
            <a:off x="199345" y="1161681"/>
            <a:ext cx="8784976" cy="2448272"/>
          </a:xfrm>
          <a:prstGeom prst="roundRect">
            <a:avLst>
              <a:gd name="adj" fmla="val 541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総合労働相談コーナー</a:t>
            </a: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lvl="0">
              <a:lnSpc>
                <a:spcPts val="2200"/>
              </a:lnSpc>
              <a:defRPr/>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　解雇、雇止め、配置転換、賃金の引下げ、募集・採用、いじめ・嫌がらせ、パワハラなどのあらゆる分野の労働問題を対象とし、専門の相談員が面談もしくは電話で対応する。性的指向・性自認に関連する労働問題も対象となる。</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lvl="0">
              <a:lnSpc>
                <a:spcPts val="2200"/>
              </a:lnSpc>
              <a:defRPr/>
            </a:pP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労働者、事業主どちらからの相談も可能。</a:t>
            </a:r>
            <a:endPar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lvl="0">
              <a:lnSpc>
                <a:spcPts val="2200"/>
              </a:lnSpc>
              <a:defRPr/>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　なお、労働基準法等の法律に違反する疑いがある場合は、行政指導等の権限を持つ担当部署に取り次ぐことになる。</a:t>
            </a:r>
            <a:endPar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角丸四角形吹き出し 17"/>
          <p:cNvSpPr/>
          <p:nvPr/>
        </p:nvSpPr>
        <p:spPr>
          <a:xfrm>
            <a:off x="199345" y="4233480"/>
            <a:ext cx="6964943" cy="2444520"/>
          </a:xfrm>
          <a:prstGeom prst="wedgeRoundRectCallout">
            <a:avLst>
              <a:gd name="adj1" fmla="val 55666"/>
              <a:gd name="adj2" fmla="val -23160"/>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0" bIns="27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098" name="Picture 2" descr="C:\Users\zenkiren\Pictures\2016-10-21 001\若い　女性.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36296" y="4031160"/>
            <a:ext cx="2113110" cy="2723912"/>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17">
            <a:extLst>
              <a:ext uri="{FF2B5EF4-FFF2-40B4-BE49-F238E27FC236}">
                <a16:creationId xmlns:a16="http://schemas.microsoft.com/office/drawing/2014/main" id="{A60FE443-5A64-407B-A1B8-090095BF8D28}"/>
              </a:ext>
            </a:extLst>
          </p:cNvPr>
          <p:cNvSpPr/>
          <p:nvPr/>
        </p:nvSpPr>
        <p:spPr>
          <a:xfrm>
            <a:off x="296212" y="4212448"/>
            <a:ext cx="6868076" cy="2528920"/>
          </a:xfrm>
          <a:prstGeom prst="roundRect">
            <a:avLst>
              <a:gd name="adj" fmla="val 676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労働条件相談ほっとライン</a:t>
            </a: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600"/>
              </a:lnSpc>
              <a:spcBef>
                <a:spcPts val="0"/>
              </a:spcBef>
              <a:spcAft>
                <a:spcPts val="0"/>
              </a:spcAft>
              <a:buClrTx/>
              <a:buSzTx/>
              <a:buFontTx/>
              <a:buNone/>
              <a:tabLst/>
              <a:defRPr/>
            </a:pP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夜間や土日でも、労働条件に関する相談ができます。</a:t>
            </a:r>
            <a:endPar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133350" marR="0" lvl="0" indent="-133350" algn="l" defTabSz="914400" rtl="0" eaLnBrk="1" fontAlgn="auto" latinLnBrk="0" hangingPunct="1">
              <a:lnSpc>
                <a:spcPts val="26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平日</a:t>
            </a:r>
            <a:r>
              <a:rPr lang="ja-JP" altLang="en-US" b="1" dirty="0">
                <a:solidFill>
                  <a:srgbClr val="FF0000"/>
                </a:solidFill>
                <a:latin typeface="HG丸ｺﾞｼｯｸM-PRO" panose="020F0600000000000000" pitchFamily="50" charset="-128"/>
                <a:ea typeface="HG丸ｺﾞｼｯｸM-PRO" panose="020F0600000000000000" pitchFamily="50" charset="-128"/>
              </a:rPr>
              <a:t>（月～金）</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は夜間</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17:00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22:00</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err="1">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土日祝は昼間</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９</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～２１</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:00</a:t>
            </a:r>
            <a:r>
              <a:rPr lang="ja-JP" altLang="en-US"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ﾌﾘｰﾀﾞｲﾔﾙ</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0120-811-610</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はい</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ろうどう</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電話料無料</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で相談に対応してくれる。</a:t>
            </a:r>
            <a:endPar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8520" y="-21529"/>
            <a:ext cx="7123286" cy="656590"/>
          </a:xfrm>
          <a:prstGeom prst="rect">
            <a:avLst/>
          </a:prstGeom>
        </p:spPr>
        <p:txBody>
          <a:bodyPr wrap="square">
            <a:spAutoFit/>
          </a:bodyPr>
          <a:lstStyle/>
          <a:p>
            <a:pPr lvl="0" algn="ctr">
              <a:lnSpc>
                <a:spcPts val="4400"/>
              </a:lnSpc>
              <a:defRPr/>
            </a:pPr>
            <a:r>
              <a:rPr lang="ja-JP" altLang="en-US" sz="2400" dirty="0">
                <a:latin typeface="HG丸ｺﾞｼｯｸM-PRO" panose="020F0600000000000000" pitchFamily="50" charset="-128"/>
                <a:ea typeface="HG丸ｺﾞｼｯｸM-PRO" panose="020F0600000000000000" pitchFamily="50" charset="-128"/>
              </a:rPr>
              <a:t>総合労働相談コーナー・労働条件ほっとライン</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170</a:t>
            </a:r>
            <a:endParaRPr lang="ja-JP" altLang="en-US" sz="1200" b="1" dirty="0">
              <a:solidFill>
                <a:schemeClr val="tx1"/>
              </a:solidFill>
            </a:endParaRPr>
          </a:p>
        </p:txBody>
      </p:sp>
    </p:spTree>
    <p:extLst>
      <p:ext uri="{BB962C8B-B14F-4D97-AF65-F5344CB8AC3E}">
        <p14:creationId xmlns:p14="http://schemas.microsoft.com/office/powerpoint/2010/main" val="23211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wipe(left)">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bg/>
                                          </p:spTgt>
                                        </p:tgtEl>
                                        <p:attrNameLst>
                                          <p:attrName>style.visibility</p:attrName>
                                        </p:attrNameLst>
                                      </p:cBhvr>
                                      <p:to>
                                        <p:strVal val="visible"/>
                                      </p:to>
                                    </p:set>
                                    <p:animEffect transition="in" filter="wipe(left)">
                                      <p:cBhvr>
                                        <p:cTn id="37" dur="2000"/>
                                        <p:tgtEl>
                                          <p:spTgt spid="18">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nodePh="1">
                                  <p:stCondLst>
                                    <p:cond delay="0"/>
                                  </p:stCondLst>
                                  <p:endCondLst>
                                    <p:cond evt="begin" delay="0">
                                      <p:tn val="40"/>
                                    </p:cond>
                                  </p:end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left)">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left)">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wipe(left)">
                                      <p:cBhvr>
                                        <p:cTn id="5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build="p"/>
      <p:bldP spid="18" grpId="0" uiExpand="1" build="p" animBg="1"/>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1930020-798F-914A-ABDB-5EE9D49E1621}"/>
              </a:ext>
            </a:extLst>
          </p:cNvPr>
          <p:cNvSpPr txBox="1">
            <a:spLocks/>
          </p:cNvSpPr>
          <p:nvPr/>
        </p:nvSpPr>
        <p:spPr>
          <a:xfrm>
            <a:off x="1333525" y="1312834"/>
            <a:ext cx="6152990" cy="241728"/>
          </a:xfrm>
          <a:prstGeom prst="rect">
            <a:avLst/>
          </a:prstGeom>
        </p:spPr>
        <p:txBody>
          <a:bodyPr vert="horz" wrap="square" lIns="0" tIns="1123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8641">
              <a:lnSpc>
                <a:spcPct val="100000"/>
              </a:lnSpc>
              <a:spcBef>
                <a:spcPts val="89"/>
              </a:spcBef>
            </a:pPr>
            <a:r>
              <a:rPr lang="ja-JP" altLang="en-US" sz="1497" b="1">
                <a:solidFill>
                  <a:srgbClr val="FFFFFF"/>
                </a:solidFill>
                <a:latin typeface="HGMaruGothicMPRO" panose="020F0600000000000000" pitchFamily="34" charset="-128"/>
                <a:ea typeface="HGMaruGothicMPRO" panose="020F0600000000000000" pitchFamily="34" charset="-128"/>
              </a:rPr>
              <a:t>困ったときの</a:t>
            </a:r>
            <a:r>
              <a:rPr lang="en-US" altLang="ja-JP" sz="1497" b="1" dirty="0">
                <a:solidFill>
                  <a:srgbClr val="FFFFFF"/>
                </a:solidFill>
                <a:latin typeface="HGMaruGothicMPRO" panose="020F0600000000000000" pitchFamily="34" charset="-128"/>
                <a:ea typeface="HGMaruGothicMPRO" panose="020F0600000000000000" pitchFamily="34" charset="-128"/>
              </a:rPr>
              <a:t>…</a:t>
            </a:r>
            <a:r>
              <a:rPr lang="ja-JP" altLang="en-US" sz="1497" b="1">
                <a:solidFill>
                  <a:srgbClr val="FFFFFF"/>
                </a:solidFill>
                <a:latin typeface="HGMaruGothicMPRO" panose="020F0600000000000000" pitchFamily="34" charset="-128"/>
                <a:ea typeface="HGMaruGothicMPRO" panose="020F0600000000000000" pitchFamily="34" charset="-128"/>
              </a:rPr>
              <a:t>相談先はここ①　</a:t>
            </a:r>
            <a:r>
              <a:rPr lang="ja-JP" altLang="en-US" sz="1157" b="1">
                <a:solidFill>
                  <a:srgbClr val="FFFFFF"/>
                </a:solidFill>
                <a:latin typeface="HGMaruGothicMPRO" panose="020F0600000000000000" pitchFamily="34" charset="-128"/>
                <a:ea typeface="HGMaruGothicMPRO" panose="020F0600000000000000" pitchFamily="34" charset="-128"/>
              </a:rPr>
              <a:t>～ひとりで悩まないで、相談しましょう～</a:t>
            </a:r>
            <a:endParaRPr lang="ja-JP" altLang="en-US" sz="1157" b="1">
              <a:latin typeface="HGMaruGothicMPRO" panose="020F0600000000000000" pitchFamily="34" charset="-128"/>
              <a:ea typeface="HGMaruGothicMPRO" panose="020F0600000000000000" pitchFamily="34" charset="-128"/>
            </a:endParaRPr>
          </a:p>
        </p:txBody>
      </p:sp>
      <p:graphicFrame>
        <p:nvGraphicFramePr>
          <p:cNvPr id="5" name="object 5">
            <a:extLst>
              <a:ext uri="{FF2B5EF4-FFF2-40B4-BE49-F238E27FC236}">
                <a16:creationId xmlns:a16="http://schemas.microsoft.com/office/drawing/2014/main" id="{12C5EEA0-4604-3A48-B63B-6537A4F7CCD4}"/>
              </a:ext>
            </a:extLst>
          </p:cNvPr>
          <p:cNvGraphicFramePr>
            <a:graphicFrameLocks noGrp="1"/>
          </p:cNvGraphicFramePr>
          <p:nvPr>
            <p:extLst>
              <p:ext uri="{D42A27DB-BD31-4B8C-83A1-F6EECF244321}">
                <p14:modId xmlns:p14="http://schemas.microsoft.com/office/powerpoint/2010/main" val="43508557"/>
              </p:ext>
            </p:extLst>
          </p:nvPr>
        </p:nvGraphicFramePr>
        <p:xfrm>
          <a:off x="395536" y="1554562"/>
          <a:ext cx="8496944" cy="4470637"/>
        </p:xfrm>
        <a:graphic>
          <a:graphicData uri="http://schemas.openxmlformats.org/drawingml/2006/table">
            <a:tbl>
              <a:tblPr firstRow="1" bandRow="1">
                <a:tableStyleId>{2D5ABB26-0587-4C30-8999-92F81FD0307C}</a:tableStyleId>
              </a:tblPr>
              <a:tblGrid>
                <a:gridCol w="2832697">
                  <a:extLst>
                    <a:ext uri="{9D8B030D-6E8A-4147-A177-3AD203B41FA5}">
                      <a16:colId xmlns:a16="http://schemas.microsoft.com/office/drawing/2014/main" val="20000"/>
                    </a:ext>
                  </a:extLst>
                </a:gridCol>
                <a:gridCol w="5664247">
                  <a:extLst>
                    <a:ext uri="{9D8B030D-6E8A-4147-A177-3AD203B41FA5}">
                      <a16:colId xmlns:a16="http://schemas.microsoft.com/office/drawing/2014/main" val="20001"/>
                    </a:ext>
                  </a:extLst>
                </a:gridCol>
              </a:tblGrid>
              <a:tr h="465059">
                <a:tc gridSpan="2">
                  <a:txBody>
                    <a:bodyPr/>
                    <a:lstStyle/>
                    <a:p>
                      <a:pPr marL="188595">
                        <a:lnSpc>
                          <a:spcPct val="100000"/>
                        </a:lnSpc>
                        <a:spcBef>
                          <a:spcPts val="770"/>
                        </a:spcBef>
                      </a:pPr>
                      <a:r>
                        <a:rPr lang="ja-JP" altLang="en-US" sz="1600" b="1" spc="0" dirty="0">
                          <a:solidFill>
                            <a:srgbClr val="FFFFFF"/>
                          </a:solidFill>
                          <a:latin typeface="HGMaruGothicMPRO" panose="020F0600000000000000" pitchFamily="34" charset="-128"/>
                          <a:ea typeface="HGMaruGothicMPRO" panose="020F0600000000000000" pitchFamily="34" charset="-128"/>
                          <a:cs typeface="ShinMGoPro-DeBold"/>
                        </a:rPr>
                        <a:t>国</a:t>
                      </a:r>
                      <a:r>
                        <a:rPr lang="en-US" altLang="ja-JP" sz="1600" b="1" spc="0"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600" b="1" spc="0" dirty="0">
                          <a:solidFill>
                            <a:srgbClr val="FFFFFF"/>
                          </a:solidFill>
                          <a:latin typeface="HGMaruGothicMPRO" panose="020F0600000000000000" pitchFamily="34" charset="-128"/>
                          <a:ea typeface="HGMaruGothicMPRO" panose="020F0600000000000000" pitchFamily="34" charset="-128"/>
                          <a:cs typeface="ShinMGoPro-DeBold"/>
                        </a:rPr>
                        <a:t>厚生労働省</a:t>
                      </a:r>
                      <a:r>
                        <a:rPr lang="en-US" altLang="ja-JP" sz="1600" b="1" spc="0"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600" b="1" spc="0" dirty="0">
                          <a:solidFill>
                            <a:srgbClr val="FFFFFF"/>
                          </a:solidFill>
                          <a:latin typeface="HGMaruGothicMPRO" panose="020F0600000000000000" pitchFamily="34" charset="-128"/>
                          <a:ea typeface="HGMaruGothicMPRO" panose="020F0600000000000000" pitchFamily="34" charset="-128"/>
                          <a:cs typeface="ShinMGoPro-DeBold"/>
                        </a:rPr>
                        <a:t>の</a:t>
                      </a:r>
                      <a:r>
                        <a:rPr sz="1600" b="1" spc="0" dirty="0" err="1">
                          <a:solidFill>
                            <a:srgbClr val="FFFFFF"/>
                          </a:solidFill>
                          <a:latin typeface="HGMaruGothicMPRO" panose="020F0600000000000000" pitchFamily="34" charset="-128"/>
                          <a:ea typeface="HGMaruGothicMPRO" panose="020F0600000000000000" pitchFamily="34" charset="-128"/>
                          <a:cs typeface="ShinMGoPro-DeBold"/>
                        </a:rPr>
                        <a:t>相談窓口</a:t>
                      </a:r>
                      <a:endParaRPr sz="1600" spc="0" dirty="0">
                        <a:latin typeface="HGMaruGothicMPRO" panose="020F0600000000000000" pitchFamily="34" charset="-128"/>
                        <a:ea typeface="HGMaruGothicMPRO" panose="020F0600000000000000" pitchFamily="34" charset="-128"/>
                        <a:cs typeface="ShinMGoPro-DeBold"/>
                      </a:endParaRPr>
                    </a:p>
                  </a:txBody>
                  <a:tcPr marL="0" marR="0" marT="66535"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1011924">
                <a:tc>
                  <a:txBody>
                    <a:bodyPr/>
                    <a:lstStyle/>
                    <a:p>
                      <a:pPr marL="188595">
                        <a:lnSpc>
                          <a:spcPct val="100000"/>
                        </a:lnSpc>
                        <a:spcBef>
                          <a:spcPts val="64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600" spc="0" dirty="0">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都道府県労働局、労働基準</a:t>
                      </a:r>
                      <a:endParaRPr lang="en-US" sz="16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監督署等に設置</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5573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39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6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（解雇、雇止めなどの労働条件、いじめ、嫌がらせなど）</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20109"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333559">
                <a:tc>
                  <a:txBody>
                    <a:bodyPr/>
                    <a:lstStyle/>
                    <a:p>
                      <a:pPr>
                        <a:lnSpc>
                          <a:spcPct val="100000"/>
                        </a:lnSpc>
                        <a:spcBef>
                          <a:spcPts val="35"/>
                        </a:spcBef>
                      </a:pPr>
                      <a:endParaRPr sz="1600" spc="0" dirty="0">
                        <a:latin typeface="HGMaruGothicMPRO" panose="020F0600000000000000" pitchFamily="34" charset="-128"/>
                        <a:ea typeface="HGMaruGothicMPRO" panose="020F0600000000000000" pitchFamily="34" charset="-128"/>
                        <a:cs typeface="Times New Roman"/>
                      </a:endParaRPr>
                    </a:p>
                    <a:p>
                      <a:pPr marL="188595">
                        <a:lnSpc>
                          <a:spcPct val="100000"/>
                        </a:lnSpc>
                        <a:spcBef>
                          <a:spcPts val="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6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雇用環境・均等部（室</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302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ct val="103299"/>
                        </a:lnSpc>
                        <a:spcBef>
                          <a:spcPts val="71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性別を理由とする差別、妊娠・出産・育児休業等を理由とする不利益取扱い、セクシュアルハラスメント、妊娠・出産・育児休業・介護休業等に関するハラスメント、育児・介護休業、パートタイム</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・有期雇用</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労働などについての相談の受付等</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6178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743268">
                <a:tc>
                  <a:txBody>
                    <a:bodyPr/>
                    <a:lstStyle/>
                    <a:p>
                      <a:pPr marL="188595">
                        <a:lnSpc>
                          <a:spcPct val="100000"/>
                        </a:lnSpc>
                        <a:spcBef>
                          <a:spcPts val="1739"/>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600" spc="0">
                        <a:latin typeface="HGMaruGothicMPRO" panose="020F0600000000000000" pitchFamily="34" charset="-128"/>
                        <a:ea typeface="HGMaruGothicMPRO" panose="020F0600000000000000" pitchFamily="34" charset="-128"/>
                        <a:cs typeface="A-OTF Shin Maru Go Pro"/>
                      </a:endParaRPr>
                    </a:p>
                  </a:txBody>
                  <a:tcPr marL="0" marR="0" marT="150351"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620"/>
                        </a:spcBef>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a:t>
                      </a:r>
                      <a:r>
                        <a:rPr lang="ja-JP" altLang="en-US" sz="1600" spc="0" dirty="0" err="1">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労災保険</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などについての相談の受付</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等</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5357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916827">
                <a:tc>
                  <a:txBody>
                    <a:bodyPr/>
                    <a:lstStyle/>
                    <a:p>
                      <a:pPr>
                        <a:lnSpc>
                          <a:spcPct val="100000"/>
                        </a:lnSpc>
                        <a:spcBef>
                          <a:spcPts val="10"/>
                        </a:spcBef>
                      </a:pPr>
                      <a:endParaRPr sz="16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lang="en-US" sz="16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188595">
                        <a:lnSpc>
                          <a:spcPct val="100000"/>
                        </a:lnSpc>
                      </a:pPr>
                      <a:r>
                        <a:rPr lang="ja-JP" altLang="en-US" sz="1600" spc="0" dirty="0">
                          <a:latin typeface="HGMaruGothicMPRO" panose="020F0600000000000000" pitchFamily="34" charset="-128"/>
                          <a:ea typeface="HGMaruGothicMPRO" panose="020F0600000000000000" pitchFamily="34" charset="-128"/>
                          <a:cs typeface="A-OTF Shin Maru Go Pro"/>
                        </a:rPr>
                        <a:t>（厚生労働省委託事業）</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86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0025" marR="3434715">
                        <a:lnSpc>
                          <a:spcPct val="103299"/>
                        </a:lnSpc>
                        <a:spcBef>
                          <a:spcPts val="770"/>
                        </a:spcBef>
                      </a:pPr>
                      <a:endParaRPr lang="en-US" sz="1600" spc="0" dirty="0">
                        <a:latin typeface="HGMaruGothicMPRO" panose="020F0600000000000000" pitchFamily="34" charset="-128"/>
                        <a:ea typeface="HGMaruGothicMPRO" panose="020F0600000000000000" pitchFamily="34" charset="-128"/>
                        <a:cs typeface="A-OTF Shin Maru Go Pro"/>
                      </a:endParaRPr>
                    </a:p>
                  </a:txBody>
                  <a:tcPr marL="0" marR="0" marT="66535"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107504" y="127576"/>
            <a:ext cx="7236804"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労働相談窓口一覧</a:t>
            </a:r>
          </a:p>
        </p:txBody>
      </p:sp>
      <p:sp>
        <p:nvSpPr>
          <p:cNvPr id="2" name="テキスト ボックス 1"/>
          <p:cNvSpPr txBox="1"/>
          <p:nvPr/>
        </p:nvSpPr>
        <p:spPr>
          <a:xfrm>
            <a:off x="251520" y="1035973"/>
            <a:ext cx="8280920"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困ったときの相談先はここ①　～ひとりで悩まないで、相談しましょう</a:t>
            </a:r>
          </a:p>
        </p:txBody>
      </p:sp>
      <p:sp>
        <p:nvSpPr>
          <p:cNvPr id="8" name="正方形/長方形 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03848" y="5085184"/>
            <a:ext cx="5760640" cy="1182375"/>
          </a:xfrm>
          <a:prstGeom prst="rect">
            <a:avLst/>
          </a:prstGeom>
          <a:noFill/>
        </p:spPr>
        <p:txBody>
          <a:bodyPr wrap="square" rtlCol="0">
            <a:spAutoFit/>
          </a:bodyPr>
          <a:lstStyle/>
          <a:p>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労働基準関係法令に関する問題について、専門知識を持つ相談員が、法令・裁判例などの説明や各関係機関の紹介などを行う電話相談</a:t>
            </a:r>
            <a:endPar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endParaRPr>
          </a:p>
          <a:p>
            <a:r>
              <a:rPr lang="en-US" altLang="ja-JP" sz="1400" dirty="0">
                <a:latin typeface="HGMaruGothicMPRO" panose="020F0600000000000000" pitchFamily="34" charset="-128"/>
                <a:ea typeface="HGMaruGothicMPRO" panose="020F0600000000000000" pitchFamily="34" charset="-128"/>
                <a:cs typeface="A-OTF Shin Maru Go Pro"/>
              </a:rPr>
              <a:t>0120</a:t>
            </a:r>
            <a:r>
              <a:rPr lang="ja-JP" altLang="en-US" sz="1400" dirty="0">
                <a:latin typeface="HGMaruGothicMPRO" panose="020F0600000000000000" pitchFamily="34" charset="-128"/>
                <a:ea typeface="HGMaruGothicMPRO" panose="020F0600000000000000" pitchFamily="34" charset="-128"/>
                <a:cs typeface="A-OTF Shin Maru Go Pro"/>
              </a:rPr>
              <a:t>－</a:t>
            </a:r>
            <a:r>
              <a:rPr lang="en-US" altLang="ja-JP" sz="1400" dirty="0">
                <a:latin typeface="HGMaruGothicMPRO" panose="020F0600000000000000" pitchFamily="34" charset="-128"/>
                <a:ea typeface="HGMaruGothicMPRO" panose="020F0600000000000000" pitchFamily="34" charset="-128"/>
                <a:cs typeface="A-OTF Shin Maru Go Pro"/>
              </a:rPr>
              <a:t>811</a:t>
            </a:r>
            <a:r>
              <a:rPr lang="ja-JP" altLang="en-US" sz="1400" dirty="0">
                <a:latin typeface="HGMaruGothicMPRO" panose="020F0600000000000000" pitchFamily="34" charset="-128"/>
                <a:ea typeface="HGMaruGothicMPRO" panose="020F0600000000000000" pitchFamily="34" charset="-128"/>
                <a:cs typeface="A-OTF Shin Maru Go Pro"/>
              </a:rPr>
              <a:t>－</a:t>
            </a:r>
            <a:r>
              <a:rPr lang="en-US" altLang="ja-JP" sz="1400" dirty="0">
                <a:latin typeface="HGMaruGothicMPRO" panose="020F0600000000000000" pitchFamily="34" charset="-128"/>
                <a:ea typeface="HGMaruGothicMPRO" panose="020F0600000000000000" pitchFamily="34" charset="-128"/>
                <a:cs typeface="A-OTF Shin Maru Go Pro"/>
              </a:rPr>
              <a:t>610</a:t>
            </a:r>
            <a:r>
              <a:rPr lang="ja-JP" altLang="en-US" sz="1400" dirty="0">
                <a:latin typeface="HGMaruGothicMPRO" panose="020F0600000000000000" pitchFamily="34" charset="-128"/>
                <a:ea typeface="HGMaruGothicMPRO" panose="020F0600000000000000" pitchFamily="34" charset="-128"/>
                <a:cs typeface="A-OTF Shin Maru Go Pro"/>
              </a:rPr>
              <a:t>（フリーダイヤル）</a:t>
            </a:r>
          </a:p>
          <a:p>
            <a:pPr marL="200025">
              <a:lnSpc>
                <a:spcPct val="100000"/>
              </a:lnSpc>
              <a:spcBef>
                <a:spcPts val="65"/>
              </a:spcBef>
            </a:pP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平日（月～金）</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17 </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22</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　　土日・祝日　</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9 </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21</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a:t>
            </a:r>
            <a:endParaRPr lang="ja-JP" altLang="en-US" sz="1400" dirty="0"/>
          </a:p>
          <a:p>
            <a:endParaRPr kumimoji="1" lang="ja-JP" altLang="en-US" sz="1400" dirty="0"/>
          </a:p>
        </p:txBody>
      </p:sp>
      <p:sp>
        <p:nvSpPr>
          <p:cNvPr id="9"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171</a:t>
            </a:r>
            <a:endParaRPr lang="ja-JP" altLang="en-US" sz="1200" b="1" dirty="0"/>
          </a:p>
        </p:txBody>
      </p:sp>
    </p:spTree>
    <p:extLst>
      <p:ext uri="{BB962C8B-B14F-4D97-AF65-F5344CB8AC3E}">
        <p14:creationId xmlns:p14="http://schemas.microsoft.com/office/powerpoint/2010/main" val="2634705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08999C-105B-A84E-9AE9-8D1EC28BD62D}"/>
              </a:ext>
            </a:extLst>
          </p:cNvPr>
          <p:cNvSpPr/>
          <p:nvPr/>
        </p:nvSpPr>
        <p:spPr>
          <a:xfrm>
            <a:off x="292767" y="5791066"/>
            <a:ext cx="1955205" cy="950302"/>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p>
        </p:txBody>
      </p:sp>
      <p:graphicFrame>
        <p:nvGraphicFramePr>
          <p:cNvPr id="5" name="object 5">
            <a:extLst>
              <a:ext uri="{FF2B5EF4-FFF2-40B4-BE49-F238E27FC236}">
                <a16:creationId xmlns:a16="http://schemas.microsoft.com/office/drawing/2014/main" id="{6E696AF8-FAFC-BD42-9D5F-0B8D8F8D7ADE}"/>
              </a:ext>
            </a:extLst>
          </p:cNvPr>
          <p:cNvGraphicFramePr>
            <a:graphicFrameLocks noGrp="1"/>
          </p:cNvGraphicFramePr>
          <p:nvPr>
            <p:extLst>
              <p:ext uri="{D42A27DB-BD31-4B8C-83A1-F6EECF244321}">
                <p14:modId xmlns:p14="http://schemas.microsoft.com/office/powerpoint/2010/main" val="2327190966"/>
              </p:ext>
            </p:extLst>
          </p:nvPr>
        </p:nvGraphicFramePr>
        <p:xfrm>
          <a:off x="251520" y="1556790"/>
          <a:ext cx="8424936" cy="4070282"/>
        </p:xfrm>
        <a:graphic>
          <a:graphicData uri="http://schemas.openxmlformats.org/drawingml/2006/table">
            <a:tbl>
              <a:tblPr firstRow="1" bandRow="1">
                <a:tableStyleId>{2D5ABB26-0587-4C30-8999-92F81FD0307C}</a:tableStyleId>
              </a:tblPr>
              <a:tblGrid>
                <a:gridCol w="2527425">
                  <a:extLst>
                    <a:ext uri="{9D8B030D-6E8A-4147-A177-3AD203B41FA5}">
                      <a16:colId xmlns:a16="http://schemas.microsoft.com/office/drawing/2014/main" val="20000"/>
                    </a:ext>
                  </a:extLst>
                </a:gridCol>
                <a:gridCol w="5897511">
                  <a:extLst>
                    <a:ext uri="{9D8B030D-6E8A-4147-A177-3AD203B41FA5}">
                      <a16:colId xmlns:a16="http://schemas.microsoft.com/office/drawing/2014/main" val="20001"/>
                    </a:ext>
                  </a:extLst>
                </a:gridCol>
              </a:tblGrid>
              <a:tr h="385115">
                <a:tc gridSpan="2">
                  <a:txBody>
                    <a:bodyPr/>
                    <a:lstStyle/>
                    <a:p>
                      <a:pPr marL="188595">
                        <a:lnSpc>
                          <a:spcPct val="100000"/>
                        </a:lnSpc>
                        <a:spcBef>
                          <a:spcPts val="434"/>
                        </a:spcBef>
                      </a:pPr>
                      <a:r>
                        <a:rPr lang="ja-JP" altLang="en-US" sz="1600" b="1" spc="0" dirty="0">
                          <a:solidFill>
                            <a:srgbClr val="FFFFFF"/>
                          </a:solidFill>
                          <a:latin typeface="HGMaruGothicMPRO" panose="020F0600000000000000" pitchFamily="34" charset="-128"/>
                          <a:ea typeface="HGMaruGothicMPRO" panose="020F0600000000000000" pitchFamily="34" charset="-128"/>
                          <a:cs typeface="ShinMGoPro-DeBold"/>
                        </a:rPr>
                        <a:t>民間や自治体の</a:t>
                      </a:r>
                      <a:r>
                        <a:rPr sz="1600" b="1" spc="0" dirty="0" err="1">
                          <a:solidFill>
                            <a:srgbClr val="FFFFFF"/>
                          </a:solidFill>
                          <a:latin typeface="HGMaruGothicMPRO" panose="020F0600000000000000" pitchFamily="34" charset="-128"/>
                          <a:ea typeface="HGMaruGothicMPRO" panose="020F0600000000000000" pitchFamily="34" charset="-128"/>
                          <a:cs typeface="ShinMGoPro-DeBold"/>
                        </a:rPr>
                        <a:t>相談窓口</a:t>
                      </a:r>
                      <a:endParaRPr sz="1600" spc="0" dirty="0">
                        <a:latin typeface="HGMaruGothicMPRO" panose="020F0600000000000000" pitchFamily="34" charset="-128"/>
                        <a:ea typeface="HGMaruGothicMPRO" panose="020F0600000000000000" pitchFamily="34" charset="-128"/>
                        <a:cs typeface="ShinMGoPro-DeBold"/>
                      </a:endParaRPr>
                    </a:p>
                  </a:txBody>
                  <a:tcPr marL="0" marR="0" marT="37587"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77375">
                <a:tc>
                  <a:txBody>
                    <a:bodyPr/>
                    <a:lstStyle/>
                    <a:p>
                      <a:pPr marL="188595" marR="1310005" algn="l">
                        <a:lnSpc>
                          <a:spcPct val="103299"/>
                        </a:lnSpc>
                        <a:spcBef>
                          <a:spcPts val="229"/>
                        </a:spcBef>
                      </a:pPr>
                      <a:endParaRPr lang="en-US" sz="1600" spc="0" dirty="0">
                        <a:solidFill>
                          <a:srgbClr val="231F20"/>
                        </a:solidFill>
                        <a:latin typeface="HGMaruGothicMPRO" panose="020F0600000000000000" pitchFamily="34" charset="-128"/>
                        <a:ea typeface="HGMaruGothicMPRO" panose="020F0600000000000000" pitchFamily="34" charset="-128"/>
                        <a:cs typeface="A-OTF Shin Maru Go Pro"/>
                      </a:endParaRPr>
                    </a:p>
                  </a:txBody>
                  <a:tcPr marL="0" marR="0" marT="36741"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nSpc>
                          <a:spcPct val="103299"/>
                        </a:lnSpc>
                        <a:spcBef>
                          <a:spcPts val="229"/>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解雇、残業代、パワハラやセクハラなど、雇用関係や職場環境に関する相談</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367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77375">
                <a:tc>
                  <a:txBody>
                    <a:bodyPr/>
                    <a:lstStyle/>
                    <a:p>
                      <a:pPr marL="188595" marR="648970">
                        <a:lnSpc>
                          <a:spcPct val="103299"/>
                        </a:lnSpc>
                        <a:spcBef>
                          <a:spcPts val="229"/>
                        </a:spcBef>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社会保険労務士会</a:t>
                      </a:r>
                      <a:r>
                        <a:rPr lang="en-US" altLang="ja-JP" sz="1600" spc="0" dirty="0">
                          <a:solidFill>
                            <a:srgbClr val="231F20"/>
                          </a:solidFill>
                          <a:latin typeface="HGMaruGothicMPRO" panose="020F0600000000000000" pitchFamily="34" charset="-128"/>
                          <a:ea typeface="HGMaruGothicMPRO" panose="020F0600000000000000" pitchFamily="34" charset="-128"/>
                          <a:cs typeface="A-OTF Shin Maru Go Pro"/>
                        </a:rPr>
                        <a:t/>
                      </a:r>
                      <a:br>
                        <a:rPr lang="en-US" altLang="ja-JP" sz="1600" spc="0" dirty="0">
                          <a:solidFill>
                            <a:srgbClr val="231F20"/>
                          </a:solidFill>
                          <a:latin typeface="HGMaruGothicMPRO" panose="020F0600000000000000" pitchFamily="34" charset="-128"/>
                          <a:ea typeface="HGMaruGothicMPRO" panose="020F0600000000000000" pitchFamily="34" charset="-128"/>
                          <a:cs typeface="A-OTF Shin Maru Go Pro"/>
                        </a:rPr>
                      </a:br>
                      <a:r>
                        <a:rPr sz="1600" spc="0" dirty="0">
                          <a:solidFill>
                            <a:srgbClr val="231F20"/>
                          </a:solidFill>
                          <a:latin typeface="HGMaruGothicMPRO" panose="020F0600000000000000" pitchFamily="34" charset="-128"/>
                          <a:ea typeface="HGMaruGothicMPRO" panose="020F0600000000000000" pitchFamily="34" charset="-128"/>
                          <a:cs typeface="A-OTF Shin Maru Go Pro"/>
                        </a:rPr>
                        <a:t>各社労士事務所</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36741"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nSpc>
                          <a:spcPct val="103299"/>
                        </a:lnSpc>
                        <a:spcBef>
                          <a:spcPts val="229"/>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解雇、退職、未払い残業代等職場のトラブル全般についての相談</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367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77375">
                <a:tc>
                  <a:txBody>
                    <a:bodyPr/>
                    <a:lstStyle/>
                    <a:p>
                      <a:pPr marL="188595">
                        <a:lnSpc>
                          <a:spcPct val="100000"/>
                        </a:lnSpc>
                        <a:spcBef>
                          <a:spcPts val="30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司法書士会、</a:t>
                      </a:r>
                      <a:endParaRPr sz="16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各司法書士事務所</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592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nSpc>
                          <a:spcPct val="100000"/>
                        </a:lnSpc>
                        <a:spcBef>
                          <a:spcPts val="135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司法書士による相談会を全国各地の司法書士会で実施</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16652"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577375">
                <a:tc>
                  <a:txBody>
                    <a:bodyPr/>
                    <a:lstStyle/>
                    <a:p>
                      <a:pPr marL="188595">
                        <a:lnSpc>
                          <a:spcPct val="100000"/>
                        </a:lnSpc>
                        <a:spcBef>
                          <a:spcPts val="30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行政書士会、</a:t>
                      </a:r>
                      <a:endParaRPr sz="16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各行政書士事務所</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592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nSpc>
                          <a:spcPct val="103299"/>
                        </a:lnSpc>
                        <a:spcBef>
                          <a:spcPts val="229"/>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クーリングオフなどの相談及び外国人留学生の進学・就職・アルバイトなどの労働契約の相談</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367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77375">
                <a:tc>
                  <a:txBody>
                    <a:bodyPr/>
                    <a:lstStyle/>
                    <a:p>
                      <a:pPr marL="188595">
                        <a:lnSpc>
                          <a:spcPct val="100000"/>
                        </a:lnSpc>
                        <a:spcBef>
                          <a:spcPts val="300"/>
                        </a:spcBef>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都道府県庁</a:t>
                      </a:r>
                      <a:endParaRPr sz="16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政令指定都市役所</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592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nSpc>
                          <a:spcPct val="100000"/>
                        </a:lnSpc>
                        <a:spcBef>
                          <a:spcPts val="135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労働相談への対応</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16652"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798292">
                <a:tc>
                  <a:txBody>
                    <a:bodyPr/>
                    <a:lstStyle/>
                    <a:p>
                      <a:pPr>
                        <a:lnSpc>
                          <a:spcPct val="100000"/>
                        </a:lnSpc>
                        <a:spcBef>
                          <a:spcPts val="20"/>
                        </a:spcBef>
                      </a:pPr>
                      <a:endParaRPr sz="16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労働組合</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728"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nSpc>
                          <a:spcPct val="103299"/>
                        </a:lnSpc>
                        <a:spcBef>
                          <a:spcPts val="33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労働者が主体となって自主的に労働条件の維持・改善や経済的地位の向上を目的として組織する団体</a:t>
                      </a:r>
                      <a:endParaRPr sz="1600" spc="0" dirty="0">
                        <a:latin typeface="HGMaruGothicMPRO" panose="020F0600000000000000" pitchFamily="34" charset="-128"/>
                        <a:ea typeface="HGMaruGothicMPRO" panose="020F0600000000000000" pitchFamily="34" charset="-128"/>
                        <a:cs typeface="A-OTF Shin Maru Go Pro"/>
                      </a:endParaRPr>
                    </a:p>
                    <a:p>
                      <a:pPr marL="193675">
                        <a:lnSpc>
                          <a:spcPct val="100000"/>
                        </a:lnSpc>
                        <a:spcBef>
                          <a:spcPts val="9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電話相談をしている労働組合（連合団体、地域労組、ユニオン）もあります</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28515"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sp>
        <p:nvSpPr>
          <p:cNvPr id="6" name="object 6">
            <a:extLst>
              <a:ext uri="{FF2B5EF4-FFF2-40B4-BE49-F238E27FC236}">
                <a16:creationId xmlns:a16="http://schemas.microsoft.com/office/drawing/2014/main" id="{3372B867-7740-654F-B4B2-7082B128FCAC}"/>
              </a:ext>
            </a:extLst>
          </p:cNvPr>
          <p:cNvSpPr txBox="1"/>
          <p:nvPr/>
        </p:nvSpPr>
        <p:spPr>
          <a:xfrm>
            <a:off x="253224" y="5850939"/>
            <a:ext cx="1994748" cy="628835"/>
          </a:xfrm>
          <a:prstGeom prst="rect">
            <a:avLst/>
          </a:prstGeom>
          <a:noFill/>
        </p:spPr>
        <p:txBody>
          <a:bodyPr vert="horz" wrap="square" lIns="0" tIns="125294" rIns="0" bIns="0" rtlCol="0">
            <a:spAutoFit/>
          </a:bodyPr>
          <a:lstStyle/>
          <a:p>
            <a:pPr marL="146898" marR="127456" indent="-4321">
              <a:lnSpc>
                <a:spcPct val="102299"/>
              </a:lnSpc>
              <a:spcBef>
                <a:spcPts val="986"/>
              </a:spcBef>
            </a:pPr>
            <a:r>
              <a:rPr sz="1600" dirty="0">
                <a:solidFill>
                  <a:srgbClr val="FFFFFF"/>
                </a:solidFill>
                <a:latin typeface="HGMaruGothicMPRO" panose="020F0600000000000000" pitchFamily="34" charset="-128"/>
                <a:ea typeface="HGMaruGothicMPRO" panose="020F0600000000000000" pitchFamily="34" charset="-128"/>
                <a:cs typeface="A-OTF Shin Maru Go Pro"/>
              </a:rPr>
              <a:t>相談をするために準備をしておこう</a:t>
            </a:r>
            <a:endParaRPr sz="1600"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FA0B48D-2AD5-0E45-81AC-02A6A3C1BAC3}"/>
              </a:ext>
            </a:extLst>
          </p:cNvPr>
          <p:cNvSpPr/>
          <p:nvPr/>
        </p:nvSpPr>
        <p:spPr>
          <a:xfrm>
            <a:off x="1047262" y="5791066"/>
            <a:ext cx="4316826" cy="950302"/>
          </a:xfrm>
          <a:custGeom>
            <a:avLst/>
            <a:gdLst/>
            <a:ahLst/>
            <a:cxnLst/>
            <a:rect l="l" t="t" r="r" b="b"/>
            <a:pathLst>
              <a:path w="5150485" h="929640">
                <a:moveTo>
                  <a:pt x="0" y="929246"/>
                </a:moveTo>
                <a:lnTo>
                  <a:pt x="5150256" y="929246"/>
                </a:lnTo>
                <a:lnTo>
                  <a:pt x="5150256" y="0"/>
                </a:lnTo>
                <a:lnTo>
                  <a:pt x="0" y="0"/>
                </a:lnTo>
                <a:lnTo>
                  <a:pt x="0" y="929246"/>
                </a:lnTo>
                <a:close/>
              </a:path>
            </a:pathLst>
          </a:custGeom>
          <a:ln w="15747">
            <a:solidFill>
              <a:srgbClr val="6D6E71"/>
            </a:solidFill>
          </a:ln>
        </p:spPr>
        <p:txBody>
          <a:bodyPr wrap="square" lIns="0" tIns="0" rIns="0" bIns="0" rtlCol="0"/>
          <a:lstStyle/>
          <a:p>
            <a:endParaRPr sz="1225">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749B327-7EA6-7249-999D-990ADA4405A1}"/>
              </a:ext>
            </a:extLst>
          </p:cNvPr>
          <p:cNvSpPr/>
          <p:nvPr/>
        </p:nvSpPr>
        <p:spPr>
          <a:xfrm>
            <a:off x="5438217" y="5717703"/>
            <a:ext cx="3170645" cy="684269"/>
          </a:xfrm>
          <a:prstGeom prst="rect">
            <a:avLst/>
          </a:prstGeom>
          <a:blipFill>
            <a:blip r:embed="rId2" cstate="print"/>
            <a:stretch>
              <a:fillRect/>
            </a:stretch>
          </a:blipFill>
        </p:spPr>
        <p:txBody>
          <a:bodyPr wrap="square" lIns="0" tIns="0" rIns="0" bIns="0" rtlCol="0"/>
          <a:lstStyle/>
          <a:p>
            <a:endParaRPr sz="1225">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2AE8EA6-018D-3440-B7AC-51AD746C5E5C}"/>
              </a:ext>
            </a:extLst>
          </p:cNvPr>
          <p:cNvSpPr txBox="1"/>
          <p:nvPr/>
        </p:nvSpPr>
        <p:spPr>
          <a:xfrm>
            <a:off x="5508104" y="6078230"/>
            <a:ext cx="2336069" cy="232272"/>
          </a:xfrm>
          <a:prstGeom prst="rect">
            <a:avLst/>
          </a:prstGeom>
        </p:spPr>
        <p:txBody>
          <a:bodyPr vert="horz" wrap="square" lIns="0" tIns="5617" rIns="0" bIns="0" rtlCol="0">
            <a:spAutoFit/>
          </a:bodyPr>
          <a:lstStyle/>
          <a:p>
            <a:pPr marL="8641" marR="3457">
              <a:lnSpc>
                <a:spcPct val="103299"/>
              </a:lnSpc>
              <a:spcBef>
                <a:spcPts val="44"/>
              </a:spcBef>
            </a:pPr>
            <a:r>
              <a:rPr sz="715" b="1" dirty="0">
                <a:solidFill>
                  <a:srgbClr val="231F20"/>
                </a:solidFill>
                <a:latin typeface="HGMaruGothicMPRO" panose="020F0600000000000000" pitchFamily="34" charset="-128"/>
                <a:ea typeface="HGMaruGothicMPRO" panose="020F0600000000000000" pitchFamily="34" charset="-128"/>
                <a:cs typeface="ShinMGoPro-Medium"/>
              </a:rPr>
              <a:t>厚生労働省ホームページ「確かめよう労働条件」</a:t>
            </a:r>
            <a:r>
              <a:rPr lang="en-US" sz="715" b="1" dirty="0">
                <a:solidFill>
                  <a:srgbClr val="231F20"/>
                </a:solidFill>
                <a:latin typeface="HGMaruGothicMPRO" panose="020F0600000000000000" pitchFamily="34" charset="-128"/>
                <a:ea typeface="HGMaruGothicMPRO" panose="020F0600000000000000" pitchFamily="34" charset="-128"/>
                <a:cs typeface="ShinMGoPro-Medium"/>
              </a:rPr>
              <a:t>http://www.check-roudou.mhlw.go.jp/　</a:t>
            </a:r>
            <a:r>
              <a:rPr lang="ja-JP" altLang="en-US" sz="715" b="1" dirty="0">
                <a:solidFill>
                  <a:srgbClr val="231F20"/>
                </a:solidFill>
                <a:latin typeface="HGMaruGothicMPRO" panose="020F0600000000000000" pitchFamily="34" charset="-128"/>
                <a:ea typeface="HGMaruGothicMPRO" panose="020F0600000000000000" pitchFamily="34" charset="-128"/>
                <a:cs typeface="ShinMGoPro-Medium"/>
              </a:rPr>
              <a:t>見てね！</a:t>
            </a:r>
          </a:p>
        </p:txBody>
      </p:sp>
      <p:sp>
        <p:nvSpPr>
          <p:cNvPr id="11" name="object 11">
            <a:extLst>
              <a:ext uri="{FF2B5EF4-FFF2-40B4-BE49-F238E27FC236}">
                <a16:creationId xmlns:a16="http://schemas.microsoft.com/office/drawing/2014/main" id="{A88FB259-BE77-524F-9284-615857797A6F}"/>
              </a:ext>
            </a:extLst>
          </p:cNvPr>
          <p:cNvSpPr txBox="1"/>
          <p:nvPr/>
        </p:nvSpPr>
        <p:spPr>
          <a:xfrm>
            <a:off x="7344308" y="6492603"/>
            <a:ext cx="1675957" cy="219935"/>
          </a:xfrm>
          <a:prstGeom prst="rect">
            <a:avLst/>
          </a:prstGeom>
        </p:spPr>
        <p:txBody>
          <a:bodyPr vert="horz" wrap="square" lIns="0" tIns="4321" rIns="0" bIns="0" rtlCol="0">
            <a:spAutoFit/>
          </a:bodyPr>
          <a:lstStyle/>
          <a:p>
            <a:pPr marL="5401" marR="3457" indent="2160" algn="ctr">
              <a:lnSpc>
                <a:spcPct val="103299"/>
              </a:lnSpc>
              <a:spcBef>
                <a:spcPts val="34"/>
              </a:spcBef>
            </a:pPr>
            <a:r>
              <a:rPr sz="680" dirty="0">
                <a:solidFill>
                  <a:srgbClr val="231F20"/>
                </a:solidFill>
                <a:latin typeface="HGMaruGothicMPRO" panose="020F0600000000000000" pitchFamily="34" charset="-128"/>
                <a:ea typeface="HGMaruGothicMPRO" panose="020F0600000000000000" pitchFamily="34" charset="-128"/>
                <a:cs typeface="A-OTF Shin Maru Go Pro"/>
              </a:rPr>
              <a:t>「アルバイトの労働条件を確かめよう！」</a:t>
            </a:r>
            <a:r>
              <a:rPr sz="680" dirty="0" err="1">
                <a:solidFill>
                  <a:srgbClr val="231F20"/>
                </a:solidFill>
                <a:latin typeface="HGMaruGothicMPRO" panose="020F0600000000000000" pitchFamily="34" charset="-128"/>
                <a:ea typeface="HGMaruGothicMPRO" panose="020F0600000000000000" pitchFamily="34" charset="-128"/>
                <a:cs typeface="A-OTF Shin Maru Go Pro"/>
              </a:rPr>
              <a:t>キャラクタ</a:t>
            </a:r>
            <a:r>
              <a:rPr sz="680" dirty="0">
                <a:solidFill>
                  <a:srgbClr val="231F20"/>
                </a:solidFill>
                <a:latin typeface="HGMaruGothicMPRO" panose="020F0600000000000000" pitchFamily="34" charset="-128"/>
                <a:ea typeface="HGMaruGothicMPRO" panose="020F0600000000000000" pitchFamily="34" charset="-128"/>
                <a:cs typeface="A-OTF Shin Maru Go Pro"/>
              </a:rPr>
              <a:t>ー「</a:t>
            </a:r>
            <a:r>
              <a:rPr sz="680" dirty="0" err="1">
                <a:solidFill>
                  <a:srgbClr val="231F20"/>
                </a:solidFill>
                <a:latin typeface="HGMaruGothicMPRO" panose="020F0600000000000000" pitchFamily="34" charset="-128"/>
                <a:ea typeface="HGMaruGothicMPRO" panose="020F0600000000000000" pitchFamily="34" charset="-128"/>
                <a:cs typeface="A-OTF Shin Maru Go Pro"/>
              </a:rPr>
              <a:t>たしかめたん</a:t>
            </a:r>
            <a:r>
              <a:rPr sz="680" dirty="0">
                <a:solidFill>
                  <a:srgbClr val="231F20"/>
                </a:solidFill>
                <a:latin typeface="HGMaruGothicMPRO" panose="020F0600000000000000" pitchFamily="34" charset="-128"/>
                <a:ea typeface="HGMaruGothicMPRO" panose="020F0600000000000000" pitchFamily="34" charset="-128"/>
                <a:cs typeface="A-OTF Shin Maru Go Pro"/>
              </a:rPr>
              <a:t>」</a:t>
            </a:r>
            <a:endParaRPr sz="680" dirty="0">
              <a:latin typeface="HGMaruGothicMPRO" panose="020F0600000000000000" pitchFamily="34" charset="-128"/>
              <a:ea typeface="HGMaruGothicMPRO" panose="020F0600000000000000" pitchFamily="34" charset="-128"/>
              <a:cs typeface="A-OTF Shin Maru Go Pro"/>
            </a:endParaRPr>
          </a:p>
        </p:txBody>
      </p:sp>
      <p:sp>
        <p:nvSpPr>
          <p:cNvPr id="14" name="object 8">
            <a:extLst>
              <a:ext uri="{FF2B5EF4-FFF2-40B4-BE49-F238E27FC236}">
                <a16:creationId xmlns:a16="http://schemas.microsoft.com/office/drawing/2014/main" id="{8D086492-E48A-9340-A42F-DBD4283CAB2A}"/>
              </a:ext>
            </a:extLst>
          </p:cNvPr>
          <p:cNvSpPr txBox="1"/>
          <p:nvPr/>
        </p:nvSpPr>
        <p:spPr>
          <a:xfrm>
            <a:off x="2247972" y="5833435"/>
            <a:ext cx="3476156" cy="812435"/>
          </a:xfrm>
          <a:prstGeom prst="rect">
            <a:avLst/>
          </a:prstGeom>
        </p:spPr>
        <p:txBody>
          <a:bodyPr vert="horz" wrap="square" lIns="0" tIns="12098" rIns="0" bIns="0" rtlCol="0">
            <a:spAutoFit/>
          </a:bodyPr>
          <a:lstStyle/>
          <a:p>
            <a:pPr marL="22034">
              <a:spcBef>
                <a:spcPts val="95"/>
              </a:spcBef>
            </a:pPr>
            <a:r>
              <a:rPr sz="1100" dirty="0">
                <a:solidFill>
                  <a:srgbClr val="00AEEF"/>
                </a:solidFill>
                <a:latin typeface="HGMaruGothicMPRO" panose="020F0600000000000000" pitchFamily="34" charset="-128"/>
                <a:ea typeface="HGMaruGothicMPRO" panose="020F0600000000000000" pitchFamily="34" charset="-128"/>
                <a:cs typeface="A-OTF Shin Maru Go Pro"/>
              </a:rPr>
              <a:t>・</a:t>
            </a:r>
            <a:r>
              <a:rPr sz="1100" dirty="0" err="1">
                <a:solidFill>
                  <a:srgbClr val="00AEEF"/>
                </a:solidFill>
                <a:latin typeface="HGMaruGothicMPRO" panose="020F0600000000000000" pitchFamily="34" charset="-128"/>
                <a:ea typeface="HGMaruGothicMPRO" panose="020F0600000000000000" pitchFamily="34" charset="-128"/>
                <a:cs typeface="A-OTF Shin Maru Go Pro"/>
              </a:rPr>
              <a:t>メモを取ろう･メモを残そう</a:t>
            </a:r>
            <a:endParaRPr sz="1100" dirty="0">
              <a:latin typeface="HGMaruGothicMPRO" panose="020F0600000000000000" pitchFamily="34" charset="-128"/>
              <a:ea typeface="HGMaruGothicMPRO" panose="020F0600000000000000" pitchFamily="34" charset="-128"/>
              <a:cs typeface="A-OTF Shin Maru Go Pro"/>
            </a:endParaRPr>
          </a:p>
          <a:p>
            <a:pPr marL="245839" marR="413044">
              <a:spcBef>
                <a:spcPts val="27"/>
              </a:spcBef>
            </a:pPr>
            <a:r>
              <a:rPr sz="1000" dirty="0" err="1">
                <a:solidFill>
                  <a:srgbClr val="231F20"/>
                </a:solidFill>
                <a:latin typeface="HGMaruGothicMPRO" panose="020F0600000000000000" pitchFamily="34" charset="-128"/>
                <a:ea typeface="HGMaruGothicMPRO" panose="020F0600000000000000" pitchFamily="34" charset="-128"/>
                <a:cs typeface="A-OTF Shin Maru Go Pro"/>
              </a:rPr>
              <a:t>出勤・退勤・休憩時間・働</a:t>
            </a:r>
            <a:r>
              <a:rPr lang="ja-JP" altLang="en-US" sz="1000" dirty="0">
                <a:solidFill>
                  <a:srgbClr val="231F20"/>
                </a:solidFill>
                <a:latin typeface="HGMaruGothicMPRO" panose="020F0600000000000000" pitchFamily="34" charset="-128"/>
                <a:ea typeface="HGMaruGothicMPRO" panose="020F0600000000000000" pitchFamily="34" charset="-128"/>
                <a:cs typeface="A-OTF Shin Maru Go Pro"/>
              </a:rPr>
              <a:t>い</a:t>
            </a:r>
            <a:r>
              <a:rPr sz="1000" dirty="0" err="1">
                <a:solidFill>
                  <a:srgbClr val="231F20"/>
                </a:solidFill>
                <a:latin typeface="HGMaruGothicMPRO" panose="020F0600000000000000" pitchFamily="34" charset="-128"/>
                <a:ea typeface="HGMaruGothicMPRO" panose="020F0600000000000000" pitchFamily="34" charset="-128"/>
                <a:cs typeface="A-OTF Shin Maru Go Pro"/>
              </a:rPr>
              <a:t>た日、誰にいつ何を言われた</a:t>
            </a:r>
            <a:r>
              <a:rPr sz="1000" dirty="0">
                <a:solidFill>
                  <a:srgbClr val="231F20"/>
                </a:solidFill>
                <a:latin typeface="HGMaruGothicMPRO" panose="020F0600000000000000" pitchFamily="34" charset="-128"/>
                <a:ea typeface="HGMaruGothicMPRO" panose="020F0600000000000000" pitchFamily="34" charset="-128"/>
                <a:cs typeface="A-OTF Shin Maru Go Pro"/>
              </a:rPr>
              <a:t>・・・など</a:t>
            </a:r>
            <a:endParaRPr sz="1000" dirty="0">
              <a:latin typeface="HGMaruGothicMPRO" panose="020F0600000000000000" pitchFamily="34" charset="-128"/>
              <a:ea typeface="HGMaruGothicMPRO" panose="020F0600000000000000" pitchFamily="34" charset="-128"/>
              <a:cs typeface="A-OTF Shin Maru Go Pro"/>
            </a:endParaRPr>
          </a:p>
          <a:p>
            <a:pPr marL="22034"/>
            <a:r>
              <a:rPr sz="1100" dirty="0">
                <a:solidFill>
                  <a:srgbClr val="00AEEF"/>
                </a:solidFill>
                <a:latin typeface="HGMaruGothicMPRO" panose="020F0600000000000000" pitchFamily="34" charset="-128"/>
                <a:ea typeface="HGMaruGothicMPRO" panose="020F0600000000000000" pitchFamily="34" charset="-128"/>
                <a:cs typeface="A-OTF Shin Maru Go Pro"/>
              </a:rPr>
              <a:t>・</a:t>
            </a:r>
            <a:r>
              <a:rPr sz="1100" dirty="0" err="1">
                <a:solidFill>
                  <a:srgbClr val="00AEEF"/>
                </a:solidFill>
                <a:latin typeface="HGMaruGothicMPRO" panose="020F0600000000000000" pitchFamily="34" charset="-128"/>
                <a:ea typeface="HGMaruGothicMPRO" panose="020F0600000000000000" pitchFamily="34" charset="-128"/>
                <a:cs typeface="A-OTF Shin Maru Go Pro"/>
              </a:rPr>
              <a:t>記録をとっておこう</a:t>
            </a:r>
            <a:endParaRPr sz="1100" dirty="0">
              <a:latin typeface="HGMaruGothicMPRO" panose="020F0600000000000000" pitchFamily="34" charset="-128"/>
              <a:ea typeface="HGMaruGothicMPRO" panose="020F0600000000000000" pitchFamily="34" charset="-128"/>
              <a:cs typeface="A-OTF Shin Maru Go Pro"/>
            </a:endParaRPr>
          </a:p>
          <a:p>
            <a:pPr marL="267009"/>
            <a:r>
              <a:rPr sz="1000" dirty="0">
                <a:solidFill>
                  <a:srgbClr val="231F20"/>
                </a:solidFill>
                <a:latin typeface="HGMaruGothicMPRO" panose="020F0600000000000000" pitchFamily="34" charset="-128"/>
                <a:ea typeface="HGMaruGothicMPRO" panose="020F0600000000000000" pitchFamily="34" charset="-128"/>
                <a:cs typeface="A-OTF Shin Maru Go Pro"/>
              </a:rPr>
              <a:t>給与明細、労働条件通知書、メールなど</a:t>
            </a:r>
            <a:endParaRPr sz="1000" dirty="0">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107504" y="88575"/>
            <a:ext cx="7236804"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労働相談窓口一覧</a:t>
            </a:r>
          </a:p>
        </p:txBody>
      </p:sp>
      <p:sp>
        <p:nvSpPr>
          <p:cNvPr id="17" name="テキスト ボックス 16"/>
          <p:cNvSpPr txBox="1"/>
          <p:nvPr/>
        </p:nvSpPr>
        <p:spPr>
          <a:xfrm>
            <a:off x="400234" y="1054242"/>
            <a:ext cx="7628149"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困ったときの相談先はここ②　～ひとりで悩まないで、相談しましょう</a:t>
            </a:r>
          </a:p>
        </p:txBody>
      </p:sp>
      <p:sp>
        <p:nvSpPr>
          <p:cNvPr id="2" name="テキスト ボックス 1"/>
          <p:cNvSpPr txBox="1"/>
          <p:nvPr/>
        </p:nvSpPr>
        <p:spPr>
          <a:xfrm>
            <a:off x="379813" y="1916832"/>
            <a:ext cx="1710159" cy="58477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弁護士会、</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各法律事務所</a:t>
            </a:r>
          </a:p>
        </p:txBody>
      </p:sp>
      <p:sp>
        <p:nvSpPr>
          <p:cNvPr id="18" name="正方形/長方形 17"/>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172</a:t>
            </a:r>
            <a:endParaRPr lang="ja-JP" altLang="en-US" sz="1200" b="1" dirty="0"/>
          </a:p>
        </p:txBody>
      </p:sp>
    </p:spTree>
    <p:extLst>
      <p:ext uri="{BB962C8B-B14F-4D97-AF65-F5344CB8AC3E}">
        <p14:creationId xmlns:p14="http://schemas.microsoft.com/office/powerpoint/2010/main" val="339113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63">
            <a:extLst>
              <a:ext uri="{FF2B5EF4-FFF2-40B4-BE49-F238E27FC236}">
                <a16:creationId xmlns:a16="http://schemas.microsoft.com/office/drawing/2014/main" id="{5F4956DB-7AC3-784E-8BBF-F49FFC86FABE}"/>
              </a:ext>
            </a:extLst>
          </p:cNvPr>
          <p:cNvSpPr/>
          <p:nvPr/>
        </p:nvSpPr>
        <p:spPr>
          <a:xfrm>
            <a:off x="537837" y="952575"/>
            <a:ext cx="8069150" cy="5120888"/>
          </a:xfrm>
          <a:prstGeom prst="roundRect">
            <a:avLst>
              <a:gd name="adj" fmla="val 4840"/>
            </a:avLst>
          </a:prstGeom>
          <a:solidFill>
            <a:srgbClr val="FFFDE8"/>
          </a:solidFill>
          <a:ln w="15875">
            <a:solidFill>
              <a:srgbClr val="00B0F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B66E1CD-A2FB-F649-B4D5-3ADF9E5727B0}"/>
              </a:ext>
            </a:extLst>
          </p:cNvPr>
          <p:cNvSpPr txBox="1">
            <a:spLocks/>
          </p:cNvSpPr>
          <p:nvPr/>
        </p:nvSpPr>
        <p:spPr>
          <a:xfrm>
            <a:off x="-36512" y="71718"/>
            <a:ext cx="6335688" cy="383041"/>
          </a:xfrm>
          <a:prstGeom prst="rect">
            <a:avLst/>
          </a:prstGeom>
        </p:spPr>
        <p:txBody>
          <a:bodyPr vert="horz" wrap="square" lIns="0" tIns="1357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gn="ctr">
              <a:lnSpc>
                <a:spcPct val="100000"/>
              </a:lnSpc>
              <a:spcBef>
                <a:spcPts val="107"/>
              </a:spcBef>
            </a:pPr>
            <a:r>
              <a:rPr lang="ja-JP" altLang="en-US" sz="2400" b="1" dirty="0">
                <a:latin typeface="HGMaruGothicMPRO" panose="020F0600000000000000" pitchFamily="34" charset="-128"/>
                <a:ea typeface="HGMaruGothicMPRO" panose="020F0600000000000000" pitchFamily="34" charset="-128"/>
              </a:rPr>
              <a:t>～地域共生社会の実現「障害者雇用」～</a:t>
            </a:r>
          </a:p>
        </p:txBody>
      </p:sp>
      <p:sp>
        <p:nvSpPr>
          <p:cNvPr id="6" name="object 6">
            <a:extLst>
              <a:ext uri="{FF2B5EF4-FFF2-40B4-BE49-F238E27FC236}">
                <a16:creationId xmlns:a16="http://schemas.microsoft.com/office/drawing/2014/main" id="{0FAB432C-D4D3-6046-B770-03C2283161A7}"/>
              </a:ext>
            </a:extLst>
          </p:cNvPr>
          <p:cNvSpPr txBox="1"/>
          <p:nvPr/>
        </p:nvSpPr>
        <p:spPr>
          <a:xfrm>
            <a:off x="1079670" y="1124744"/>
            <a:ext cx="6984659" cy="4734882"/>
          </a:xfrm>
          <a:prstGeom prst="rect">
            <a:avLst/>
          </a:prstGeom>
        </p:spPr>
        <p:txBody>
          <a:bodyPr vert="horz" wrap="square" lIns="0" tIns="9775" rIns="0" bIns="0" rtlCol="0">
            <a:spAutoFit/>
          </a:bodyPr>
          <a:lstStyle/>
          <a:p>
            <a:pPr marL="10861" marR="4344" algn="just">
              <a:lnSpc>
                <a:spcPct val="132500"/>
              </a:lnSpc>
              <a:spcBef>
                <a:spcPts val="77"/>
              </a:spcBef>
            </a:pPr>
            <a:r>
              <a:rPr dirty="0">
                <a:solidFill>
                  <a:srgbClr val="231F20"/>
                </a:solidFill>
                <a:latin typeface="HGMaruGothicMPRO" panose="020F0600000000000000" pitchFamily="34" charset="-128"/>
                <a:ea typeface="HGMaruGothicMPRO" panose="020F0600000000000000" pitchFamily="34" charset="-128"/>
                <a:cs typeface="A-OTF Shin Maru Go Pro"/>
              </a:rPr>
              <a:t>　障害者が、希望や能力、適性を十分に活かし、障害の特性等に応じて活躍できることが普通の社会、障害者と共に働くことが当たり前の社会を目指す必要があります。</a:t>
            </a:r>
            <a:endParaRPr dirty="0">
              <a:latin typeface="HGMaruGothicMPRO" panose="020F0600000000000000" pitchFamily="34" charset="-128"/>
              <a:ea typeface="HGMaruGothicMPRO" panose="020F0600000000000000" pitchFamily="34" charset="-128"/>
              <a:cs typeface="A-OTF Shin Maru Go Pro"/>
            </a:endParaRPr>
          </a:p>
          <a:p>
            <a:pPr marL="10861" marR="7603" algn="just">
              <a:lnSpc>
                <a:spcPts val="2651"/>
              </a:lnSpc>
              <a:spcBef>
                <a:spcPts val="196"/>
              </a:spcBef>
            </a:pPr>
            <a:r>
              <a:rPr dirty="0">
                <a:solidFill>
                  <a:srgbClr val="231F20"/>
                </a:solidFill>
                <a:latin typeface="HGMaruGothicMPRO" panose="020F0600000000000000" pitchFamily="34" charset="-128"/>
                <a:ea typeface="HGMaruGothicMPRO" panose="020F0600000000000000" pitchFamily="34" charset="-128"/>
                <a:cs typeface="A-OTF Shin Maru Go Pro"/>
              </a:rPr>
              <a:t>　このような共生社会の実現に向けて、全ての企業には、</a:t>
            </a:r>
            <a:r>
              <a:rPr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雇用する労働者の2.2％に相当する障害者を雇用</a:t>
            </a:r>
            <a:r>
              <a:rPr dirty="0">
                <a:solidFill>
                  <a:srgbClr val="231F20"/>
                </a:solidFill>
                <a:latin typeface="HGMaruGothicMPRO" panose="020F0600000000000000" pitchFamily="34" charset="-128"/>
                <a:ea typeface="HGMaruGothicMPRO" panose="020F0600000000000000" pitchFamily="34" charset="-128"/>
                <a:cs typeface="A-OTF Shin Maru Go Pro"/>
              </a:rPr>
              <a:t>することが義務付けられています。</a:t>
            </a:r>
            <a:endParaRPr dirty="0">
              <a:latin typeface="HGMaruGothicMPRO" panose="020F0600000000000000" pitchFamily="34" charset="-128"/>
              <a:ea typeface="HGMaruGothicMPRO" panose="020F0600000000000000" pitchFamily="34" charset="-128"/>
              <a:cs typeface="A-OTF Shin Maru Go Pro"/>
            </a:endParaRPr>
          </a:p>
          <a:p>
            <a:pPr marL="259579">
              <a:spcBef>
                <a:spcPts val="1146"/>
              </a:spcBef>
            </a:pPr>
            <a:r>
              <a:rPr dirty="0">
                <a:solidFill>
                  <a:srgbClr val="231F20"/>
                </a:solidFill>
                <a:latin typeface="HGMaruGothicMPRO" panose="020F0600000000000000" pitchFamily="34" charset="-128"/>
                <a:ea typeface="HGMaruGothicMPRO" panose="020F0600000000000000" pitchFamily="34" charset="-128"/>
                <a:cs typeface="A-OTF Shin Maru Go Pro"/>
              </a:rPr>
              <a:t>※ 従業員45.5人以上の企業が対象です。</a:t>
            </a:r>
            <a:endParaRPr dirty="0">
              <a:latin typeface="HGMaruGothicMPRO" panose="020F0600000000000000" pitchFamily="34" charset="-128"/>
              <a:ea typeface="HGMaruGothicMPRO" panose="020F0600000000000000" pitchFamily="34" charset="-128"/>
              <a:cs typeface="A-OTF Shin Maru Go Pro"/>
            </a:endParaRPr>
          </a:p>
          <a:p>
            <a:pPr marL="259579">
              <a:spcBef>
                <a:spcPts val="210"/>
              </a:spcBef>
            </a:pPr>
            <a:r>
              <a:rPr dirty="0">
                <a:solidFill>
                  <a:srgbClr val="231F20"/>
                </a:solidFill>
                <a:latin typeface="HGMaruGothicMPRO" panose="020F0600000000000000" pitchFamily="34" charset="-128"/>
                <a:ea typeface="HGMaruGothicMPRO" panose="020F0600000000000000" pitchFamily="34" charset="-128"/>
                <a:cs typeface="A-OTF Shin Maru Go Pro"/>
              </a:rPr>
              <a:t>※ 平成30年4月から３年を経過する日より前に、法定雇用率は</a:t>
            </a:r>
            <a:r>
              <a:rPr lang="ja-JP" altLang="en-US" dirty="0" err="1">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dirty="0">
              <a:solidFill>
                <a:srgbClr val="231F20"/>
              </a:solidFill>
              <a:latin typeface="HGMaruGothicMPRO" panose="020F0600000000000000" pitchFamily="34" charset="-128"/>
              <a:ea typeface="HGMaruGothicMPRO" panose="020F0600000000000000" pitchFamily="34" charset="-128"/>
              <a:cs typeface="A-OTF Shin Maru Go Pro"/>
            </a:endParaRPr>
          </a:p>
          <a:p>
            <a:pPr marL="259579">
              <a:spcBef>
                <a:spcPts val="210"/>
              </a:spcBef>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2.3％に引き上げられます。</a:t>
            </a:r>
            <a:endParaRPr dirty="0">
              <a:latin typeface="HGMaruGothicMPRO" panose="020F0600000000000000" pitchFamily="34" charset="-128"/>
              <a:ea typeface="HGMaruGothicMPRO" panose="020F0600000000000000" pitchFamily="34" charset="-128"/>
              <a:cs typeface="A-OTF Shin Maru Go Pro"/>
            </a:endParaRPr>
          </a:p>
          <a:p>
            <a:pPr marL="10861" marR="8689" algn="just">
              <a:lnSpc>
                <a:spcPct val="132500"/>
              </a:lnSpc>
              <a:spcBef>
                <a:spcPts val="774"/>
              </a:spcBef>
            </a:pPr>
            <a:r>
              <a:rPr dirty="0">
                <a:solidFill>
                  <a:srgbClr val="231F20"/>
                </a:solidFill>
                <a:latin typeface="HGMaruGothicMPRO" panose="020F0600000000000000" pitchFamily="34" charset="-128"/>
                <a:ea typeface="HGMaruGothicMPRO" panose="020F0600000000000000" pitchFamily="34" charset="-128"/>
                <a:cs typeface="A-OTF Shin Maru Go Pro"/>
              </a:rPr>
              <a:t>　現在の</a:t>
            </a:r>
            <a:r>
              <a:rPr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全国の障害者雇用率は</a:t>
            </a:r>
            <a:r>
              <a:rPr lang="en-US" altLang="ja-JP"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2.05</a:t>
            </a:r>
            <a:r>
              <a:rPr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％、法定雇用率を達成している企業は、全体の</a:t>
            </a:r>
            <a:r>
              <a:rPr lang="en-US" altLang="ja-JP"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45.9</a:t>
            </a:r>
            <a:r>
              <a:rPr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a:t>
            </a:r>
            <a:r>
              <a:rPr dirty="0">
                <a:solidFill>
                  <a:srgbClr val="231F20"/>
                </a:solidFill>
                <a:latin typeface="HGMaruGothicMPRO" panose="020F0600000000000000" pitchFamily="34" charset="-128"/>
                <a:ea typeface="HGMaruGothicMPRO" panose="020F0600000000000000" pitchFamily="34" charset="-128"/>
                <a:cs typeface="A-OTF Shin Maru Go Pro"/>
              </a:rPr>
              <a:t>です（平成</a:t>
            </a:r>
            <a:r>
              <a:rPr lang="en-US" altLang="ja-JP" dirty="0">
                <a:solidFill>
                  <a:srgbClr val="231F20"/>
                </a:solidFill>
                <a:latin typeface="HGMaruGothicMPRO" panose="020F0600000000000000" pitchFamily="34" charset="-128"/>
                <a:ea typeface="HGMaruGothicMPRO" panose="020F0600000000000000" pitchFamily="34" charset="-128"/>
                <a:cs typeface="A-OTF Shin Maru Go Pro"/>
              </a:rPr>
              <a:t>30</a:t>
            </a:r>
            <a:r>
              <a:rPr dirty="0">
                <a:solidFill>
                  <a:srgbClr val="231F20"/>
                </a:solidFill>
                <a:latin typeface="HGMaruGothicMPRO" panose="020F0600000000000000" pitchFamily="34" charset="-128"/>
                <a:ea typeface="HGMaruGothicMPRO" panose="020F0600000000000000" pitchFamily="34" charset="-128"/>
                <a:cs typeface="A-OTF Shin Maru Go Pro"/>
              </a:rPr>
              <a:t>年6月1日現在）。</a:t>
            </a:r>
            <a:endParaRPr dirty="0">
              <a:latin typeface="HGMaruGothicMPRO" panose="020F0600000000000000" pitchFamily="34" charset="-128"/>
              <a:ea typeface="HGMaruGothicMPRO" panose="020F0600000000000000" pitchFamily="34" charset="-128"/>
              <a:cs typeface="A-OTF Shin Maru Go Pro"/>
            </a:endParaRPr>
          </a:p>
          <a:p>
            <a:pPr marL="10861" marR="7603" algn="just">
              <a:lnSpc>
                <a:spcPts val="2651"/>
              </a:lnSpc>
              <a:spcBef>
                <a:spcPts val="196"/>
              </a:spcBef>
            </a:pPr>
            <a:r>
              <a:rPr dirty="0">
                <a:solidFill>
                  <a:srgbClr val="231F20"/>
                </a:solidFill>
                <a:latin typeface="HGMaruGothicMPRO" panose="020F0600000000000000" pitchFamily="34" charset="-128"/>
                <a:ea typeface="HGMaruGothicMPRO" panose="020F0600000000000000" pitchFamily="34" charset="-128"/>
                <a:cs typeface="A-OTF Shin Maru Go Pro"/>
              </a:rPr>
              <a:t>　障害者雇用対策は、障害のある方の思いを実現するとともに、次世代の働き方を生み出す重要な船頭でもあります。</a:t>
            </a:r>
            <a:endParaRPr dirty="0">
              <a:latin typeface="HGMaruGothicMPRO" panose="020F0600000000000000" pitchFamily="34" charset="-128"/>
              <a:ea typeface="HGMaruGothicMPRO" panose="020F0600000000000000" pitchFamily="34" charset="-128"/>
              <a:cs typeface="A-OTF Shin Maru Go Pro"/>
            </a:endParaRPr>
          </a:p>
        </p:txBody>
      </p:sp>
      <p:sp>
        <p:nvSpPr>
          <p:cNvPr id="7" name="正方形/長方形 6"/>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173</a:t>
            </a:r>
            <a:endParaRPr lang="ja-JP" altLang="en-US" sz="1200" b="1" dirty="0"/>
          </a:p>
        </p:txBody>
      </p:sp>
    </p:spTree>
    <p:extLst>
      <p:ext uri="{BB962C8B-B14F-4D97-AF65-F5344CB8AC3E}">
        <p14:creationId xmlns:p14="http://schemas.microsoft.com/office/powerpoint/2010/main" val="373438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58">
            <a:extLst>
              <a:ext uri="{FF2B5EF4-FFF2-40B4-BE49-F238E27FC236}">
                <a16:creationId xmlns:a16="http://schemas.microsoft.com/office/drawing/2014/main" id="{B0CB5FF8-C1FF-2B44-86DB-BC98E623FD11}"/>
              </a:ext>
            </a:extLst>
          </p:cNvPr>
          <p:cNvSpPr/>
          <p:nvPr/>
        </p:nvSpPr>
        <p:spPr>
          <a:xfrm>
            <a:off x="481241" y="5584211"/>
            <a:ext cx="6444557" cy="1139504"/>
          </a:xfrm>
          <a:prstGeom prst="roundRect">
            <a:avLst>
              <a:gd name="adj" fmla="val 14107"/>
            </a:avLst>
          </a:prstGeom>
          <a:solidFill>
            <a:srgbClr val="D5EAD8"/>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27" name="object 58">
            <a:extLst>
              <a:ext uri="{FF2B5EF4-FFF2-40B4-BE49-F238E27FC236}">
                <a16:creationId xmlns:a16="http://schemas.microsoft.com/office/drawing/2014/main" id="{1A6D1996-73D2-A94E-889B-39BC65993ACD}"/>
              </a:ext>
            </a:extLst>
          </p:cNvPr>
          <p:cNvSpPr/>
          <p:nvPr/>
        </p:nvSpPr>
        <p:spPr>
          <a:xfrm>
            <a:off x="503892" y="4108922"/>
            <a:ext cx="6444557" cy="1389111"/>
          </a:xfrm>
          <a:prstGeom prst="roundRect">
            <a:avLst>
              <a:gd name="adj" fmla="val 14107"/>
            </a:avLst>
          </a:prstGeom>
          <a:solidFill>
            <a:srgbClr val="D5EAD8"/>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25" name="object 58">
            <a:extLst>
              <a:ext uri="{FF2B5EF4-FFF2-40B4-BE49-F238E27FC236}">
                <a16:creationId xmlns:a16="http://schemas.microsoft.com/office/drawing/2014/main" id="{69B0E9A6-2629-A342-B5BD-44144159AF7B}"/>
              </a:ext>
            </a:extLst>
          </p:cNvPr>
          <p:cNvSpPr/>
          <p:nvPr/>
        </p:nvSpPr>
        <p:spPr>
          <a:xfrm>
            <a:off x="520304" y="2869532"/>
            <a:ext cx="6444557" cy="1153211"/>
          </a:xfrm>
          <a:prstGeom prst="roundRect">
            <a:avLst>
              <a:gd name="adj" fmla="val 14107"/>
            </a:avLst>
          </a:prstGeom>
          <a:solidFill>
            <a:srgbClr val="D5EAD8"/>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23" name="object 58">
            <a:extLst>
              <a:ext uri="{FF2B5EF4-FFF2-40B4-BE49-F238E27FC236}">
                <a16:creationId xmlns:a16="http://schemas.microsoft.com/office/drawing/2014/main" id="{83AD6539-4D2F-BD40-96C3-E598EA2CEAC5}"/>
              </a:ext>
            </a:extLst>
          </p:cNvPr>
          <p:cNvSpPr/>
          <p:nvPr/>
        </p:nvSpPr>
        <p:spPr>
          <a:xfrm>
            <a:off x="500713" y="1855410"/>
            <a:ext cx="6444557" cy="898770"/>
          </a:xfrm>
          <a:prstGeom prst="roundRect">
            <a:avLst>
              <a:gd name="adj" fmla="val 14107"/>
            </a:avLst>
          </a:prstGeom>
          <a:solidFill>
            <a:srgbClr val="D5EAD8"/>
          </a:solidFill>
          <a:ln w="15875">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907E07CF-D519-1440-8F17-CBD136F5E4F6}"/>
              </a:ext>
            </a:extLst>
          </p:cNvPr>
          <p:cNvSpPr txBox="1">
            <a:spLocks/>
          </p:cNvSpPr>
          <p:nvPr/>
        </p:nvSpPr>
        <p:spPr>
          <a:xfrm>
            <a:off x="251520" y="37635"/>
            <a:ext cx="3716358" cy="382493"/>
          </a:xfrm>
          <a:prstGeom prst="rect">
            <a:avLst/>
          </a:prstGeom>
        </p:spPr>
        <p:txBody>
          <a:bodyPr vert="horz" wrap="square" lIns="0" tIns="1303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03"/>
              </a:spcBef>
            </a:pPr>
            <a:r>
              <a:rPr lang="ja-JP" altLang="en-US" sz="2400" dirty="0">
                <a:latin typeface="HGMaruGothicMPRO" panose="020F0600000000000000" pitchFamily="34" charset="-128"/>
                <a:ea typeface="HGMaruGothicMPRO" panose="020F0600000000000000" pitchFamily="34" charset="-128"/>
              </a:rPr>
              <a:t>障害者の就職支援</a:t>
            </a:r>
          </a:p>
        </p:txBody>
      </p:sp>
      <p:sp>
        <p:nvSpPr>
          <p:cNvPr id="5" name="object 5">
            <a:extLst>
              <a:ext uri="{FF2B5EF4-FFF2-40B4-BE49-F238E27FC236}">
                <a16:creationId xmlns:a16="http://schemas.microsoft.com/office/drawing/2014/main" id="{6E84D01D-FA5D-4B42-BAF7-B998DB3262E5}"/>
              </a:ext>
            </a:extLst>
          </p:cNvPr>
          <p:cNvSpPr txBox="1"/>
          <p:nvPr/>
        </p:nvSpPr>
        <p:spPr>
          <a:xfrm>
            <a:off x="676978" y="1853126"/>
            <a:ext cx="6053085" cy="875318"/>
          </a:xfrm>
          <a:prstGeom prst="rect">
            <a:avLst/>
          </a:prstGeom>
        </p:spPr>
        <p:txBody>
          <a:bodyPr vert="horz" wrap="square" lIns="0" tIns="54307" rIns="0" bIns="0" rtlCol="0">
            <a:spAutoFit/>
          </a:bodyPr>
          <a:lstStyle/>
          <a:p>
            <a:pPr marL="10861">
              <a:spcBef>
                <a:spcPts val="428"/>
              </a:spcBef>
            </a:pPr>
            <a:r>
              <a:rPr sz="1600" b="1" dirty="0">
                <a:solidFill>
                  <a:srgbClr val="00AEEF"/>
                </a:solidFill>
                <a:latin typeface="HGMaruGothicMPRO" panose="020F0600000000000000" pitchFamily="34" charset="-128"/>
                <a:ea typeface="HGMaruGothicMPRO" panose="020F0600000000000000" pitchFamily="34" charset="-128"/>
                <a:cs typeface="ShinMGoPro-DeBold"/>
              </a:rPr>
              <a:t>就労に関する様々な相談支援</a:t>
            </a:r>
            <a:endParaRPr sz="1600" dirty="0">
              <a:latin typeface="HGMaruGothicMPRO" panose="020F0600000000000000" pitchFamily="34" charset="-128"/>
              <a:ea typeface="HGMaruGothicMPRO" panose="020F0600000000000000" pitchFamily="34" charset="-128"/>
              <a:cs typeface="ShinMGoPro-DeBold"/>
            </a:endParaRPr>
          </a:p>
          <a:p>
            <a:pPr marL="10861" marR="4344">
              <a:lnSpc>
                <a:spcPct val="113999"/>
              </a:lnSpc>
              <a:spcBef>
                <a:spcPts val="103"/>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ニーズや課題に応じて、職業準備訓練や職場実習のあっせん、求職活動への同行、生活面の支援など様々な相談に応じます。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62D05AB2-051E-A347-AE7F-32FBFFF9F308}"/>
              </a:ext>
            </a:extLst>
          </p:cNvPr>
          <p:cNvSpPr txBox="1"/>
          <p:nvPr/>
        </p:nvSpPr>
        <p:spPr>
          <a:xfrm>
            <a:off x="7101633" y="2025460"/>
            <a:ext cx="1745034" cy="558670"/>
          </a:xfrm>
          <a:prstGeom prst="rect">
            <a:avLst/>
          </a:prstGeom>
        </p:spPr>
        <p:txBody>
          <a:bodyPr vert="horz" wrap="square" lIns="0" tIns="40187" rIns="0" bIns="0" rtlCol="0">
            <a:spAutoFit/>
          </a:bodyPr>
          <a:lstStyle/>
          <a:p>
            <a:pPr marL="10861">
              <a:spcBef>
                <a:spcPts val="316"/>
              </a:spcBef>
            </a:pPr>
            <a:r>
              <a:rPr sz="1600" b="1" dirty="0">
                <a:solidFill>
                  <a:srgbClr val="231F20"/>
                </a:solidFill>
                <a:latin typeface="HGMaruGothicMPRO" panose="020F0600000000000000" pitchFamily="34" charset="-128"/>
                <a:ea typeface="HGMaruGothicMPRO" panose="020F0600000000000000" pitchFamily="34" charset="-128"/>
                <a:cs typeface="ShinMGoPro-DeBold"/>
              </a:rPr>
              <a:t>障害者就業･</a:t>
            </a:r>
            <a:endParaRPr sz="1600" dirty="0">
              <a:latin typeface="HGMaruGothicMPRO" panose="020F0600000000000000" pitchFamily="34" charset="-128"/>
              <a:ea typeface="HGMaruGothicMPRO" panose="020F0600000000000000" pitchFamily="34" charset="-128"/>
              <a:cs typeface="ShinMGoPro-DeBold"/>
            </a:endParaRPr>
          </a:p>
          <a:p>
            <a:pPr marL="10861">
              <a:spcBef>
                <a:spcPts val="231"/>
              </a:spcBef>
            </a:pPr>
            <a:r>
              <a:rPr sz="1600" b="1" dirty="0">
                <a:solidFill>
                  <a:srgbClr val="231F20"/>
                </a:solidFill>
                <a:latin typeface="HGMaruGothicMPRO" panose="020F0600000000000000" pitchFamily="34" charset="-128"/>
                <a:ea typeface="HGMaruGothicMPRO" panose="020F0600000000000000" pitchFamily="34" charset="-128"/>
                <a:cs typeface="ShinMGoPro-DeBold"/>
              </a:rPr>
              <a:t>生活支援センター</a:t>
            </a:r>
            <a:endParaRPr sz="1600" dirty="0">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D485255B-DB77-154B-AF51-9D834DED8943}"/>
              </a:ext>
            </a:extLst>
          </p:cNvPr>
          <p:cNvSpPr txBox="1"/>
          <p:nvPr/>
        </p:nvSpPr>
        <p:spPr>
          <a:xfrm>
            <a:off x="676978" y="2866708"/>
            <a:ext cx="5953172" cy="1156036"/>
          </a:xfrm>
          <a:prstGeom prst="rect">
            <a:avLst/>
          </a:prstGeom>
        </p:spPr>
        <p:txBody>
          <a:bodyPr vert="horz" wrap="square" lIns="0" tIns="54307" rIns="0" bIns="0" rtlCol="0">
            <a:spAutoFit/>
          </a:bodyPr>
          <a:lstStyle/>
          <a:p>
            <a:pPr marL="10861">
              <a:spcBef>
                <a:spcPts val="428"/>
              </a:spcBef>
            </a:pPr>
            <a:r>
              <a:rPr sz="1600" b="1" dirty="0">
                <a:solidFill>
                  <a:srgbClr val="00AEEF"/>
                </a:solidFill>
                <a:latin typeface="HGMaruGothicMPRO" panose="020F0600000000000000" pitchFamily="34" charset="-128"/>
                <a:ea typeface="HGMaruGothicMPRO" panose="020F0600000000000000" pitchFamily="34" charset="-128"/>
                <a:cs typeface="ShinMGoPro-DeBold"/>
              </a:rPr>
              <a:t>職業紹介・職業相談</a:t>
            </a:r>
            <a:endParaRPr sz="1600" dirty="0">
              <a:latin typeface="HGMaruGothicMPRO" panose="020F0600000000000000" pitchFamily="34" charset="-128"/>
              <a:ea typeface="HGMaruGothicMPRO" panose="020F0600000000000000" pitchFamily="34" charset="-128"/>
              <a:cs typeface="ShinMGoPro-DeBold"/>
            </a:endParaRPr>
          </a:p>
          <a:p>
            <a:pPr marL="10861" marR="4344">
              <a:lnSpc>
                <a:spcPct val="113999"/>
              </a:lnSpc>
              <a:spcBef>
                <a:spcPts val="103"/>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求職登録を行い、具体的な就職活動の方法などの相談や指導を行います。専門的な支援が必要な方には、地域障害者職業センターを紹介します。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3B334304-6132-CB47-83CA-F197A8CC050E}"/>
              </a:ext>
            </a:extLst>
          </p:cNvPr>
          <p:cNvSpPr txBox="1"/>
          <p:nvPr/>
        </p:nvSpPr>
        <p:spPr>
          <a:xfrm>
            <a:off x="7147446" y="3353320"/>
            <a:ext cx="1529010" cy="257188"/>
          </a:xfrm>
          <a:prstGeom prst="rect">
            <a:avLst/>
          </a:prstGeom>
        </p:spPr>
        <p:txBody>
          <a:bodyPr vert="horz" wrap="square" lIns="0" tIns="10861" rIns="0" bIns="0" rtlCol="0">
            <a:spAutoFit/>
          </a:bodyPr>
          <a:lstStyle/>
          <a:p>
            <a:pPr marL="10861">
              <a:spcBef>
                <a:spcPts val="86"/>
              </a:spcBef>
            </a:pPr>
            <a:r>
              <a:rPr sz="1600"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sz="1600" dirty="0">
              <a:latin typeface="HGMaruGothicMPRO" panose="020F0600000000000000" pitchFamily="34" charset="-128"/>
              <a:ea typeface="HGMaruGothicMPRO" panose="020F0600000000000000" pitchFamily="34" charset="-128"/>
              <a:cs typeface="ShinMGoPro-DeBold"/>
            </a:endParaRPr>
          </a:p>
        </p:txBody>
      </p:sp>
      <p:sp>
        <p:nvSpPr>
          <p:cNvPr id="13" name="object 13">
            <a:extLst>
              <a:ext uri="{FF2B5EF4-FFF2-40B4-BE49-F238E27FC236}">
                <a16:creationId xmlns:a16="http://schemas.microsoft.com/office/drawing/2014/main" id="{84D68554-27D0-6841-A192-214263F20DC3}"/>
              </a:ext>
            </a:extLst>
          </p:cNvPr>
          <p:cNvSpPr txBox="1"/>
          <p:nvPr/>
        </p:nvSpPr>
        <p:spPr>
          <a:xfrm>
            <a:off x="789641" y="4061279"/>
            <a:ext cx="5953172" cy="1436754"/>
          </a:xfrm>
          <a:prstGeom prst="rect">
            <a:avLst/>
          </a:prstGeom>
        </p:spPr>
        <p:txBody>
          <a:bodyPr vert="horz" wrap="square" lIns="0" tIns="54307" rIns="0" bIns="0" rtlCol="0">
            <a:spAutoFit/>
          </a:bodyPr>
          <a:lstStyle/>
          <a:p>
            <a:pPr marL="10861">
              <a:spcBef>
                <a:spcPts val="428"/>
              </a:spcBef>
            </a:pPr>
            <a:r>
              <a:rPr sz="1600" b="1" dirty="0">
                <a:solidFill>
                  <a:srgbClr val="00AEEF"/>
                </a:solidFill>
                <a:latin typeface="HGMaruGothicMPRO" panose="020F0600000000000000" pitchFamily="34" charset="-128"/>
                <a:ea typeface="HGMaruGothicMPRO" panose="020F0600000000000000" pitchFamily="34" charset="-128"/>
                <a:cs typeface="ShinMGoPro-DeBold"/>
              </a:rPr>
              <a:t>障害者相談支援事業</a:t>
            </a:r>
            <a:endParaRPr sz="1600" dirty="0">
              <a:latin typeface="HGMaruGothicMPRO" panose="020F0600000000000000" pitchFamily="34" charset="-128"/>
              <a:ea typeface="HGMaruGothicMPRO" panose="020F0600000000000000" pitchFamily="34" charset="-128"/>
              <a:cs typeface="ShinMGoPro-DeBold"/>
            </a:endParaRPr>
          </a:p>
          <a:p>
            <a:pPr marL="10861" marR="4344" algn="just">
              <a:lnSpc>
                <a:spcPct val="113999"/>
              </a:lnSpc>
              <a:spcBef>
                <a:spcPts val="103"/>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地域の障害者等からの相談に応じ、福祉サービスの利用援助、社会資源を活用するための支援、社会生活力を高めるための支援</a:t>
            </a:r>
            <a:r>
              <a:rPr lang="ja-JP" altLang="en-US" sz="1600" dirty="0" err="1">
                <a:solidFill>
                  <a:srgbClr val="231F20"/>
                </a:solidFill>
                <a:latin typeface="HGMaruGothicMPRO" panose="020F0600000000000000" pitchFamily="34" charset="-128"/>
                <a:ea typeface="HGMaruGothicMPRO" panose="020F0600000000000000" pitchFamily="34" charset="-128"/>
                <a:cs typeface="A-OTF Shin Maru Go Pro"/>
              </a:rPr>
              <a:t>、</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ピアカウンセリング、権利擁護のために必要な援助、専門機関の紹介等を行います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D7B16F60-C07F-C441-A3D4-3FB4478F882A}"/>
              </a:ext>
            </a:extLst>
          </p:cNvPr>
          <p:cNvSpPr txBox="1"/>
          <p:nvPr/>
        </p:nvSpPr>
        <p:spPr>
          <a:xfrm>
            <a:off x="7112129" y="4325075"/>
            <a:ext cx="1699221" cy="909162"/>
          </a:xfrm>
          <a:prstGeom prst="rect">
            <a:avLst/>
          </a:prstGeom>
        </p:spPr>
        <p:txBody>
          <a:bodyPr vert="horz" wrap="square" lIns="0" tIns="10861" rIns="0" bIns="0" rtlCol="0">
            <a:spAutoFit/>
          </a:bodyPr>
          <a:lstStyle/>
          <a:p>
            <a:pPr marL="10861" marR="4344">
              <a:lnSpc>
                <a:spcPct val="115500"/>
              </a:lnSpc>
              <a:spcBef>
                <a:spcPts val="86"/>
              </a:spcBef>
            </a:pPr>
            <a:r>
              <a:rPr sz="1240" b="1" dirty="0">
                <a:solidFill>
                  <a:srgbClr val="231F20"/>
                </a:solidFill>
                <a:latin typeface="HGMaruGothicMPRO" panose="020F0600000000000000" pitchFamily="34" charset="-128"/>
                <a:ea typeface="HGMaruGothicMPRO" panose="020F0600000000000000" pitchFamily="34" charset="-128"/>
                <a:cs typeface="ShinMGoPro-DeBold"/>
              </a:rPr>
              <a:t>市区町村、指定特定</a:t>
            </a:r>
            <a:endParaRPr lang="en-US" altLang="ja-JP" sz="1240" b="1" dirty="0">
              <a:solidFill>
                <a:srgbClr val="231F20"/>
              </a:solidFill>
              <a:latin typeface="HGMaruGothicMPRO" panose="020F0600000000000000" pitchFamily="34" charset="-128"/>
              <a:ea typeface="HGMaruGothicMPRO" panose="020F0600000000000000" pitchFamily="34" charset="-128"/>
              <a:cs typeface="ShinMGoPro-DeBold"/>
            </a:endParaRPr>
          </a:p>
          <a:p>
            <a:pPr marL="10861" marR="4344">
              <a:lnSpc>
                <a:spcPct val="115500"/>
              </a:lnSpc>
              <a:spcBef>
                <a:spcPts val="86"/>
              </a:spcBef>
            </a:pPr>
            <a:r>
              <a:rPr sz="1240" b="1" dirty="0">
                <a:solidFill>
                  <a:srgbClr val="231F20"/>
                </a:solidFill>
                <a:latin typeface="HGMaruGothicMPRO" panose="020F0600000000000000" pitchFamily="34" charset="-128"/>
                <a:ea typeface="HGMaruGothicMPRO" panose="020F0600000000000000" pitchFamily="34" charset="-128"/>
                <a:cs typeface="ShinMGoPro-DeBold"/>
              </a:rPr>
              <a:t>相談支援事業者</a:t>
            </a:r>
            <a:endParaRPr sz="1240" dirty="0">
              <a:latin typeface="HGMaruGothicMPRO" panose="020F0600000000000000" pitchFamily="34" charset="-128"/>
              <a:ea typeface="HGMaruGothicMPRO" panose="020F0600000000000000" pitchFamily="34" charset="-128"/>
              <a:cs typeface="ShinMGoPro-DeBold"/>
            </a:endParaRPr>
          </a:p>
          <a:p>
            <a:pPr marL="10861" marR="4344">
              <a:lnSpc>
                <a:spcPct val="115500"/>
              </a:lnSpc>
            </a:pPr>
            <a:r>
              <a:rPr sz="1240" b="1" dirty="0">
                <a:solidFill>
                  <a:srgbClr val="231F20"/>
                </a:solidFill>
                <a:latin typeface="HGMaruGothicMPRO" panose="020F0600000000000000" pitchFamily="34" charset="-128"/>
                <a:ea typeface="HGMaruGothicMPRO" panose="020F0600000000000000" pitchFamily="34" charset="-128"/>
                <a:cs typeface="ShinMGoPro-DeBold"/>
              </a:rPr>
              <a:t>または指定一般相談</a:t>
            </a:r>
            <a:endParaRPr lang="en-US" altLang="ja-JP" sz="1240" b="1" dirty="0">
              <a:solidFill>
                <a:srgbClr val="231F20"/>
              </a:solidFill>
              <a:latin typeface="HGMaruGothicMPRO" panose="020F0600000000000000" pitchFamily="34" charset="-128"/>
              <a:ea typeface="HGMaruGothicMPRO" panose="020F0600000000000000" pitchFamily="34" charset="-128"/>
              <a:cs typeface="ShinMGoPro-DeBold"/>
            </a:endParaRPr>
          </a:p>
          <a:p>
            <a:pPr marL="10861" marR="4344">
              <a:lnSpc>
                <a:spcPct val="115500"/>
              </a:lnSpc>
            </a:pPr>
            <a:r>
              <a:rPr sz="1240" b="1" dirty="0">
                <a:solidFill>
                  <a:srgbClr val="231F20"/>
                </a:solidFill>
                <a:latin typeface="HGMaruGothicMPRO" panose="020F0600000000000000" pitchFamily="34" charset="-128"/>
                <a:ea typeface="HGMaruGothicMPRO" panose="020F0600000000000000" pitchFamily="34" charset="-128"/>
                <a:cs typeface="ShinMGoPro-DeBold"/>
              </a:rPr>
              <a:t>支援事業者</a:t>
            </a:r>
            <a:endParaRPr sz="1240" dirty="0">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946B347A-458D-BF4C-9E0F-72D19E286EFB}"/>
              </a:ext>
            </a:extLst>
          </p:cNvPr>
          <p:cNvSpPr txBox="1"/>
          <p:nvPr/>
        </p:nvSpPr>
        <p:spPr>
          <a:xfrm>
            <a:off x="676978" y="5537280"/>
            <a:ext cx="5953172" cy="1147188"/>
          </a:xfrm>
          <a:prstGeom prst="rect">
            <a:avLst/>
          </a:prstGeom>
        </p:spPr>
        <p:txBody>
          <a:bodyPr vert="horz" wrap="square" lIns="0" tIns="54307" rIns="0" bIns="0" rtlCol="0">
            <a:spAutoFit/>
          </a:bodyPr>
          <a:lstStyle/>
          <a:p>
            <a:pPr marL="10861">
              <a:spcBef>
                <a:spcPts val="428"/>
              </a:spcBef>
            </a:pPr>
            <a:r>
              <a:rPr sz="1600" b="1" dirty="0">
                <a:solidFill>
                  <a:srgbClr val="00AEEF"/>
                </a:solidFill>
                <a:latin typeface="HGMaruGothicMPRO" panose="020F0600000000000000" pitchFamily="34" charset="-128"/>
                <a:ea typeface="HGMaruGothicMPRO" panose="020F0600000000000000" pitchFamily="34" charset="-128"/>
                <a:cs typeface="ShinMGoPro-DeBold"/>
              </a:rPr>
              <a:t>職業カウンセリング、職業評価</a:t>
            </a:r>
            <a:endParaRPr sz="1600" dirty="0">
              <a:latin typeface="HGMaruGothicMPRO" panose="020F0600000000000000" pitchFamily="34" charset="-128"/>
              <a:ea typeface="HGMaruGothicMPRO" panose="020F0600000000000000" pitchFamily="34" charset="-128"/>
              <a:cs typeface="ShinMGoPro-DeBold"/>
            </a:endParaRPr>
          </a:p>
          <a:p>
            <a:pPr marL="10861" marR="4344">
              <a:lnSpc>
                <a:spcPct val="113999"/>
              </a:lnSpc>
              <a:spcBef>
                <a:spcPts val="103"/>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仕事の種類や働き方などについて、希望や障害特性、課題を踏まえながら、相談･助言、職業評価、情報提供等を行います。</a:t>
            </a:r>
            <a:endParaRPr sz="1600" dirty="0">
              <a:latin typeface="HGMaruGothicMPRO" panose="020F0600000000000000" pitchFamily="34" charset="-128"/>
              <a:ea typeface="HGMaruGothicMPRO" panose="020F0600000000000000" pitchFamily="34" charset="-128"/>
              <a:cs typeface="A-OTF Shin Maru Go Pro"/>
            </a:endParaRPr>
          </a:p>
          <a:p>
            <a:pPr marL="10861">
              <a:spcBef>
                <a:spcPts val="209"/>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必要に応じて、センターにおける専門的な支援を行います。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70EF7A54-B796-694C-96CD-1545B2BB13F6}"/>
              </a:ext>
            </a:extLst>
          </p:cNvPr>
          <p:cNvSpPr txBox="1"/>
          <p:nvPr/>
        </p:nvSpPr>
        <p:spPr>
          <a:xfrm>
            <a:off x="7140863" y="5813387"/>
            <a:ext cx="1529010" cy="594973"/>
          </a:xfrm>
          <a:prstGeom prst="rect">
            <a:avLst/>
          </a:prstGeom>
        </p:spPr>
        <p:txBody>
          <a:bodyPr vert="horz" wrap="square" lIns="0" tIns="10861" rIns="0" bIns="0" rtlCol="0">
            <a:spAutoFit/>
          </a:bodyPr>
          <a:lstStyle/>
          <a:p>
            <a:pPr marL="10861" marR="4344">
              <a:lnSpc>
                <a:spcPct val="115500"/>
              </a:lnSpc>
              <a:spcBef>
                <a:spcPts val="86"/>
              </a:spcBef>
            </a:pPr>
            <a:r>
              <a:rPr sz="1600" b="1" dirty="0">
                <a:solidFill>
                  <a:srgbClr val="231F20"/>
                </a:solidFill>
                <a:latin typeface="HGMaruGothicMPRO" panose="020F0600000000000000" pitchFamily="34" charset="-128"/>
                <a:ea typeface="HGMaruGothicMPRO" panose="020F0600000000000000" pitchFamily="34" charset="-128"/>
                <a:cs typeface="ShinMGoPro-DeBold"/>
              </a:rPr>
              <a:t>地域障害者</a:t>
            </a:r>
            <a:endParaRPr lang="en-US" altLang="ja-JP" sz="1600" b="1" dirty="0">
              <a:solidFill>
                <a:srgbClr val="231F20"/>
              </a:solidFill>
              <a:latin typeface="HGMaruGothicMPRO" panose="020F0600000000000000" pitchFamily="34" charset="-128"/>
              <a:ea typeface="HGMaruGothicMPRO" panose="020F0600000000000000" pitchFamily="34" charset="-128"/>
              <a:cs typeface="ShinMGoPro-DeBold"/>
            </a:endParaRPr>
          </a:p>
          <a:p>
            <a:pPr marL="10861" marR="4344">
              <a:lnSpc>
                <a:spcPct val="115500"/>
              </a:lnSpc>
              <a:spcBef>
                <a:spcPts val="86"/>
              </a:spcBef>
            </a:pPr>
            <a:r>
              <a:rPr sz="1600" b="1" dirty="0">
                <a:solidFill>
                  <a:srgbClr val="231F20"/>
                </a:solidFill>
                <a:latin typeface="HGMaruGothicMPRO" panose="020F0600000000000000" pitchFamily="34" charset="-128"/>
                <a:ea typeface="HGMaruGothicMPRO" panose="020F0600000000000000" pitchFamily="34" charset="-128"/>
                <a:cs typeface="ShinMGoPro-DeBold"/>
              </a:rPr>
              <a:t>職業センター</a:t>
            </a:r>
            <a:endParaRPr sz="1600" dirty="0">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0F1A484F-AE8B-ED4E-AAE4-370659F0C593}"/>
              </a:ext>
            </a:extLst>
          </p:cNvPr>
          <p:cNvSpPr/>
          <p:nvPr/>
        </p:nvSpPr>
        <p:spPr>
          <a:xfrm>
            <a:off x="520304" y="1393474"/>
            <a:ext cx="2694188" cy="323672"/>
          </a:xfrm>
          <a:custGeom>
            <a:avLst/>
            <a:gdLst/>
            <a:ahLst/>
            <a:cxnLst/>
            <a:rect l="l" t="t" r="r" b="b"/>
            <a:pathLst>
              <a:path w="3150235" h="378460">
                <a:moveTo>
                  <a:pt x="3023997"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023997" y="378015"/>
                </a:lnTo>
                <a:lnTo>
                  <a:pt x="3096838" y="376046"/>
                </a:lnTo>
                <a:lnTo>
                  <a:pt x="3134244" y="362264"/>
                </a:lnTo>
                <a:lnTo>
                  <a:pt x="3148025" y="324855"/>
                </a:lnTo>
                <a:lnTo>
                  <a:pt x="3149993" y="252006"/>
                </a:lnTo>
                <a:lnTo>
                  <a:pt x="3149993" y="126009"/>
                </a:lnTo>
                <a:lnTo>
                  <a:pt x="3148025" y="53160"/>
                </a:lnTo>
                <a:lnTo>
                  <a:pt x="3134244" y="15751"/>
                </a:lnTo>
                <a:lnTo>
                  <a:pt x="3096838" y="1968"/>
                </a:lnTo>
                <a:lnTo>
                  <a:pt x="3023997" y="0"/>
                </a:lnTo>
                <a:close/>
              </a:path>
            </a:pathLst>
          </a:custGeom>
          <a:solidFill>
            <a:srgbClr val="00AEEF"/>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4625ABAA-4F4B-4C45-BFD2-5D925EF8D3E6}"/>
              </a:ext>
            </a:extLst>
          </p:cNvPr>
          <p:cNvSpPr txBox="1"/>
          <p:nvPr/>
        </p:nvSpPr>
        <p:spPr>
          <a:xfrm>
            <a:off x="450361" y="882604"/>
            <a:ext cx="6627207" cy="780254"/>
          </a:xfrm>
          <a:prstGeom prst="rect">
            <a:avLst/>
          </a:prstGeom>
        </p:spPr>
        <p:txBody>
          <a:bodyPr vert="horz" wrap="square" lIns="0" tIns="156948" rIns="0" bIns="0" rtlCol="0">
            <a:spAutoFit/>
          </a:bodyPr>
          <a:lstStyle/>
          <a:p>
            <a:pPr marL="10861">
              <a:spcBef>
                <a:spcPts val="1236"/>
              </a:spcBef>
            </a:pPr>
            <a:r>
              <a:rPr sz="1668" dirty="0">
                <a:solidFill>
                  <a:srgbClr val="00AEEF"/>
                </a:solidFill>
                <a:latin typeface="HGMaruGothicMPRO" panose="020F0600000000000000" pitchFamily="34" charset="-128"/>
                <a:ea typeface="HGMaruGothicMPRO" panose="020F0600000000000000" pitchFamily="34" charset="-128"/>
                <a:cs typeface="A-OTF Shin Maru Go Pro"/>
              </a:rPr>
              <a:t>■　就職に向けての支援メニューと支援機関をご紹介します。</a:t>
            </a:r>
            <a:endParaRPr sz="1668" dirty="0">
              <a:latin typeface="HGMaruGothicMPRO" panose="020F0600000000000000" pitchFamily="34" charset="-128"/>
              <a:ea typeface="HGMaruGothicMPRO" panose="020F0600000000000000" pitchFamily="34" charset="-128"/>
              <a:cs typeface="A-OTF Shin Maru Go Pro"/>
            </a:endParaRPr>
          </a:p>
          <a:p>
            <a:pPr marL="277500">
              <a:spcBef>
                <a:spcPts val="1035"/>
              </a:spcBef>
            </a:pPr>
            <a:r>
              <a:rPr sz="1539" b="1" dirty="0">
                <a:solidFill>
                  <a:srgbClr val="FFFFFF"/>
                </a:solidFill>
                <a:latin typeface="HGMaruGothicMPRO" panose="020F0600000000000000" pitchFamily="34" charset="-128"/>
                <a:ea typeface="HGMaruGothicMPRO" panose="020F0600000000000000" pitchFamily="34" charset="-128"/>
                <a:cs typeface="ShinMGoPro-DeBold"/>
              </a:rPr>
              <a:t>①　就職に向けての相談</a:t>
            </a:r>
            <a:endParaRPr sz="1539" dirty="0">
              <a:latin typeface="HGMaruGothicMPRO" panose="020F0600000000000000" pitchFamily="34" charset="-128"/>
              <a:ea typeface="HGMaruGothicMPRO" panose="020F0600000000000000" pitchFamily="34" charset="-128"/>
              <a:cs typeface="ShinMGoPro-DeBold"/>
            </a:endParaRPr>
          </a:p>
        </p:txBody>
      </p:sp>
      <p:sp>
        <p:nvSpPr>
          <p:cNvPr id="21" name="正方形/長方形 20"/>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174</a:t>
            </a:r>
            <a:endParaRPr lang="ja-JP" altLang="en-US" sz="1200" b="1" dirty="0"/>
          </a:p>
        </p:txBody>
      </p:sp>
    </p:spTree>
    <p:extLst>
      <p:ext uri="{BB962C8B-B14F-4D97-AF65-F5344CB8AC3E}">
        <p14:creationId xmlns:p14="http://schemas.microsoft.com/office/powerpoint/2010/main" val="2072940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AB737C7-3CD4-3340-BEF4-C3BBA14589BF}"/>
              </a:ext>
            </a:extLst>
          </p:cNvPr>
          <p:cNvSpPr txBox="1">
            <a:spLocks/>
          </p:cNvSpPr>
          <p:nvPr/>
        </p:nvSpPr>
        <p:spPr>
          <a:xfrm>
            <a:off x="166959" y="35963"/>
            <a:ext cx="3631768" cy="382493"/>
          </a:xfrm>
          <a:prstGeom prst="rect">
            <a:avLst/>
          </a:prstGeom>
        </p:spPr>
        <p:txBody>
          <a:bodyPr vert="horz" wrap="square" lIns="0" tIns="1303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03"/>
              </a:spcBef>
            </a:pPr>
            <a:r>
              <a:rPr lang="ja-JP" altLang="en-US" sz="2400" dirty="0">
                <a:latin typeface="HGMaruGothicMPRO" panose="020F0600000000000000" pitchFamily="34" charset="-128"/>
                <a:ea typeface="HGMaruGothicMPRO" panose="020F0600000000000000" pitchFamily="34" charset="-128"/>
              </a:rPr>
              <a:t>障害者の就職支援</a:t>
            </a:r>
          </a:p>
        </p:txBody>
      </p:sp>
      <p:sp>
        <p:nvSpPr>
          <p:cNvPr id="3" name="object 3">
            <a:extLst>
              <a:ext uri="{FF2B5EF4-FFF2-40B4-BE49-F238E27FC236}">
                <a16:creationId xmlns:a16="http://schemas.microsoft.com/office/drawing/2014/main" id="{D436E3FF-B5CD-0544-85E7-AE7692A95341}"/>
              </a:ext>
            </a:extLst>
          </p:cNvPr>
          <p:cNvSpPr/>
          <p:nvPr/>
        </p:nvSpPr>
        <p:spPr>
          <a:xfrm>
            <a:off x="537838" y="5444530"/>
            <a:ext cx="6452255" cy="795060"/>
          </a:xfrm>
          <a:custGeom>
            <a:avLst/>
            <a:gdLst/>
            <a:ahLst/>
            <a:cxnLst/>
            <a:rect l="l" t="t" r="r" b="b"/>
            <a:pathLst>
              <a:path w="7544434" h="929640">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03442D5-98E9-4C4E-B3C0-89C87967237C}"/>
              </a:ext>
            </a:extLst>
          </p:cNvPr>
          <p:cNvSpPr/>
          <p:nvPr/>
        </p:nvSpPr>
        <p:spPr>
          <a:xfrm>
            <a:off x="537838" y="5444530"/>
            <a:ext cx="6452255" cy="795060"/>
          </a:xfrm>
          <a:custGeom>
            <a:avLst/>
            <a:gdLst/>
            <a:ahLst/>
            <a:cxnLst/>
            <a:rect l="l" t="t" r="r" b="b"/>
            <a:pathLst>
              <a:path w="7544434" h="929640">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17BF8AD-8E56-9542-87EB-46F1F232E043}"/>
              </a:ext>
            </a:extLst>
          </p:cNvPr>
          <p:cNvSpPr/>
          <p:nvPr/>
        </p:nvSpPr>
        <p:spPr>
          <a:xfrm>
            <a:off x="537838" y="1567996"/>
            <a:ext cx="6452255" cy="946414"/>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3FF9E98-EBF9-3F4C-9CE3-255AC2575D52}"/>
              </a:ext>
            </a:extLst>
          </p:cNvPr>
          <p:cNvSpPr/>
          <p:nvPr/>
        </p:nvSpPr>
        <p:spPr>
          <a:xfrm>
            <a:off x="539590" y="1563487"/>
            <a:ext cx="6452255" cy="950922"/>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5FE7004-3194-684A-BA02-BFCE76FF43D2}"/>
              </a:ext>
            </a:extLst>
          </p:cNvPr>
          <p:cNvSpPr/>
          <p:nvPr/>
        </p:nvSpPr>
        <p:spPr>
          <a:xfrm>
            <a:off x="515612" y="2557280"/>
            <a:ext cx="6452255" cy="795060"/>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39E4B23-23C6-6C4D-9D57-834098C1542C}"/>
              </a:ext>
            </a:extLst>
          </p:cNvPr>
          <p:cNvSpPr/>
          <p:nvPr/>
        </p:nvSpPr>
        <p:spPr>
          <a:xfrm>
            <a:off x="515612" y="2568497"/>
            <a:ext cx="6452255" cy="795060"/>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AA6146DC-17A8-D24E-B42F-54ED6C17BFD7}"/>
              </a:ext>
            </a:extLst>
          </p:cNvPr>
          <p:cNvSpPr/>
          <p:nvPr/>
        </p:nvSpPr>
        <p:spPr>
          <a:xfrm>
            <a:off x="537838" y="3462811"/>
            <a:ext cx="6452255" cy="898364"/>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0C59BDDE-CD10-9440-AB13-5B09BC04ACE0}"/>
              </a:ext>
            </a:extLst>
          </p:cNvPr>
          <p:cNvSpPr/>
          <p:nvPr/>
        </p:nvSpPr>
        <p:spPr>
          <a:xfrm>
            <a:off x="537838" y="3462810"/>
            <a:ext cx="6452255" cy="907487"/>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93F65E5-810F-E64F-8905-D5FE1F635061}"/>
              </a:ext>
            </a:extLst>
          </p:cNvPr>
          <p:cNvSpPr/>
          <p:nvPr/>
        </p:nvSpPr>
        <p:spPr>
          <a:xfrm>
            <a:off x="553304" y="4445798"/>
            <a:ext cx="6452255" cy="869960"/>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22718337-FC66-0D4A-9465-07E60D6C6395}"/>
              </a:ext>
            </a:extLst>
          </p:cNvPr>
          <p:cNvSpPr/>
          <p:nvPr/>
        </p:nvSpPr>
        <p:spPr>
          <a:xfrm>
            <a:off x="528471" y="4445799"/>
            <a:ext cx="6452255" cy="857317"/>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6C5483B8-3255-EA4C-A931-078591DAD61B}"/>
              </a:ext>
            </a:extLst>
          </p:cNvPr>
          <p:cNvSpPr txBox="1"/>
          <p:nvPr/>
        </p:nvSpPr>
        <p:spPr>
          <a:xfrm>
            <a:off x="683568" y="1573417"/>
            <a:ext cx="6284299" cy="889405"/>
          </a:xfrm>
          <a:prstGeom prst="rect">
            <a:avLst/>
          </a:prstGeom>
        </p:spPr>
        <p:txBody>
          <a:bodyPr vert="horz" wrap="square" lIns="0" tIns="14663" rIns="0" bIns="0" rtlCol="0">
            <a:spAutoFit/>
          </a:bodyPr>
          <a:lstStyle/>
          <a:p>
            <a:pPr marL="10861">
              <a:spcBef>
                <a:spcPts val="115"/>
              </a:spcBef>
            </a:pPr>
            <a:r>
              <a:rPr sz="1400" b="1" dirty="0">
                <a:solidFill>
                  <a:srgbClr val="00AEEF"/>
                </a:solidFill>
                <a:latin typeface="HGMaruGothicMPRO" panose="020F0600000000000000" pitchFamily="34" charset="-128"/>
                <a:ea typeface="HGMaruGothicMPRO" panose="020F0600000000000000" pitchFamily="34" charset="-128"/>
                <a:cs typeface="ShinMGoPro-DeBold"/>
              </a:rPr>
              <a:t>地域障害者職業センターにおける職業準備支援</a:t>
            </a:r>
            <a:endParaRPr sz="1400" dirty="0">
              <a:latin typeface="HGMaruGothicMPRO" panose="020F0600000000000000" pitchFamily="34" charset="-128"/>
              <a:ea typeface="HGMaruGothicMPRO" panose="020F0600000000000000" pitchFamily="34" charset="-128"/>
              <a:cs typeface="ShinMGoPro-DeBold"/>
            </a:endParaRPr>
          </a:p>
          <a:p>
            <a:pPr marL="10861">
              <a:spcBef>
                <a:spcPts val="94"/>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ハローワークにおける職業紹介等の就職に向かう次の段階への着実な移行に向けて、</a:t>
            </a:r>
            <a:r>
              <a:rPr sz="1400" dirty="0" err="1">
                <a:solidFill>
                  <a:srgbClr val="231F20"/>
                </a:solidFill>
                <a:latin typeface="HGMaruGothicMPRO" panose="020F0600000000000000" pitchFamily="34" charset="-128"/>
                <a:ea typeface="HGMaruGothicMPRO" panose="020F0600000000000000" pitchFamily="34" charset="-128"/>
                <a:cs typeface="A-OTF Shin Maru Go Pro"/>
              </a:rPr>
              <a:t>作業支援、職業準備講習</a:t>
            </a:r>
            <a:r>
              <a:rPr sz="14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社会生活技能訓練を通じて、</a:t>
            </a:r>
            <a:r>
              <a:rPr sz="1400" dirty="0" err="1">
                <a:solidFill>
                  <a:srgbClr val="231F20"/>
                </a:solidFill>
                <a:latin typeface="HGMaruGothicMPRO" panose="020F0600000000000000" pitchFamily="34" charset="-128"/>
                <a:ea typeface="HGMaruGothicMPRO" panose="020F0600000000000000" pitchFamily="34" charset="-128"/>
                <a:cs typeface="A-OTF Shin Maru Go Pro"/>
              </a:rPr>
              <a:t>作業遂行力</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やコミュニケーション能力・対人対応力の向上</a:t>
            </a:r>
            <a:r>
              <a:rPr sz="1400" dirty="0" err="1">
                <a:solidFill>
                  <a:srgbClr val="231F20"/>
                </a:solidFill>
                <a:latin typeface="HGMaruGothicMPRO" panose="020F0600000000000000" pitchFamily="34" charset="-128"/>
                <a:ea typeface="HGMaruGothicMPRO" panose="020F0600000000000000" pitchFamily="34" charset="-128"/>
                <a:cs typeface="A-OTF Shin Maru Go Pro"/>
              </a:rPr>
              <a:t>を支援します</a:t>
            </a:r>
            <a:r>
              <a:rPr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dirty="0">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248DC3D7-CB2C-1048-BE79-28CB23C0916E}"/>
              </a:ext>
            </a:extLst>
          </p:cNvPr>
          <p:cNvSpPr/>
          <p:nvPr/>
        </p:nvSpPr>
        <p:spPr>
          <a:xfrm>
            <a:off x="508825" y="1172800"/>
            <a:ext cx="3232916" cy="323672"/>
          </a:xfrm>
          <a:custGeom>
            <a:avLst/>
            <a:gdLst/>
            <a:ahLst/>
            <a:cxnLst/>
            <a:rect l="l" t="t" r="r" b="b"/>
            <a:pathLst>
              <a:path w="3780154" h="378460">
                <a:moveTo>
                  <a:pt x="3653993"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653993" y="378015"/>
                </a:lnTo>
                <a:lnTo>
                  <a:pt x="3726842" y="376046"/>
                </a:lnTo>
                <a:lnTo>
                  <a:pt x="3764251" y="362264"/>
                </a:lnTo>
                <a:lnTo>
                  <a:pt x="3778033" y="324855"/>
                </a:lnTo>
                <a:lnTo>
                  <a:pt x="3780002" y="252006"/>
                </a:lnTo>
                <a:lnTo>
                  <a:pt x="3780002" y="126009"/>
                </a:lnTo>
                <a:lnTo>
                  <a:pt x="3778033" y="53160"/>
                </a:lnTo>
                <a:lnTo>
                  <a:pt x="3764251" y="15751"/>
                </a:lnTo>
                <a:lnTo>
                  <a:pt x="3726842" y="1968"/>
                </a:lnTo>
                <a:lnTo>
                  <a:pt x="3653993" y="0"/>
                </a:lnTo>
                <a:close/>
              </a:path>
            </a:pathLst>
          </a:custGeom>
          <a:solidFill>
            <a:srgbClr val="00AEEF"/>
          </a:solidFill>
        </p:spPr>
        <p:txBody>
          <a:bodyPr wrap="square" lIns="0" tIns="0" rIns="0" bIns="0" rtlCol="0"/>
          <a:lstStyle/>
          <a:p>
            <a:endParaRPr sz="1600">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DBA2A4C6-2FAC-094A-8570-71256D5E2231}"/>
              </a:ext>
            </a:extLst>
          </p:cNvPr>
          <p:cNvSpPr txBox="1"/>
          <p:nvPr/>
        </p:nvSpPr>
        <p:spPr>
          <a:xfrm>
            <a:off x="395536" y="666579"/>
            <a:ext cx="8065392" cy="755366"/>
          </a:xfrm>
          <a:prstGeom prst="rect">
            <a:avLst/>
          </a:prstGeom>
        </p:spPr>
        <p:txBody>
          <a:bodyPr vert="horz" wrap="square" lIns="0" tIns="145001" rIns="0" bIns="0" rtlCol="0">
            <a:spAutoFit/>
          </a:bodyPr>
          <a:lstStyle/>
          <a:p>
            <a:pPr marL="10861">
              <a:spcBef>
                <a:spcPts val="1142"/>
              </a:spcBef>
            </a:pPr>
            <a:r>
              <a:rPr sz="1668" dirty="0">
                <a:solidFill>
                  <a:srgbClr val="00AEEF"/>
                </a:solidFill>
                <a:latin typeface="HGMaruGothicMPRO" panose="020F0600000000000000" pitchFamily="34" charset="-128"/>
                <a:ea typeface="HGMaruGothicMPRO" panose="020F0600000000000000" pitchFamily="34" charset="-128"/>
                <a:cs typeface="A-OTF Shin Maru Go Pro"/>
              </a:rPr>
              <a:t>■　就職に向けての支援メニューと支援機関をご紹介します。</a:t>
            </a:r>
            <a:endParaRPr sz="1668" dirty="0">
              <a:latin typeface="HGMaruGothicMPRO" panose="020F0600000000000000" pitchFamily="34" charset="-128"/>
              <a:ea typeface="HGMaruGothicMPRO" panose="020F0600000000000000" pitchFamily="34" charset="-128"/>
              <a:cs typeface="A-OTF Shin Maru Go Pro"/>
            </a:endParaRPr>
          </a:p>
          <a:p>
            <a:pPr marL="251976">
              <a:spcBef>
                <a:spcPts val="949"/>
              </a:spcBef>
            </a:pPr>
            <a:r>
              <a:rPr sz="1539" b="1" dirty="0">
                <a:solidFill>
                  <a:srgbClr val="FFFFFF"/>
                </a:solidFill>
                <a:latin typeface="HGMaruGothicMPRO" panose="020F0600000000000000" pitchFamily="34" charset="-128"/>
                <a:ea typeface="HGMaruGothicMPRO" panose="020F0600000000000000" pitchFamily="34" charset="-128"/>
                <a:cs typeface="ShinMGoPro-DeBold"/>
              </a:rPr>
              <a:t>②　就職に向けての準備、訓練</a:t>
            </a:r>
            <a:endParaRPr sz="1539" dirty="0">
              <a:latin typeface="HGMaruGothicMPRO" panose="020F0600000000000000" pitchFamily="34" charset="-128"/>
              <a:ea typeface="HGMaruGothicMPRO" panose="020F0600000000000000" pitchFamily="34" charset="-128"/>
              <a:cs typeface="ShinMGoPro-DeBold"/>
            </a:endParaRPr>
          </a:p>
        </p:txBody>
      </p:sp>
      <p:sp>
        <p:nvSpPr>
          <p:cNvPr id="20" name="object 20">
            <a:extLst>
              <a:ext uri="{FF2B5EF4-FFF2-40B4-BE49-F238E27FC236}">
                <a16:creationId xmlns:a16="http://schemas.microsoft.com/office/drawing/2014/main" id="{687E9D33-D80B-7C41-87F4-8F103DC3D0F6}"/>
              </a:ext>
            </a:extLst>
          </p:cNvPr>
          <p:cNvSpPr txBox="1"/>
          <p:nvPr/>
        </p:nvSpPr>
        <p:spPr>
          <a:xfrm>
            <a:off x="563790" y="6306606"/>
            <a:ext cx="8442178" cy="409273"/>
          </a:xfrm>
          <a:prstGeom prst="rect">
            <a:avLst/>
          </a:prstGeom>
        </p:spPr>
        <p:txBody>
          <a:bodyPr vert="horz" wrap="square" lIns="0" tIns="14663" rIns="0" bIns="0" rtlCol="0">
            <a:spAutoFit/>
          </a:bodyPr>
          <a:lstStyle/>
          <a:p>
            <a:pPr marL="10861" marR="4344">
              <a:spcBef>
                <a:spcPts val="115"/>
              </a:spcBef>
            </a:pPr>
            <a:r>
              <a:rPr sz="1240" dirty="0">
                <a:solidFill>
                  <a:srgbClr val="231F20"/>
                </a:solidFill>
                <a:latin typeface="HGMaruGothicMPRO" panose="020F0600000000000000" pitchFamily="34" charset="-128"/>
                <a:ea typeface="HGMaruGothicMPRO" panose="020F0600000000000000" pitchFamily="34" charset="-128"/>
                <a:cs typeface="A-OTF Shin Maru Go Pro"/>
              </a:rPr>
              <a:t>厚生労働省『障害者の方への施策　どこへ相談すればいいか分からない方へ』</a:t>
            </a:r>
            <a:endParaRPr lang="en-US" altLang="ja-JP" sz="1240" dirty="0">
              <a:solidFill>
                <a:srgbClr val="231F20"/>
              </a:solidFill>
              <a:latin typeface="HGMaruGothicMPRO" panose="020F0600000000000000" pitchFamily="34" charset="-128"/>
              <a:ea typeface="HGMaruGothicMPRO" panose="020F0600000000000000" pitchFamily="34" charset="-128"/>
              <a:cs typeface="A-OTF Shin Maru Go Pro"/>
              <a:hlinkClick r:id="rId2"/>
            </a:endParaRPr>
          </a:p>
          <a:p>
            <a:pPr marL="10861" marR="4344">
              <a:spcBef>
                <a:spcPts val="115"/>
              </a:spcBef>
            </a:pPr>
            <a:r>
              <a:rPr lang="en-US" sz="1240" dirty="0">
                <a:solidFill>
                  <a:srgbClr val="231F20"/>
                </a:solidFill>
                <a:latin typeface="HGMaruGothicMPRO" panose="020F0600000000000000" pitchFamily="34" charset="-128"/>
                <a:ea typeface="HGMaruGothicMPRO" panose="020F0600000000000000" pitchFamily="34" charset="-128"/>
                <a:cs typeface="A-OTF Shin Maru Go Pro"/>
              </a:rPr>
              <a:t>http://www.mhlw.go.jp/file/06-Seisakujouhou-11600000-Shokugyouanteikyoku/0000146181.pdf</a:t>
            </a:r>
            <a:endParaRPr sz="1240" dirty="0">
              <a:latin typeface="HGMaruGothicMPRO" panose="020F0600000000000000" pitchFamily="34" charset="-128"/>
              <a:ea typeface="HGMaruGothicMPRO" panose="020F0600000000000000" pitchFamily="34" charset="-128"/>
              <a:cs typeface="A-OTF Shin Maru Go Pro"/>
            </a:endParaRPr>
          </a:p>
        </p:txBody>
      </p:sp>
      <p:sp>
        <p:nvSpPr>
          <p:cNvPr id="22" name="object 16">
            <a:extLst>
              <a:ext uri="{FF2B5EF4-FFF2-40B4-BE49-F238E27FC236}">
                <a16:creationId xmlns:a16="http://schemas.microsoft.com/office/drawing/2014/main" id="{4DA98BCE-77C8-0346-94CD-FCEC683786A3}"/>
              </a:ext>
            </a:extLst>
          </p:cNvPr>
          <p:cNvSpPr txBox="1"/>
          <p:nvPr/>
        </p:nvSpPr>
        <p:spPr>
          <a:xfrm>
            <a:off x="732653" y="5408798"/>
            <a:ext cx="6018175" cy="735516"/>
          </a:xfrm>
          <a:prstGeom prst="rect">
            <a:avLst/>
          </a:prstGeom>
        </p:spPr>
        <p:txBody>
          <a:bodyPr vert="horz" wrap="square" lIns="0" tIns="14663" rIns="0" bIns="0" rtlCol="0">
            <a:spAutoFit/>
          </a:bodyPr>
          <a:lstStyle/>
          <a:p>
            <a:pPr marL="10861">
              <a:spcBef>
                <a:spcPts val="4"/>
              </a:spcBef>
            </a:pPr>
            <a:r>
              <a:rPr sz="1600" b="1" dirty="0">
                <a:solidFill>
                  <a:srgbClr val="00AEEF"/>
                </a:solidFill>
                <a:latin typeface="HGMaruGothicMPRO" panose="020F0600000000000000" pitchFamily="34" charset="-128"/>
                <a:ea typeface="HGMaruGothicMPRO" panose="020F0600000000000000" pitchFamily="34" charset="-128"/>
                <a:cs typeface="ShinMGoPro-DeBold"/>
              </a:rPr>
              <a:t>職場適応訓練</a:t>
            </a:r>
            <a:endParaRPr sz="1600" dirty="0">
              <a:latin typeface="HGMaruGothicMPRO" panose="020F0600000000000000" pitchFamily="34" charset="-128"/>
              <a:ea typeface="HGMaruGothicMPRO" panose="020F0600000000000000" pitchFamily="34" charset="-128"/>
              <a:cs typeface="ShinMGoPro-DeBold"/>
            </a:endParaRPr>
          </a:p>
          <a:p>
            <a:pPr marL="10861">
              <a:spcBef>
                <a:spcPts val="94"/>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400" dirty="0">
                <a:solidFill>
                  <a:srgbClr val="231F20"/>
                </a:solidFill>
                <a:latin typeface="HGMaruGothicMPRO" panose="020F0600000000000000" pitchFamily="34" charset="-128"/>
                <a:ea typeface="HGMaruGothicMPRO" panose="020F0600000000000000" pitchFamily="34" charset="-128"/>
                <a:cs typeface="A-OTF Shin Maru Go Pro"/>
              </a:rPr>
              <a:t>事業所において実際の業務を行い、その作業環境に適応するための訓練です（訓練期間：6か月以内（中小企業と重度障害者は１年以内））</a:t>
            </a:r>
            <a:r>
              <a:rPr lang="ja-JP" altLang="en-US" sz="1400" dirty="0" err="1">
                <a:solidFill>
                  <a:srgbClr val="231F20"/>
                </a:solidFill>
                <a:latin typeface="HGMaruGothicMPRO" panose="020F0600000000000000" pitchFamily="34" charset="-128"/>
                <a:ea typeface="HGMaruGothicMPRO" panose="020F0600000000000000" pitchFamily="34" charset="-128"/>
                <a:cs typeface="A-OTF Shin Maru Go Pro"/>
              </a:rPr>
              <a:t>。</a:t>
            </a:r>
            <a:endParaRPr sz="1400" dirty="0">
              <a:latin typeface="HGMaruGothicMPRO" panose="020F0600000000000000" pitchFamily="34" charset="-128"/>
              <a:ea typeface="HGMaruGothicMPRO" panose="020F0600000000000000" pitchFamily="34" charset="-128"/>
              <a:cs typeface="A-OTF Shin Maru Go Pro"/>
            </a:endParaRPr>
          </a:p>
        </p:txBody>
      </p:sp>
      <p:sp>
        <p:nvSpPr>
          <p:cNvPr id="23" name="object 16">
            <a:extLst>
              <a:ext uri="{FF2B5EF4-FFF2-40B4-BE49-F238E27FC236}">
                <a16:creationId xmlns:a16="http://schemas.microsoft.com/office/drawing/2014/main" id="{DD0235DA-4492-434E-BFF2-A76D149CCE98}"/>
              </a:ext>
            </a:extLst>
          </p:cNvPr>
          <p:cNvSpPr txBox="1"/>
          <p:nvPr/>
        </p:nvSpPr>
        <p:spPr>
          <a:xfrm>
            <a:off x="755575" y="2585932"/>
            <a:ext cx="6212292" cy="673961"/>
          </a:xfrm>
          <a:prstGeom prst="rect">
            <a:avLst/>
          </a:prstGeom>
        </p:spPr>
        <p:txBody>
          <a:bodyPr vert="horz" wrap="square" lIns="0" tIns="14663" rIns="0" bIns="0" rtlCol="0">
            <a:spAutoFit/>
          </a:bodyPr>
          <a:lstStyle/>
          <a:p>
            <a:pPr marL="10861"/>
            <a:r>
              <a:rPr sz="1400" b="1" dirty="0">
                <a:solidFill>
                  <a:srgbClr val="00AEEF"/>
                </a:solidFill>
                <a:latin typeface="HGMaruGothicMPRO" panose="020F0600000000000000" pitchFamily="34" charset="-128"/>
                <a:ea typeface="HGMaruGothicMPRO" panose="020F0600000000000000" pitchFamily="34" charset="-128"/>
                <a:cs typeface="ShinMGoPro-DeBold"/>
              </a:rPr>
              <a:t>就労移行支援</a:t>
            </a:r>
            <a:endParaRPr sz="1400" dirty="0">
              <a:latin typeface="HGMaruGothicMPRO" panose="020F0600000000000000" pitchFamily="34" charset="-128"/>
              <a:ea typeface="HGMaruGothicMPRO" panose="020F0600000000000000" pitchFamily="34" charset="-128"/>
              <a:cs typeface="ShinMGoPro-DeBold"/>
            </a:endParaRPr>
          </a:p>
          <a:p>
            <a:pPr marL="10861">
              <a:spcBef>
                <a:spcPts val="94"/>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　一般就労等への移行にむけて、就労移行支援事業所内での訓練や、企業による実習、適性に合った職場探し、就労後の職場定着のための支援を実施。</a:t>
            </a:r>
            <a:endParaRPr sz="1400" dirty="0">
              <a:latin typeface="HGMaruGothicMPRO" panose="020F0600000000000000" pitchFamily="34" charset="-128"/>
              <a:ea typeface="HGMaruGothicMPRO" panose="020F0600000000000000" pitchFamily="34" charset="-128"/>
              <a:cs typeface="A-OTF Shin Maru Go Pro"/>
            </a:endParaRPr>
          </a:p>
        </p:txBody>
      </p:sp>
      <p:sp>
        <p:nvSpPr>
          <p:cNvPr id="24" name="object 16">
            <a:extLst>
              <a:ext uri="{FF2B5EF4-FFF2-40B4-BE49-F238E27FC236}">
                <a16:creationId xmlns:a16="http://schemas.microsoft.com/office/drawing/2014/main" id="{9C9982B9-A94E-E641-B50E-678A321A19DF}"/>
              </a:ext>
            </a:extLst>
          </p:cNvPr>
          <p:cNvSpPr txBox="1"/>
          <p:nvPr/>
        </p:nvSpPr>
        <p:spPr>
          <a:xfrm>
            <a:off x="753614" y="3473073"/>
            <a:ext cx="6074034" cy="889405"/>
          </a:xfrm>
          <a:prstGeom prst="rect">
            <a:avLst/>
          </a:prstGeom>
        </p:spPr>
        <p:txBody>
          <a:bodyPr vert="horz" wrap="square" lIns="0" tIns="14663" rIns="0" bIns="0" rtlCol="0">
            <a:spAutoFit/>
          </a:bodyPr>
          <a:lstStyle/>
          <a:p>
            <a:pPr marL="10861"/>
            <a:r>
              <a:rPr sz="1400" b="1" dirty="0">
                <a:solidFill>
                  <a:srgbClr val="00AEEF"/>
                </a:solidFill>
                <a:latin typeface="HGMaruGothicMPRO" panose="020F0600000000000000" pitchFamily="34" charset="-128"/>
                <a:ea typeface="HGMaruGothicMPRO" panose="020F0600000000000000" pitchFamily="34" charset="-128"/>
                <a:cs typeface="ShinMGoPro-DeBold"/>
              </a:rPr>
              <a:t>公共職業訓練</a:t>
            </a:r>
            <a:endParaRPr sz="1400" dirty="0">
              <a:latin typeface="HGMaruGothicMPRO" panose="020F0600000000000000" pitchFamily="34" charset="-128"/>
              <a:ea typeface="HGMaruGothicMPRO" panose="020F0600000000000000" pitchFamily="34" charset="-128"/>
              <a:cs typeface="ShinMGoPro-DeBold"/>
            </a:endParaRPr>
          </a:p>
          <a:p>
            <a:pPr marL="10861">
              <a:spcBef>
                <a:spcPts val="94"/>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　障害者職業能力開発校のほか、一般の公共職業能力開発校において、専門の訓練コースの設置やバリアフリー化を推進することにより、公共職業訓練をおこないます。</a:t>
            </a:r>
            <a:endParaRPr sz="1400" dirty="0">
              <a:latin typeface="HGMaruGothicMPRO" panose="020F0600000000000000" pitchFamily="34" charset="-128"/>
              <a:ea typeface="HGMaruGothicMPRO" panose="020F0600000000000000" pitchFamily="34" charset="-128"/>
              <a:cs typeface="A-OTF Shin Maru Go Pro"/>
            </a:endParaRPr>
          </a:p>
        </p:txBody>
      </p:sp>
      <p:sp>
        <p:nvSpPr>
          <p:cNvPr id="25" name="object 16">
            <a:extLst>
              <a:ext uri="{FF2B5EF4-FFF2-40B4-BE49-F238E27FC236}">
                <a16:creationId xmlns:a16="http://schemas.microsoft.com/office/drawing/2014/main" id="{15013B3C-8543-5542-B4A1-28C5C78D3EB8}"/>
              </a:ext>
            </a:extLst>
          </p:cNvPr>
          <p:cNvSpPr txBox="1"/>
          <p:nvPr/>
        </p:nvSpPr>
        <p:spPr>
          <a:xfrm>
            <a:off x="745510" y="4509055"/>
            <a:ext cx="6222357" cy="673961"/>
          </a:xfrm>
          <a:prstGeom prst="rect">
            <a:avLst/>
          </a:prstGeom>
        </p:spPr>
        <p:txBody>
          <a:bodyPr vert="horz" wrap="square" lIns="0" tIns="14663" rIns="0" bIns="0" rtlCol="0">
            <a:spAutoFit/>
          </a:bodyPr>
          <a:lstStyle/>
          <a:p>
            <a:pPr marL="10861"/>
            <a:r>
              <a:rPr sz="1400" b="1" dirty="0" err="1">
                <a:solidFill>
                  <a:srgbClr val="00AEEF"/>
                </a:solidFill>
                <a:latin typeface="HGMaruGothicMPRO" panose="020F0600000000000000" pitchFamily="34" charset="-128"/>
                <a:ea typeface="HGMaruGothicMPRO" panose="020F0600000000000000" pitchFamily="34" charset="-128"/>
                <a:cs typeface="ShinMGoPro-DeBold"/>
              </a:rPr>
              <a:t>障害者の</a:t>
            </a:r>
            <a:r>
              <a:rPr lang="ja-JP" altLang="en-US" sz="1400" b="1">
                <a:solidFill>
                  <a:srgbClr val="00AEEF"/>
                </a:solidFill>
                <a:latin typeface="HGMaruGothicMPRO" panose="020F0600000000000000" pitchFamily="34" charset="-128"/>
                <a:ea typeface="HGMaruGothicMPRO" panose="020F0600000000000000" pitchFamily="34" charset="-128"/>
                <a:cs typeface="ShinMGoPro-DeBold"/>
              </a:rPr>
              <a:t>多様なニーズに対応した委託訓練</a:t>
            </a:r>
            <a:endParaRPr sz="1400" dirty="0">
              <a:latin typeface="HGMaruGothicMPRO" panose="020F0600000000000000" pitchFamily="34" charset="-128"/>
              <a:ea typeface="HGMaruGothicMPRO" panose="020F0600000000000000" pitchFamily="34" charset="-128"/>
              <a:cs typeface="ShinMGoPro-DeBold"/>
            </a:endParaRPr>
          </a:p>
          <a:p>
            <a:pPr marL="10861">
              <a:spcBef>
                <a:spcPts val="94"/>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　</a:t>
            </a:r>
            <a:r>
              <a:rPr sz="1400" dirty="0" err="1">
                <a:solidFill>
                  <a:srgbClr val="231F20"/>
                </a:solidFill>
                <a:latin typeface="HGMaruGothicMPRO" panose="020F0600000000000000" pitchFamily="34" charset="-128"/>
                <a:ea typeface="HGMaruGothicMPRO" panose="020F0600000000000000" pitchFamily="34" charset="-128"/>
                <a:cs typeface="A-OTF Shin Maru Go Pro"/>
              </a:rPr>
              <a:t>企業、社会福祉法人、NPO法人、民間教育訓練機関等に委託して就職に必要な知識･技能を習得するための公共職業訓練を実施</a:t>
            </a:r>
            <a:r>
              <a:rPr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sz="1400" dirty="0">
                <a:solidFill>
                  <a:srgbClr val="231F20"/>
                </a:solidFill>
                <a:latin typeface="HGMaruGothicMPRO" panose="020F0600000000000000" pitchFamily="34" charset="-128"/>
                <a:ea typeface="HGMaruGothicMPRO" panose="020F0600000000000000" pitchFamily="34" charset="-128"/>
                <a:cs typeface="A-OTF Shin Maru Go Pro"/>
              </a:rPr>
              <a:t>標準3か月間訓練</a:t>
            </a:r>
            <a:r>
              <a:rPr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dirty="0" err="1">
                <a:solidFill>
                  <a:srgbClr val="231F20"/>
                </a:solidFill>
                <a:latin typeface="HGMaruGothicMPRO" panose="020F0600000000000000" pitchFamily="34" charset="-128"/>
                <a:ea typeface="HGMaruGothicMPRO" panose="020F0600000000000000" pitchFamily="34" charset="-128"/>
                <a:cs typeface="A-OTF Shin Maru Go Pro"/>
              </a:rPr>
              <a:t>。</a:t>
            </a:r>
            <a:endParaRPr sz="1400" dirty="0">
              <a:latin typeface="HGMaruGothicMPRO" panose="020F0600000000000000" pitchFamily="34" charset="-128"/>
              <a:ea typeface="HGMaruGothicMPRO" panose="020F0600000000000000" pitchFamily="34" charset="-128"/>
              <a:cs typeface="A-OTF Shin Maru Go Pro"/>
            </a:endParaRPr>
          </a:p>
        </p:txBody>
      </p:sp>
      <p:sp>
        <p:nvSpPr>
          <p:cNvPr id="26" name="正方形/長方形 2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2A243F8-FFB8-4378-BE5B-FA59FE4E32E6}"/>
              </a:ext>
            </a:extLst>
          </p:cNvPr>
          <p:cNvSpPr txBox="1"/>
          <p:nvPr/>
        </p:nvSpPr>
        <p:spPr>
          <a:xfrm>
            <a:off x="7049433" y="3359329"/>
            <a:ext cx="1944216" cy="1077218"/>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障害者職業能力</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開発校</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職業能力開発校</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ハローワーク</a:t>
            </a:r>
          </a:p>
        </p:txBody>
      </p:sp>
      <p:sp>
        <p:nvSpPr>
          <p:cNvPr id="30" name="テキスト ボックス 29">
            <a:extLst>
              <a:ext uri="{FF2B5EF4-FFF2-40B4-BE49-F238E27FC236}">
                <a16:creationId xmlns:a16="http://schemas.microsoft.com/office/drawing/2014/main" id="{2688DA72-3F34-4B31-8B9A-87770E6D3E8D}"/>
              </a:ext>
            </a:extLst>
          </p:cNvPr>
          <p:cNvSpPr txBox="1"/>
          <p:nvPr/>
        </p:nvSpPr>
        <p:spPr>
          <a:xfrm>
            <a:off x="7061752" y="4367312"/>
            <a:ext cx="1944216" cy="1077218"/>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障害者職業能力</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開発校</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職業能力開発校</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ハローワーク</a:t>
            </a:r>
          </a:p>
        </p:txBody>
      </p:sp>
      <p:sp>
        <p:nvSpPr>
          <p:cNvPr id="31" name="テキスト ボックス 30">
            <a:extLst>
              <a:ext uri="{FF2B5EF4-FFF2-40B4-BE49-F238E27FC236}">
                <a16:creationId xmlns:a16="http://schemas.microsoft.com/office/drawing/2014/main" id="{2CC4A6E4-AE92-441F-95B8-B76A9EE2D28B}"/>
              </a:ext>
            </a:extLst>
          </p:cNvPr>
          <p:cNvSpPr txBox="1"/>
          <p:nvPr/>
        </p:nvSpPr>
        <p:spPr>
          <a:xfrm>
            <a:off x="7063413" y="5484168"/>
            <a:ext cx="1944216" cy="584775"/>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都道府県</a:t>
            </a:r>
            <a:endParaRPr kumimoji="1"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ハローワーク</a:t>
            </a:r>
          </a:p>
        </p:txBody>
      </p:sp>
      <p:sp>
        <p:nvSpPr>
          <p:cNvPr id="32" name="テキスト ボックス 31">
            <a:extLst>
              <a:ext uri="{FF2B5EF4-FFF2-40B4-BE49-F238E27FC236}">
                <a16:creationId xmlns:a16="http://schemas.microsoft.com/office/drawing/2014/main" id="{97FA604D-F110-490F-AB69-EB869FF66B55}"/>
              </a:ext>
            </a:extLst>
          </p:cNvPr>
          <p:cNvSpPr txBox="1"/>
          <p:nvPr/>
        </p:nvSpPr>
        <p:spPr>
          <a:xfrm>
            <a:off x="7032375" y="2759014"/>
            <a:ext cx="2051129"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就労移行支援事業</a:t>
            </a:r>
            <a:r>
              <a:rPr lang="ja-JP" altLang="en-US" sz="1600" dirty="0">
                <a:latin typeface="HG丸ｺﾞｼｯｸM-PRO" panose="020F0600000000000000" pitchFamily="50" charset="-128"/>
                <a:ea typeface="HG丸ｺﾞｼｯｸM-PRO" panose="020F0600000000000000" pitchFamily="50" charset="-128"/>
              </a:rPr>
              <a:t>者</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44812F68-9182-4682-AE19-4ACF9D055DA3}"/>
              </a:ext>
            </a:extLst>
          </p:cNvPr>
          <p:cNvSpPr txBox="1"/>
          <p:nvPr/>
        </p:nvSpPr>
        <p:spPr>
          <a:xfrm>
            <a:off x="7023870" y="1729374"/>
            <a:ext cx="1944216" cy="584775"/>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地域障害者</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職業センター</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7"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a:t>175</a:t>
            </a:r>
            <a:endParaRPr lang="ja-JP" altLang="en-US" sz="1200" b="1" dirty="0"/>
          </a:p>
        </p:txBody>
      </p:sp>
    </p:spTree>
    <p:extLst>
      <p:ext uri="{BB962C8B-B14F-4D97-AF65-F5344CB8AC3E}">
        <p14:creationId xmlns:p14="http://schemas.microsoft.com/office/powerpoint/2010/main" val="39591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9B906105-2A1B-B14F-960D-0589378508EA}"/>
              </a:ext>
            </a:extLst>
          </p:cNvPr>
          <p:cNvSpPr txBox="1"/>
          <p:nvPr/>
        </p:nvSpPr>
        <p:spPr>
          <a:xfrm>
            <a:off x="424921" y="789491"/>
            <a:ext cx="6326413" cy="816465"/>
          </a:xfrm>
          <a:prstGeom prst="rect">
            <a:avLst/>
          </a:prstGeom>
        </p:spPr>
        <p:txBody>
          <a:bodyPr vert="horz" wrap="square" lIns="0" tIns="14120" rIns="0" bIns="0" rtlCol="0">
            <a:spAutoFit/>
          </a:bodyPr>
          <a:lstStyle/>
          <a:p>
            <a:pPr marL="10861">
              <a:spcBef>
                <a:spcPts val="111"/>
              </a:spcBef>
            </a:pPr>
            <a:endParaRPr sz="1881" dirty="0">
              <a:latin typeface="HGMaruGothicMPRO" panose="020F0600000000000000" pitchFamily="34" charset="-128"/>
              <a:ea typeface="HGMaruGothicMPRO" panose="020F0600000000000000" pitchFamily="34" charset="-128"/>
              <a:cs typeface="ShinMGoPro-DeBold"/>
            </a:endParaRPr>
          </a:p>
          <a:p>
            <a:pPr marL="105895">
              <a:spcBef>
                <a:spcPts val="2112"/>
              </a:spcBef>
            </a:pPr>
            <a:r>
              <a:rPr sz="1582" dirty="0">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雇用期間・勤務地・業務内容・時間・給料などの労働条件</a:t>
            </a:r>
            <a:endParaRPr sz="1582"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02136AF1-EC9C-7947-8A85-5A4F4861DAB5}"/>
              </a:ext>
            </a:extLst>
          </p:cNvPr>
          <p:cNvSpPr txBox="1"/>
          <p:nvPr/>
        </p:nvSpPr>
        <p:spPr>
          <a:xfrm>
            <a:off x="558029" y="5002425"/>
            <a:ext cx="8028256" cy="1218575"/>
          </a:xfrm>
          <a:prstGeom prst="rect">
            <a:avLst/>
          </a:prstGeom>
          <a:solidFill>
            <a:srgbClr val="FFFDE8"/>
          </a:solidFill>
          <a:ln w="63004">
            <a:solidFill>
              <a:srgbClr val="00AEEF"/>
            </a:solidFill>
          </a:ln>
        </p:spPr>
        <p:txBody>
          <a:bodyPr vert="horz" wrap="square" lIns="0" tIns="153942" rIns="0" bIns="153942" rtlCol="0">
            <a:spAutoFit/>
          </a:bodyPr>
          <a:lstStyle/>
          <a:p>
            <a:pPr marL="2195016">
              <a:spcBef>
                <a:spcPts val="1330"/>
              </a:spcBef>
            </a:pPr>
            <a:r>
              <a:rPr sz="3164" dirty="0">
                <a:solidFill>
                  <a:srgbClr val="231F20"/>
                </a:solidFill>
                <a:latin typeface="HGMaruGothicMPRO" panose="020F0600000000000000" pitchFamily="34" charset="-128"/>
                <a:ea typeface="HGMaruGothicMPRO" panose="020F0600000000000000" pitchFamily="34" charset="-128"/>
                <a:cs typeface="A-OTF Shin Maru Go Pro"/>
              </a:rPr>
              <a:t>「労働契約」の締結</a:t>
            </a:r>
            <a:endParaRPr sz="3164" dirty="0">
              <a:latin typeface="HGMaruGothicMPRO" panose="020F0600000000000000" pitchFamily="34" charset="-128"/>
              <a:ea typeface="HGMaruGothicMPRO" panose="020F0600000000000000" pitchFamily="34" charset="-128"/>
              <a:cs typeface="A-OTF Shin Maru Go Pro"/>
            </a:endParaRPr>
          </a:p>
          <a:p>
            <a:pPr marL="1724190">
              <a:spcBef>
                <a:spcPts val="145"/>
              </a:spcBef>
            </a:pPr>
            <a:r>
              <a:rPr lang="ja-JP" altLang="en-US" sz="2095">
                <a:solidFill>
                  <a:srgbClr val="231F20"/>
                </a:solidFill>
                <a:latin typeface="HGMaruGothicMPRO" panose="020F0600000000000000" pitchFamily="34" charset="-128"/>
                <a:ea typeface="HGMaruGothicMPRO" panose="020F0600000000000000" pitchFamily="34" charset="-128"/>
                <a:cs typeface="A-OTF Shin Maru Go Pro"/>
              </a:rPr>
              <a:t>⇒</a:t>
            </a:r>
            <a:r>
              <a:rPr sz="2095" dirty="0">
                <a:solidFill>
                  <a:srgbClr val="231F20"/>
                </a:solidFill>
                <a:latin typeface="HGMaruGothicMPRO" panose="020F0600000000000000" pitchFamily="34" charset="-128"/>
                <a:ea typeface="HGMaruGothicMPRO" panose="020F0600000000000000" pitchFamily="34" charset="-128"/>
                <a:cs typeface="A-OTF Shin Maru Go Pro"/>
              </a:rPr>
              <a:t> </a:t>
            </a:r>
            <a:r>
              <a:rPr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働く人</a:t>
            </a:r>
            <a:r>
              <a:rPr sz="2095" dirty="0">
                <a:solidFill>
                  <a:srgbClr val="231F20"/>
                </a:solidFill>
                <a:latin typeface="HGMaruGothicMPRO" panose="020F0600000000000000" pitchFamily="34" charset="-128"/>
                <a:ea typeface="HGMaruGothicMPRO" panose="020F0600000000000000" pitchFamily="34" charset="-128"/>
                <a:cs typeface="A-OTF Shin Maru Go Pro"/>
              </a:rPr>
              <a:t>と</a:t>
            </a:r>
            <a:r>
              <a:rPr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会社</a:t>
            </a:r>
            <a:r>
              <a:rPr sz="2095" dirty="0">
                <a:solidFill>
                  <a:srgbClr val="231F20"/>
                </a:solidFill>
                <a:latin typeface="HGMaruGothicMPRO" panose="020F0600000000000000" pitchFamily="34" charset="-128"/>
                <a:ea typeface="HGMaruGothicMPRO" panose="020F0600000000000000" pitchFamily="34" charset="-128"/>
                <a:cs typeface="A-OTF Shin Maru Go Pro"/>
              </a:rPr>
              <a:t>で</a:t>
            </a:r>
            <a:r>
              <a:rPr sz="2095" dirty="0">
                <a:solidFill>
                  <a:srgbClr val="00AEEF"/>
                </a:solidFill>
                <a:latin typeface="HGMaruGothicMPRO" panose="020F0600000000000000" pitchFamily="34" charset="-128"/>
                <a:ea typeface="HGMaruGothicMPRO" panose="020F0600000000000000" pitchFamily="34" charset="-128"/>
                <a:cs typeface="A-OTF Shin Maru Go Pro"/>
              </a:rPr>
              <a:t> </a:t>
            </a:r>
            <a:r>
              <a:rPr sz="2651"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合意して</a:t>
            </a:r>
            <a:r>
              <a:rPr sz="2651" b="1" dirty="0">
                <a:solidFill>
                  <a:srgbClr val="00AEEF"/>
                </a:solidFill>
                <a:latin typeface="HGMaruGothicMPRO" panose="020F0600000000000000" pitchFamily="34" charset="-128"/>
                <a:ea typeface="HGMaruGothicMPRO" panose="020F0600000000000000" pitchFamily="34" charset="-128"/>
                <a:cs typeface="ShinMGoPro-Medium"/>
              </a:rPr>
              <a:t> </a:t>
            </a:r>
            <a:r>
              <a:rPr sz="2095" dirty="0">
                <a:solidFill>
                  <a:srgbClr val="231F20"/>
                </a:solidFill>
                <a:latin typeface="HGMaruGothicMPRO" panose="020F0600000000000000" pitchFamily="34" charset="-128"/>
                <a:ea typeface="HGMaruGothicMPRO" panose="020F0600000000000000" pitchFamily="34" charset="-128"/>
                <a:cs typeface="A-OTF Shin Maru Go Pro"/>
              </a:rPr>
              <a:t>決める</a:t>
            </a:r>
            <a:endParaRPr sz="2095"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DB744216-8658-804E-9643-2E422FF08D99}"/>
              </a:ext>
            </a:extLst>
          </p:cNvPr>
          <p:cNvSpPr/>
          <p:nvPr/>
        </p:nvSpPr>
        <p:spPr>
          <a:xfrm>
            <a:off x="531100" y="1710041"/>
            <a:ext cx="1778022" cy="852082"/>
          </a:xfrm>
          <a:custGeom>
            <a:avLst/>
            <a:gdLst/>
            <a:ahLst/>
            <a:cxnLst/>
            <a:rect l="l" t="t" r="r" b="b"/>
            <a:pathLst>
              <a:path w="2078989" h="996314">
                <a:moveTo>
                  <a:pt x="1039494"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4"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89"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4"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523780B3-8893-1E4A-9BC1-965C38EE3C0E}"/>
              </a:ext>
            </a:extLst>
          </p:cNvPr>
          <p:cNvSpPr/>
          <p:nvPr/>
        </p:nvSpPr>
        <p:spPr>
          <a:xfrm>
            <a:off x="1627548" y="2384216"/>
            <a:ext cx="229720" cy="296518"/>
          </a:xfrm>
          <a:custGeom>
            <a:avLst/>
            <a:gdLst/>
            <a:ahLst/>
            <a:cxnLst/>
            <a:rect l="l" t="t" r="r" b="b"/>
            <a:pathLst>
              <a:path w="268605" h="346710">
                <a:moveTo>
                  <a:pt x="218884" y="0"/>
                </a:moveTo>
                <a:lnTo>
                  <a:pt x="0" y="103949"/>
                </a:lnTo>
                <a:lnTo>
                  <a:pt x="268541" y="346506"/>
                </a:lnTo>
                <a:lnTo>
                  <a:pt x="218884"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F6720F1-6249-FF4B-89BE-652CE9034725}"/>
              </a:ext>
            </a:extLst>
          </p:cNvPr>
          <p:cNvSpPr txBox="1"/>
          <p:nvPr/>
        </p:nvSpPr>
        <p:spPr>
          <a:xfrm>
            <a:off x="840411" y="1944672"/>
            <a:ext cx="1522934" cy="336654"/>
          </a:xfrm>
          <a:prstGeom prst="rect">
            <a:avLst/>
          </a:prstGeom>
        </p:spPr>
        <p:txBody>
          <a:bodyPr vert="horz" wrap="square" lIns="0" tIns="14120" rIns="0" bIns="0" rtlCol="0">
            <a:spAutoFit/>
          </a:bodyPr>
          <a:lstStyle/>
          <a:p>
            <a:pPr marL="10861">
              <a:spcBef>
                <a:spcPts val="111"/>
              </a:spcBef>
            </a:pPr>
            <a:r>
              <a:rPr sz="2095" b="1" dirty="0">
                <a:solidFill>
                  <a:srgbClr val="FFFFFF"/>
                </a:solidFill>
                <a:latin typeface="HGMaruGothicMPRO" panose="020F0600000000000000" pitchFamily="34" charset="-128"/>
                <a:ea typeface="HGMaruGothicMPRO" panose="020F0600000000000000" pitchFamily="34" charset="-128"/>
                <a:cs typeface="ShinMGoPro-Medium"/>
              </a:rPr>
              <a:t>雇います！</a:t>
            </a:r>
            <a:endParaRPr sz="2095" dirty="0">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81D82912-5BED-AD43-92E5-11A90B98DD06}"/>
              </a:ext>
            </a:extLst>
          </p:cNvPr>
          <p:cNvSpPr/>
          <p:nvPr/>
        </p:nvSpPr>
        <p:spPr>
          <a:xfrm>
            <a:off x="6835025" y="1710041"/>
            <a:ext cx="1778022" cy="852082"/>
          </a:xfrm>
          <a:custGeom>
            <a:avLst/>
            <a:gdLst/>
            <a:ahLst/>
            <a:cxnLst/>
            <a:rect l="l" t="t" r="r" b="b"/>
            <a:pathLst>
              <a:path w="2078990" h="996314">
                <a:moveTo>
                  <a:pt x="1039495"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5"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90"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5"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C992FC0-DE04-3F41-B9FE-FF8ED812B891}"/>
              </a:ext>
            </a:extLst>
          </p:cNvPr>
          <p:cNvSpPr/>
          <p:nvPr/>
        </p:nvSpPr>
        <p:spPr>
          <a:xfrm>
            <a:off x="7299738" y="2452578"/>
            <a:ext cx="316612" cy="228091"/>
          </a:xfrm>
          <a:custGeom>
            <a:avLst/>
            <a:gdLst/>
            <a:ahLst/>
            <a:cxnLst/>
            <a:rect l="l" t="t" r="r" b="b"/>
            <a:pathLst>
              <a:path w="370204" h="266700">
                <a:moveTo>
                  <a:pt x="133870" y="0"/>
                </a:moveTo>
                <a:lnTo>
                  <a:pt x="0" y="266573"/>
                </a:lnTo>
                <a:lnTo>
                  <a:pt x="370116" y="55118"/>
                </a:lnTo>
                <a:lnTo>
                  <a:pt x="133870" y="0"/>
                </a:lnTo>
                <a:close/>
              </a:path>
            </a:pathLst>
          </a:custGeom>
          <a:solidFill>
            <a:srgbClr val="6D6E71"/>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B2AB47CA-B7E0-854D-AD09-66357121814E}"/>
              </a:ext>
            </a:extLst>
          </p:cNvPr>
          <p:cNvSpPr txBox="1"/>
          <p:nvPr/>
        </p:nvSpPr>
        <p:spPr>
          <a:xfrm>
            <a:off x="7151880" y="1944672"/>
            <a:ext cx="1561134" cy="336654"/>
          </a:xfrm>
          <a:prstGeom prst="rect">
            <a:avLst/>
          </a:prstGeom>
        </p:spPr>
        <p:txBody>
          <a:bodyPr vert="horz" wrap="square" lIns="0" tIns="14120" rIns="0" bIns="0" rtlCol="0">
            <a:spAutoFit/>
          </a:bodyPr>
          <a:lstStyle/>
          <a:p>
            <a:pPr marL="10861">
              <a:spcBef>
                <a:spcPts val="111"/>
              </a:spcBef>
            </a:pPr>
            <a:r>
              <a:rPr sz="2095" b="1" dirty="0">
                <a:solidFill>
                  <a:srgbClr val="FFFFFF"/>
                </a:solidFill>
                <a:latin typeface="HGMaruGothicMPRO" panose="020F0600000000000000" pitchFamily="34" charset="-128"/>
                <a:ea typeface="HGMaruGothicMPRO" panose="020F0600000000000000" pitchFamily="34" charset="-128"/>
                <a:cs typeface="ShinMGoPro-Medium"/>
              </a:rPr>
              <a:t>働きます！</a:t>
            </a:r>
            <a:endParaRPr sz="2095" dirty="0">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921D85B3-7F86-034B-AADE-A2E7BA2C8ED9}"/>
              </a:ext>
            </a:extLst>
          </p:cNvPr>
          <p:cNvSpPr/>
          <p:nvPr/>
        </p:nvSpPr>
        <p:spPr>
          <a:xfrm>
            <a:off x="6453426" y="3607308"/>
            <a:ext cx="810809" cy="772250"/>
          </a:xfrm>
          <a:custGeom>
            <a:avLst/>
            <a:gdLst/>
            <a:ahLst/>
            <a:cxnLst/>
            <a:rect l="l" t="t" r="r" b="b"/>
            <a:pathLst>
              <a:path w="948054" h="902970">
                <a:moveTo>
                  <a:pt x="632447" y="0"/>
                </a:move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lnTo>
                  <a:pt x="946428" y="902366"/>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C64A4BB3-A4E4-A64B-AEA7-8416F8341562}"/>
              </a:ext>
            </a:extLst>
          </p:cNvPr>
          <p:cNvSpPr/>
          <p:nvPr/>
        </p:nvSpPr>
        <p:spPr>
          <a:xfrm>
            <a:off x="6453426" y="3607308"/>
            <a:ext cx="760846" cy="772250"/>
          </a:xfrm>
          <a:custGeom>
            <a:avLst/>
            <a:gdLst/>
            <a:ahLst/>
            <a:cxnLst/>
            <a:rect l="l" t="t" r="r" b="b"/>
            <a:pathLst>
              <a:path w="889634"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path>
            </a:pathLst>
          </a:custGeom>
          <a:ln w="24523">
            <a:solidFill>
              <a:srgbClr val="3A3D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84082E5-91B5-494C-8EF9-AEBEF6A438F9}"/>
              </a:ext>
            </a:extLst>
          </p:cNvPr>
          <p:cNvSpPr/>
          <p:nvPr/>
        </p:nvSpPr>
        <p:spPr>
          <a:xfrm>
            <a:off x="7213936" y="3848595"/>
            <a:ext cx="49962" cy="530583"/>
          </a:xfrm>
          <a:custGeom>
            <a:avLst/>
            <a:gdLst/>
            <a:ahLst/>
            <a:cxnLst/>
            <a:rect l="l" t="t" r="r" b="b"/>
            <a:pathLst>
              <a:path w="58420" h="620395">
                <a:moveTo>
                  <a:pt x="57187" y="620236"/>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A7F07D1C-FEF0-2540-9BCD-113CAB08ADB1}"/>
              </a:ext>
            </a:extLst>
          </p:cNvPr>
          <p:cNvSpPr/>
          <p:nvPr/>
        </p:nvSpPr>
        <p:spPr>
          <a:xfrm>
            <a:off x="6552954" y="3862018"/>
            <a:ext cx="33671" cy="517549"/>
          </a:xfrm>
          <a:custGeom>
            <a:avLst/>
            <a:gdLst/>
            <a:ahLst/>
            <a:cxnLst/>
            <a:rect l="l" t="t" r="r" b="b"/>
            <a:pathLst>
              <a:path w="39370" h="605154">
                <a:moveTo>
                  <a:pt x="38820" y="0"/>
                </a:moveTo>
                <a:lnTo>
                  <a:pt x="37421" y="22146"/>
                </a:lnTo>
                <a:lnTo>
                  <a:pt x="35046" y="56023"/>
                </a:lnTo>
                <a:lnTo>
                  <a:pt x="31882" y="99809"/>
                </a:lnTo>
                <a:lnTo>
                  <a:pt x="28117" y="151684"/>
                </a:lnTo>
                <a:lnTo>
                  <a:pt x="23936" y="209826"/>
                </a:lnTo>
                <a:lnTo>
                  <a:pt x="19527" y="272415"/>
                </a:lnTo>
                <a:lnTo>
                  <a:pt x="15077" y="337629"/>
                </a:lnTo>
                <a:lnTo>
                  <a:pt x="10771" y="403646"/>
                </a:lnTo>
                <a:lnTo>
                  <a:pt x="6797" y="468646"/>
                </a:lnTo>
                <a:lnTo>
                  <a:pt x="3341" y="530808"/>
                </a:lnTo>
                <a:lnTo>
                  <a:pt x="591" y="588311"/>
                </a:lnTo>
                <a:lnTo>
                  <a:pt x="0" y="604541"/>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0ABD155C-8D2A-984A-A7DF-715838C1C7A7}"/>
              </a:ext>
            </a:extLst>
          </p:cNvPr>
          <p:cNvSpPr/>
          <p:nvPr/>
        </p:nvSpPr>
        <p:spPr>
          <a:xfrm>
            <a:off x="7141594" y="3862018"/>
            <a:ext cx="33671" cy="517549"/>
          </a:xfrm>
          <a:custGeom>
            <a:avLst/>
            <a:gdLst/>
            <a:ahLst/>
            <a:cxnLst/>
            <a:rect l="l" t="t" r="r" b="b"/>
            <a:pathLst>
              <a:path w="39370"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41"/>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5502982F-42B1-DE47-ABEA-6042A1D73F00}"/>
              </a:ext>
            </a:extLst>
          </p:cNvPr>
          <p:cNvSpPr/>
          <p:nvPr/>
        </p:nvSpPr>
        <p:spPr>
          <a:xfrm>
            <a:off x="6832050" y="4257751"/>
            <a:ext cx="45618" cy="45618"/>
          </a:xfrm>
          <a:custGeom>
            <a:avLst/>
            <a:gdLst/>
            <a:ahLst/>
            <a:cxnLst/>
            <a:rect l="l" t="t" r="r" b="b"/>
            <a:pathLst>
              <a:path w="53340" h="53339">
                <a:moveTo>
                  <a:pt x="26390" y="0"/>
                </a:moveTo>
                <a:lnTo>
                  <a:pt x="16121" y="2079"/>
                </a:lnTo>
                <a:lnTo>
                  <a:pt x="7732" y="7747"/>
                </a:lnTo>
                <a:lnTo>
                  <a:pt x="2075" y="16148"/>
                </a:lnTo>
                <a:lnTo>
                  <a:pt x="0" y="26428"/>
                </a:lnTo>
                <a:lnTo>
                  <a:pt x="2075" y="36710"/>
                </a:lnTo>
                <a:lnTo>
                  <a:pt x="7732" y="45102"/>
                </a:lnTo>
                <a:lnTo>
                  <a:pt x="16121" y="50758"/>
                </a:lnTo>
                <a:lnTo>
                  <a:pt x="26390" y="52832"/>
                </a:lnTo>
                <a:lnTo>
                  <a:pt x="36661" y="50758"/>
                </a:lnTo>
                <a:lnTo>
                  <a:pt x="45054" y="45102"/>
                </a:lnTo>
                <a:lnTo>
                  <a:pt x="50716" y="36710"/>
                </a:lnTo>
                <a:lnTo>
                  <a:pt x="52793" y="26428"/>
                </a:lnTo>
                <a:lnTo>
                  <a:pt x="50716" y="16148"/>
                </a:lnTo>
                <a:lnTo>
                  <a:pt x="45054" y="7747"/>
                </a:lnTo>
                <a:lnTo>
                  <a:pt x="36661" y="2079"/>
                </a:lnTo>
                <a:lnTo>
                  <a:pt x="26390" y="0"/>
                </a:lnTo>
                <a:close/>
              </a:path>
            </a:pathLst>
          </a:custGeom>
          <a:solidFill>
            <a:srgbClr val="252828"/>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44B53780-F23E-B348-AA64-FBA742672057}"/>
              </a:ext>
            </a:extLst>
          </p:cNvPr>
          <p:cNvSpPr/>
          <p:nvPr/>
        </p:nvSpPr>
        <p:spPr>
          <a:xfrm>
            <a:off x="6715634" y="3597759"/>
            <a:ext cx="290001" cy="509946"/>
          </a:xfrm>
          <a:custGeom>
            <a:avLst/>
            <a:gdLst/>
            <a:ahLst/>
            <a:cxnLst/>
            <a:rect l="l" t="t" r="r" b="b"/>
            <a:pathLst>
              <a:path w="339090"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9AA296EC-5750-484A-BE4A-DCA5761951B4}"/>
              </a:ext>
            </a:extLst>
          </p:cNvPr>
          <p:cNvSpPr/>
          <p:nvPr/>
        </p:nvSpPr>
        <p:spPr>
          <a:xfrm>
            <a:off x="6794042" y="3657873"/>
            <a:ext cx="125993" cy="450208"/>
          </a:xfrm>
          <a:custGeom>
            <a:avLst/>
            <a:gdLst/>
            <a:ahLst/>
            <a:cxnLst/>
            <a:rect l="l" t="t" r="r" b="b"/>
            <a:pathLst>
              <a:path w="147320" h="526414">
                <a:moveTo>
                  <a:pt x="128396" y="0"/>
                </a:moveTo>
                <a:lnTo>
                  <a:pt x="26732" y="0"/>
                </a:lnTo>
                <a:lnTo>
                  <a:pt x="60616" y="108585"/>
                </a:lnTo>
                <a:lnTo>
                  <a:pt x="0" y="356915"/>
                </a:lnTo>
                <a:lnTo>
                  <a:pt x="17721" y="407642"/>
                </a:lnTo>
                <a:lnTo>
                  <a:pt x="72761" y="525957"/>
                </a:lnTo>
                <a:lnTo>
                  <a:pt x="74991" y="524127"/>
                </a:lnTo>
                <a:lnTo>
                  <a:pt x="96390" y="478386"/>
                </a:lnTo>
                <a:lnTo>
                  <a:pt x="122090" y="407490"/>
                </a:lnTo>
                <a:lnTo>
                  <a:pt x="138123" y="357864"/>
                </a:lnTo>
                <a:lnTo>
                  <a:pt x="147191" y="327716"/>
                </a:lnTo>
                <a:lnTo>
                  <a:pt x="94347" y="108585"/>
                </a:lnTo>
                <a:lnTo>
                  <a:pt x="128396" y="0"/>
                </a:lnTo>
                <a:close/>
              </a:path>
            </a:pathLst>
          </a:custGeom>
          <a:solidFill>
            <a:srgbClr val="44ADE2"/>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20392DAD-8394-8D4D-8D69-EF8774D245E0}"/>
              </a:ext>
            </a:extLst>
          </p:cNvPr>
          <p:cNvSpPr/>
          <p:nvPr/>
        </p:nvSpPr>
        <p:spPr>
          <a:xfrm>
            <a:off x="6794042" y="3657873"/>
            <a:ext cx="52135" cy="305750"/>
          </a:xfrm>
          <a:custGeom>
            <a:avLst/>
            <a:gdLst/>
            <a:ahLst/>
            <a:cxnLst/>
            <a:rect l="l" t="t" r="r" b="b"/>
            <a:pathLst>
              <a:path w="60959" h="357504">
                <a:moveTo>
                  <a:pt x="26732" y="0"/>
                </a:moveTo>
                <a:lnTo>
                  <a:pt x="60616" y="108585"/>
                </a:lnTo>
                <a:lnTo>
                  <a:pt x="0" y="356915"/>
                </a:lnTo>
              </a:path>
            </a:pathLst>
          </a:custGeom>
          <a:ln w="25552">
            <a:solidFill>
              <a:srgbClr val="44ADE2"/>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A761AE1-8658-6541-82E1-BBF3EE46C856}"/>
              </a:ext>
            </a:extLst>
          </p:cNvPr>
          <p:cNvSpPr/>
          <p:nvPr/>
        </p:nvSpPr>
        <p:spPr>
          <a:xfrm>
            <a:off x="6816905" y="3657873"/>
            <a:ext cx="103184" cy="280769"/>
          </a:xfrm>
          <a:custGeom>
            <a:avLst/>
            <a:gdLst/>
            <a:ahLst/>
            <a:cxnLst/>
            <a:rect l="l" t="t" r="r" b="b"/>
            <a:pathLst>
              <a:path w="120650" h="328295">
                <a:moveTo>
                  <a:pt x="120458" y="327716"/>
                </a:moveTo>
                <a:lnTo>
                  <a:pt x="67614" y="108585"/>
                </a:lnTo>
                <a:lnTo>
                  <a:pt x="101663" y="0"/>
                </a:lnTo>
                <a:lnTo>
                  <a:pt x="0" y="0"/>
                </a:lnTo>
              </a:path>
            </a:pathLst>
          </a:custGeom>
          <a:ln w="25552">
            <a:solidFill>
              <a:srgbClr val="44ADE2"/>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2E0A383F-6A6B-574E-AE31-8938ECD51E3B}"/>
              </a:ext>
            </a:extLst>
          </p:cNvPr>
          <p:cNvSpPr/>
          <p:nvPr/>
        </p:nvSpPr>
        <p:spPr>
          <a:xfrm>
            <a:off x="6637334" y="3650570"/>
            <a:ext cx="201480" cy="503429"/>
          </a:xfrm>
          <a:custGeom>
            <a:avLst/>
            <a:gdLst/>
            <a:ahLst/>
            <a:cxnLst/>
            <a:rect l="l" t="t" r="r" b="b"/>
            <a:pathLst>
              <a:path w="235584" h="588645">
                <a:moveTo>
                  <a:pt x="36195"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4A458BC7-2603-304C-AF97-A5C7332A218E}"/>
              </a:ext>
            </a:extLst>
          </p:cNvPr>
          <p:cNvSpPr/>
          <p:nvPr/>
        </p:nvSpPr>
        <p:spPr>
          <a:xfrm>
            <a:off x="6832045" y="3650570"/>
            <a:ext cx="247098" cy="544703"/>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882AE0D2-7303-7D46-B9AD-565B02CDA113}"/>
              </a:ext>
            </a:extLst>
          </p:cNvPr>
          <p:cNvSpPr/>
          <p:nvPr/>
        </p:nvSpPr>
        <p:spPr>
          <a:xfrm>
            <a:off x="6494342" y="2724132"/>
            <a:ext cx="751614" cy="913450"/>
          </a:xfrm>
          <a:custGeom>
            <a:avLst/>
            <a:gdLst/>
            <a:ahLst/>
            <a:cxnLst/>
            <a:rect l="l" t="t" r="r" b="b"/>
            <a:pathLst>
              <a:path w="878840"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2"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9489EE1E-7A57-4C40-9095-1BEB5461FED7}"/>
              </a:ext>
            </a:extLst>
          </p:cNvPr>
          <p:cNvSpPr/>
          <p:nvPr/>
        </p:nvSpPr>
        <p:spPr>
          <a:xfrm>
            <a:off x="6388762" y="3225369"/>
            <a:ext cx="194419" cy="217772"/>
          </a:xfrm>
          <a:custGeom>
            <a:avLst/>
            <a:gdLst/>
            <a:ahLst/>
            <a:cxnLst/>
            <a:rect l="l" t="t" r="r" b="b"/>
            <a:pathLst>
              <a:path w="227329" h="254635">
                <a:moveTo>
                  <a:pt x="80094" y="0"/>
                </a:moveTo>
                <a:lnTo>
                  <a:pt x="46172" y="10427"/>
                </a:lnTo>
                <a:lnTo>
                  <a:pt x="20447" y="33284"/>
                </a:lnTo>
                <a:lnTo>
                  <a:pt x="4521" y="66688"/>
                </a:lnTo>
                <a:lnTo>
                  <a:pt x="0" y="108755"/>
                </a:lnTo>
                <a:lnTo>
                  <a:pt x="6889" y="146538"/>
                </a:lnTo>
                <a:lnTo>
                  <a:pt x="50257" y="209642"/>
                </a:lnTo>
                <a:lnTo>
                  <a:pt x="84720" y="232475"/>
                </a:lnTo>
                <a:lnTo>
                  <a:pt x="126358" y="247835"/>
                </a:lnTo>
                <a:lnTo>
                  <a:pt x="174163" y="254478"/>
                </a:lnTo>
                <a:lnTo>
                  <a:pt x="227126" y="251160"/>
                </a:lnTo>
                <a:lnTo>
                  <a:pt x="166116" y="23970"/>
                </a:lnTo>
                <a:lnTo>
                  <a:pt x="120610" y="3886"/>
                </a:lnTo>
                <a:lnTo>
                  <a:pt x="80094"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59D64453-6C1C-094B-AD30-65EC35F676AE}"/>
              </a:ext>
            </a:extLst>
          </p:cNvPr>
          <p:cNvSpPr/>
          <p:nvPr/>
        </p:nvSpPr>
        <p:spPr>
          <a:xfrm>
            <a:off x="7157568" y="3225369"/>
            <a:ext cx="194419" cy="217772"/>
          </a:xfrm>
          <a:custGeom>
            <a:avLst/>
            <a:gdLst/>
            <a:ahLst/>
            <a:cxnLst/>
            <a:rect l="l" t="t" r="r" b="b"/>
            <a:pathLst>
              <a:path w="227329"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FF665B7D-C995-B94C-80F2-C5488E092494}"/>
              </a:ext>
            </a:extLst>
          </p:cNvPr>
          <p:cNvSpPr/>
          <p:nvPr/>
        </p:nvSpPr>
        <p:spPr>
          <a:xfrm>
            <a:off x="6551198" y="3321742"/>
            <a:ext cx="139102" cy="88260"/>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81F4D6C7-622F-1D45-8E61-41FE71150928}"/>
              </a:ext>
            </a:extLst>
          </p:cNvPr>
          <p:cNvSpPr/>
          <p:nvPr/>
        </p:nvSpPr>
        <p:spPr>
          <a:xfrm>
            <a:off x="7041318" y="3321742"/>
            <a:ext cx="139102" cy="88260"/>
          </a:xfrm>
          <a:prstGeom prst="rect">
            <a:avLst/>
          </a:prstGeom>
          <a:blipFill>
            <a:blip r:embed="rId3"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D8045D4B-8311-1541-B455-E83C602474FC}"/>
              </a:ext>
            </a:extLst>
          </p:cNvPr>
          <p:cNvSpPr/>
          <p:nvPr/>
        </p:nvSpPr>
        <p:spPr>
          <a:xfrm>
            <a:off x="6444283" y="2652461"/>
            <a:ext cx="869461" cy="574029"/>
          </a:xfrm>
          <a:custGeom>
            <a:avLst/>
            <a:gdLst/>
            <a:ahLst/>
            <a:cxnLst/>
            <a:rect l="l" t="t" r="r" b="b"/>
            <a:pathLst>
              <a:path w="1016634"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4"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6D8ABB5-2C03-064D-BCED-45EF00AFED71}"/>
              </a:ext>
            </a:extLst>
          </p:cNvPr>
          <p:cNvSpPr/>
          <p:nvPr/>
        </p:nvSpPr>
        <p:spPr>
          <a:xfrm>
            <a:off x="6522141" y="2652394"/>
            <a:ext cx="723373" cy="247098"/>
          </a:xfrm>
          <a:custGeom>
            <a:avLst/>
            <a:gdLst/>
            <a:ahLst/>
            <a:cxnLst/>
            <a:rect l="l" t="t" r="r" b="b"/>
            <a:pathLst>
              <a:path w="845820" h="288925">
                <a:moveTo>
                  <a:pt x="85987" y="100262"/>
                </a:moveTo>
                <a:lnTo>
                  <a:pt x="52170" y="128374"/>
                </a:lnTo>
                <a:lnTo>
                  <a:pt x="18826" y="163287"/>
                </a:lnTo>
                <a:lnTo>
                  <a:pt x="0" y="188429"/>
                </a:lnTo>
                <a:lnTo>
                  <a:pt x="170804" y="251930"/>
                </a:lnTo>
                <a:lnTo>
                  <a:pt x="374653" y="288512"/>
                </a:lnTo>
                <a:lnTo>
                  <a:pt x="452285" y="278611"/>
                </a:lnTo>
                <a:lnTo>
                  <a:pt x="492427" y="246354"/>
                </a:lnTo>
                <a:lnTo>
                  <a:pt x="651914" y="246354"/>
                </a:lnTo>
                <a:lnTo>
                  <a:pt x="845319" y="195171"/>
                </a:lnTo>
                <a:lnTo>
                  <a:pt x="683050" y="174889"/>
                </a:lnTo>
                <a:lnTo>
                  <a:pt x="411372" y="174889"/>
                </a:lnTo>
                <a:lnTo>
                  <a:pt x="237736" y="147933"/>
                </a:lnTo>
                <a:lnTo>
                  <a:pt x="85987" y="100262"/>
                </a:lnTo>
                <a:close/>
              </a:path>
              <a:path w="845820" h="288925">
                <a:moveTo>
                  <a:pt x="651914" y="246354"/>
                </a:moveTo>
                <a:lnTo>
                  <a:pt x="492427" y="246354"/>
                </a:lnTo>
                <a:lnTo>
                  <a:pt x="517308" y="270318"/>
                </a:lnTo>
                <a:lnTo>
                  <a:pt x="602344" y="259473"/>
                </a:lnTo>
                <a:lnTo>
                  <a:pt x="651914" y="246354"/>
                </a:lnTo>
                <a:close/>
              </a:path>
              <a:path w="845820" h="288925">
                <a:moveTo>
                  <a:pt x="545239" y="157664"/>
                </a:moveTo>
                <a:lnTo>
                  <a:pt x="411372" y="174889"/>
                </a:lnTo>
                <a:lnTo>
                  <a:pt x="683050" y="174889"/>
                </a:lnTo>
                <a:lnTo>
                  <a:pt x="545239" y="157664"/>
                </a:lnTo>
                <a:close/>
              </a:path>
              <a:path w="845820" h="288925">
                <a:moveTo>
                  <a:pt x="403768" y="0"/>
                </a:moveTo>
                <a:lnTo>
                  <a:pt x="355917" y="1935"/>
                </a:lnTo>
                <a:lnTo>
                  <a:pt x="308248" y="7782"/>
                </a:lnTo>
                <a:lnTo>
                  <a:pt x="261229" y="17600"/>
                </a:lnTo>
                <a:lnTo>
                  <a:pt x="215324" y="31450"/>
                </a:lnTo>
                <a:lnTo>
                  <a:pt x="171000" y="49392"/>
                </a:lnTo>
                <a:lnTo>
                  <a:pt x="128722" y="71487"/>
                </a:lnTo>
                <a:lnTo>
                  <a:pt x="88957" y="97794"/>
                </a:lnTo>
                <a:lnTo>
                  <a:pt x="85987" y="100262"/>
                </a:lnTo>
                <a:lnTo>
                  <a:pt x="545239" y="157664"/>
                </a:lnTo>
                <a:lnTo>
                  <a:pt x="592071" y="151638"/>
                </a:lnTo>
                <a:lnTo>
                  <a:pt x="734514" y="113269"/>
                </a:lnTo>
                <a:lnTo>
                  <a:pt x="694776" y="83896"/>
                </a:lnTo>
                <a:lnTo>
                  <a:pt x="653172" y="58618"/>
                </a:lnTo>
                <a:lnTo>
                  <a:pt x="607933" y="37744"/>
                </a:lnTo>
                <a:lnTo>
                  <a:pt x="559716" y="21359"/>
                </a:lnTo>
                <a:lnTo>
                  <a:pt x="509178" y="9550"/>
                </a:lnTo>
                <a:lnTo>
                  <a:pt x="456976" y="2401"/>
                </a:lnTo>
                <a:lnTo>
                  <a:pt x="403768" y="0"/>
                </a:lnTo>
                <a:close/>
              </a:path>
            </a:pathLst>
          </a:custGeom>
          <a:solidFill>
            <a:srgbClr val="65554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D0C1F9A5-B448-E846-90ED-89FDBF8F580F}"/>
              </a:ext>
            </a:extLst>
          </p:cNvPr>
          <p:cNvSpPr/>
          <p:nvPr/>
        </p:nvSpPr>
        <p:spPr>
          <a:xfrm>
            <a:off x="6444283" y="2652461"/>
            <a:ext cx="869461" cy="574029"/>
          </a:xfrm>
          <a:custGeom>
            <a:avLst/>
            <a:gdLst/>
            <a:ahLst/>
            <a:cxnLst/>
            <a:rect l="l" t="t" r="r" b="b"/>
            <a:pathLst>
              <a:path w="1016634"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2577F7D7-227C-F94C-825B-57F63958CEAC}"/>
              </a:ext>
            </a:extLst>
          </p:cNvPr>
          <p:cNvSpPr/>
          <p:nvPr/>
        </p:nvSpPr>
        <p:spPr>
          <a:xfrm>
            <a:off x="6562346" y="2716407"/>
            <a:ext cx="188989" cy="181387"/>
          </a:xfrm>
          <a:custGeom>
            <a:avLst/>
            <a:gdLst/>
            <a:ahLst/>
            <a:cxnLst/>
            <a:rect l="l" t="t" r="r" b="b"/>
            <a:pathLst>
              <a:path w="220979"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FF3ABA69-7916-824A-B7EA-C0E896688F68}"/>
              </a:ext>
            </a:extLst>
          </p:cNvPr>
          <p:cNvSpPr/>
          <p:nvPr/>
        </p:nvSpPr>
        <p:spPr>
          <a:xfrm>
            <a:off x="6693046" y="2727241"/>
            <a:ext cx="157491" cy="177585"/>
          </a:xfrm>
          <a:custGeom>
            <a:avLst/>
            <a:gdLst/>
            <a:ahLst/>
            <a:cxnLst/>
            <a:rect l="l" t="t" r="r" b="b"/>
            <a:pathLst>
              <a:path w="184150" h="207644">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56BA09B-5AC4-D041-88FB-C3642DC2A5CB}"/>
              </a:ext>
            </a:extLst>
          </p:cNvPr>
          <p:cNvSpPr/>
          <p:nvPr/>
        </p:nvSpPr>
        <p:spPr>
          <a:xfrm>
            <a:off x="7014318" y="2738167"/>
            <a:ext cx="154233" cy="223203"/>
          </a:xfrm>
          <a:custGeom>
            <a:avLst/>
            <a:gdLst/>
            <a:ahLst/>
            <a:cxnLst/>
            <a:rect l="l" t="t" r="r" b="b"/>
            <a:pathLst>
              <a:path w="180340"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50C8712-17E6-3C4B-ABCC-6BEBDAE90ACB}"/>
              </a:ext>
            </a:extLst>
          </p:cNvPr>
          <p:cNvSpPr/>
          <p:nvPr/>
        </p:nvSpPr>
        <p:spPr>
          <a:xfrm>
            <a:off x="6648717" y="3193334"/>
            <a:ext cx="105671" cy="128415"/>
          </a:xfrm>
          <a:prstGeom prst="rect">
            <a:avLst/>
          </a:prstGeom>
          <a:blipFill>
            <a:blip r:embed="rId4"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9E487CBD-47E9-2148-82A3-CDF906B14A6D}"/>
              </a:ext>
            </a:extLst>
          </p:cNvPr>
          <p:cNvSpPr/>
          <p:nvPr/>
        </p:nvSpPr>
        <p:spPr>
          <a:xfrm>
            <a:off x="6982373" y="3193334"/>
            <a:ext cx="105660" cy="128415"/>
          </a:xfrm>
          <a:prstGeom prst="rect">
            <a:avLst/>
          </a:prstGeom>
          <a:blipFill>
            <a:blip r:embed="rId5"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0F0990A0-D3EF-D34F-82FA-586BC7C09A73}"/>
              </a:ext>
            </a:extLst>
          </p:cNvPr>
          <p:cNvSpPr/>
          <p:nvPr/>
        </p:nvSpPr>
        <p:spPr>
          <a:xfrm>
            <a:off x="6668289" y="3100811"/>
            <a:ext cx="95038" cy="23895"/>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22E1ACB8-FF73-6D4C-B515-9755444AC400}"/>
              </a:ext>
            </a:extLst>
          </p:cNvPr>
          <p:cNvSpPr/>
          <p:nvPr/>
        </p:nvSpPr>
        <p:spPr>
          <a:xfrm>
            <a:off x="6968826" y="3100811"/>
            <a:ext cx="100469" cy="23895"/>
          </a:xfrm>
          <a:custGeom>
            <a:avLst/>
            <a:gdLst/>
            <a:ahLst/>
            <a:cxnLst/>
            <a:rect l="l" t="t" r="r" b="b"/>
            <a:pathLst>
              <a:path w="117475" h="27939">
                <a:moveTo>
                  <a:pt x="117335" y="0"/>
                </a:moveTo>
                <a:lnTo>
                  <a:pt x="0" y="27571"/>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8E441921-603F-BE40-A9DA-5D253AB29D85}"/>
              </a:ext>
            </a:extLst>
          </p:cNvPr>
          <p:cNvSpPr/>
          <p:nvPr/>
        </p:nvSpPr>
        <p:spPr>
          <a:xfrm>
            <a:off x="6848332" y="3322736"/>
            <a:ext cx="16292" cy="68970"/>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FBE0686E-5CF3-BC4C-A04B-3FAD797C2FFA}"/>
              </a:ext>
            </a:extLst>
          </p:cNvPr>
          <p:cNvSpPr/>
          <p:nvPr/>
        </p:nvSpPr>
        <p:spPr>
          <a:xfrm>
            <a:off x="6779316" y="3483936"/>
            <a:ext cx="189533" cy="20637"/>
          </a:xfrm>
          <a:custGeom>
            <a:avLst/>
            <a:gdLst/>
            <a:ahLst/>
            <a:cxnLst/>
            <a:rect l="l" t="t" r="r" b="b"/>
            <a:pathLst>
              <a:path w="221615"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FA0DE1CB-677D-A549-96D8-C836EA8A2D94}"/>
              </a:ext>
            </a:extLst>
          </p:cNvPr>
          <p:cNvSpPr/>
          <p:nvPr/>
        </p:nvSpPr>
        <p:spPr>
          <a:xfrm>
            <a:off x="1569396" y="2780006"/>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EDC3AC98-3B36-A846-91C7-8E1B2FAFCE76}"/>
              </a:ext>
            </a:extLst>
          </p:cNvPr>
          <p:cNvSpPr/>
          <p:nvPr/>
        </p:nvSpPr>
        <p:spPr>
          <a:xfrm>
            <a:off x="1569396" y="3131548"/>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2301B05A-B823-8D43-9286-EF60158D9BB0}"/>
              </a:ext>
            </a:extLst>
          </p:cNvPr>
          <p:cNvSpPr/>
          <p:nvPr/>
        </p:nvSpPr>
        <p:spPr>
          <a:xfrm>
            <a:off x="1569396" y="3504759"/>
            <a:ext cx="1105155" cy="177042"/>
          </a:xfrm>
          <a:custGeom>
            <a:avLst/>
            <a:gdLst/>
            <a:ahLst/>
            <a:cxnLst/>
            <a:rect l="l" t="t" r="r" b="b"/>
            <a:pathLst>
              <a:path w="1292225" h="207010">
                <a:moveTo>
                  <a:pt x="0" y="206425"/>
                </a:moveTo>
                <a:lnTo>
                  <a:pt x="1291818" y="206425"/>
                </a:lnTo>
                <a:lnTo>
                  <a:pt x="1291818" y="0"/>
                </a:lnTo>
                <a:lnTo>
                  <a:pt x="0" y="0"/>
                </a:lnTo>
                <a:lnTo>
                  <a:pt x="0" y="206425"/>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6C598DFD-F842-FE47-A3BF-461F5AE5FDD6}"/>
              </a:ext>
            </a:extLst>
          </p:cNvPr>
          <p:cNvSpPr/>
          <p:nvPr/>
        </p:nvSpPr>
        <p:spPr>
          <a:xfrm>
            <a:off x="1569396" y="3878045"/>
            <a:ext cx="1105155" cy="462699"/>
          </a:xfrm>
          <a:custGeom>
            <a:avLst/>
            <a:gdLst/>
            <a:ahLst/>
            <a:cxnLst/>
            <a:rect l="l" t="t" r="r" b="b"/>
            <a:pathLst>
              <a:path w="1292225" h="541020">
                <a:moveTo>
                  <a:pt x="0" y="540613"/>
                </a:moveTo>
                <a:lnTo>
                  <a:pt x="1291818" y="540613"/>
                </a:lnTo>
                <a:lnTo>
                  <a:pt x="1291818" y="0"/>
                </a:lnTo>
                <a:lnTo>
                  <a:pt x="0" y="0"/>
                </a:lnTo>
                <a:lnTo>
                  <a:pt x="0" y="540613"/>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C6336FB7-948D-864C-9A90-11EADD387C9A}"/>
              </a:ext>
            </a:extLst>
          </p:cNvPr>
          <p:cNvSpPr/>
          <p:nvPr/>
        </p:nvSpPr>
        <p:spPr>
          <a:xfrm>
            <a:off x="1569396" y="2780012"/>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aphicFrame>
        <p:nvGraphicFramePr>
          <p:cNvPr id="46" name="object 46">
            <a:extLst>
              <a:ext uri="{FF2B5EF4-FFF2-40B4-BE49-F238E27FC236}">
                <a16:creationId xmlns:a16="http://schemas.microsoft.com/office/drawing/2014/main" id="{7C0ECAEC-26ED-7241-BAC5-C8C11E85D85F}"/>
              </a:ext>
            </a:extLst>
          </p:cNvPr>
          <p:cNvGraphicFramePr>
            <a:graphicFrameLocks noGrp="1"/>
          </p:cNvGraphicFramePr>
          <p:nvPr/>
        </p:nvGraphicFramePr>
        <p:xfrm>
          <a:off x="1569395" y="2934803"/>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7" name="object 47">
            <a:extLst>
              <a:ext uri="{FF2B5EF4-FFF2-40B4-BE49-F238E27FC236}">
                <a16:creationId xmlns:a16="http://schemas.microsoft.com/office/drawing/2014/main" id="{2E1302E3-0DD4-424B-AB52-017A342630A0}"/>
              </a:ext>
            </a:extLst>
          </p:cNvPr>
          <p:cNvGraphicFramePr>
            <a:graphicFrameLocks noGrp="1"/>
          </p:cNvGraphicFramePr>
          <p:nvPr/>
        </p:nvGraphicFramePr>
        <p:xfrm>
          <a:off x="1569395" y="3308057"/>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8" name="object 48">
            <a:extLst>
              <a:ext uri="{FF2B5EF4-FFF2-40B4-BE49-F238E27FC236}">
                <a16:creationId xmlns:a16="http://schemas.microsoft.com/office/drawing/2014/main" id="{24EFE8DF-21F9-1542-9FDF-DD0C54CACA88}"/>
              </a:ext>
            </a:extLst>
          </p:cNvPr>
          <p:cNvGraphicFramePr>
            <a:graphicFrameLocks noGrp="1"/>
          </p:cNvGraphicFramePr>
          <p:nvPr/>
        </p:nvGraphicFramePr>
        <p:xfrm>
          <a:off x="1569395" y="3681301"/>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49" name="object 49">
            <a:extLst>
              <a:ext uri="{FF2B5EF4-FFF2-40B4-BE49-F238E27FC236}">
                <a16:creationId xmlns:a16="http://schemas.microsoft.com/office/drawing/2014/main" id="{C4172EB8-D4F2-4E4B-9FE4-06B0C00C5EB6}"/>
              </a:ext>
            </a:extLst>
          </p:cNvPr>
          <p:cNvSpPr/>
          <p:nvPr/>
        </p:nvSpPr>
        <p:spPr>
          <a:xfrm>
            <a:off x="1950144" y="4045823"/>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83CE6813-3E28-054F-91FD-9E0FA95F3865}"/>
              </a:ext>
            </a:extLst>
          </p:cNvPr>
          <p:cNvSpPr/>
          <p:nvPr/>
        </p:nvSpPr>
        <p:spPr>
          <a:xfrm>
            <a:off x="1950136" y="4045810"/>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13F78B2A-74C8-2F4A-87AE-2C5E7699F626}"/>
              </a:ext>
            </a:extLst>
          </p:cNvPr>
          <p:cNvSpPr/>
          <p:nvPr/>
        </p:nvSpPr>
        <p:spPr>
          <a:xfrm>
            <a:off x="2823804" y="4053282"/>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6" y="302895"/>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2A100AC9-C437-BB49-97D8-98AFE3855AA1}"/>
              </a:ext>
            </a:extLst>
          </p:cNvPr>
          <p:cNvSpPr/>
          <p:nvPr/>
        </p:nvSpPr>
        <p:spPr>
          <a:xfrm>
            <a:off x="2823804" y="4053282"/>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3" name="object 53">
            <a:extLst>
              <a:ext uri="{FF2B5EF4-FFF2-40B4-BE49-F238E27FC236}">
                <a16:creationId xmlns:a16="http://schemas.microsoft.com/office/drawing/2014/main" id="{BF8F4E9C-FA6A-B943-9EC9-CB81EF9DE28D}"/>
              </a:ext>
            </a:extLst>
          </p:cNvPr>
          <p:cNvSpPr/>
          <p:nvPr/>
        </p:nvSpPr>
        <p:spPr>
          <a:xfrm>
            <a:off x="2718116" y="3606978"/>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7"/>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A97D5852-587B-684B-AD52-74841BA8A979}"/>
              </a:ext>
            </a:extLst>
          </p:cNvPr>
          <p:cNvSpPr/>
          <p:nvPr/>
        </p:nvSpPr>
        <p:spPr>
          <a:xfrm>
            <a:off x="2718116" y="3606978"/>
            <a:ext cx="331275" cy="552849"/>
          </a:xfrm>
          <a:custGeom>
            <a:avLst/>
            <a:gdLst/>
            <a:ahLst/>
            <a:cxnLst/>
            <a:rect l="l" t="t" r="r" b="b"/>
            <a:pathLst>
              <a:path w="387350" h="646429">
                <a:moveTo>
                  <a:pt x="387210" y="389127"/>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7"/>
                </a:lnTo>
                <a:close/>
              </a:path>
            </a:pathLst>
          </a:custGeom>
          <a:ln w="20929">
            <a:solidFill>
              <a:srgbClr val="5EBC5E"/>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5" name="object 55">
            <a:extLst>
              <a:ext uri="{FF2B5EF4-FFF2-40B4-BE49-F238E27FC236}">
                <a16:creationId xmlns:a16="http://schemas.microsoft.com/office/drawing/2014/main" id="{42FE879D-2555-7F4D-A984-3F4166A7414B}"/>
              </a:ext>
            </a:extLst>
          </p:cNvPr>
          <p:cNvSpPr/>
          <p:nvPr/>
        </p:nvSpPr>
        <p:spPr>
          <a:xfrm>
            <a:off x="3503410" y="3000981"/>
            <a:ext cx="2517146" cy="1504857"/>
          </a:xfrm>
          <a:custGeom>
            <a:avLst/>
            <a:gdLst/>
            <a:ahLst/>
            <a:cxnLst/>
            <a:rect l="l" t="t" r="r" b="b"/>
            <a:pathLst>
              <a:path w="2943225" h="1759585">
                <a:moveTo>
                  <a:pt x="1664074" y="1692782"/>
                </a:move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4074" y="1692782"/>
                </a:lnTo>
                <a:close/>
              </a:path>
              <a:path w="2943225" h="1759585">
                <a:moveTo>
                  <a:pt x="1829646" y="1611312"/>
                </a:moveTo>
                <a:lnTo>
                  <a:pt x="1207554" y="1611312"/>
                </a:lnTo>
                <a:lnTo>
                  <a:pt x="1214904" y="1654602"/>
                </a:lnTo>
                <a:lnTo>
                  <a:pt x="1224686" y="1679833"/>
                </a:lnTo>
                <a:lnTo>
                  <a:pt x="1243497" y="1696728"/>
                </a:lnTo>
                <a:lnTo>
                  <a:pt x="1277977" y="1715015"/>
                </a:lnTo>
                <a:lnTo>
                  <a:pt x="1323188" y="1724045"/>
                </a:lnTo>
                <a:lnTo>
                  <a:pt x="1364992" y="1715007"/>
                </a:lnTo>
                <a:lnTo>
                  <a:pt x="1395653" y="1700425"/>
                </a:lnTo>
                <a:lnTo>
                  <a:pt x="1407579" y="1692782"/>
                </a:lnTo>
                <a:lnTo>
                  <a:pt x="1664074" y="1692782"/>
                </a:lnTo>
                <a:lnTo>
                  <a:pt x="1666849" y="1680146"/>
                </a:lnTo>
                <a:lnTo>
                  <a:pt x="1805753" y="1680146"/>
                </a:lnTo>
                <a:lnTo>
                  <a:pt x="1815830" y="1664810"/>
                </a:lnTo>
                <a:lnTo>
                  <a:pt x="1829646" y="1611312"/>
                </a:lnTo>
                <a:close/>
              </a:path>
              <a:path w="2943225" h="1759585">
                <a:moveTo>
                  <a:pt x="1805753" y="1680146"/>
                </a:moveTo>
                <a:lnTo>
                  <a:pt x="1666849" y="1680146"/>
                </a:lnTo>
                <a:lnTo>
                  <a:pt x="1746607" y="1704728"/>
                </a:lnTo>
                <a:lnTo>
                  <a:pt x="1790942" y="1702687"/>
                </a:lnTo>
                <a:lnTo>
                  <a:pt x="1805753" y="1680146"/>
                </a:lnTo>
                <a:close/>
              </a:path>
              <a:path w="2943225" h="1759585">
                <a:moveTo>
                  <a:pt x="1957983" y="1492757"/>
                </a:move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829646" y="1611312"/>
                </a:lnTo>
                <a:lnTo>
                  <a:pt x="1837245" y="1581886"/>
                </a:lnTo>
                <a:lnTo>
                  <a:pt x="1891449" y="1581886"/>
                </a:lnTo>
                <a:lnTo>
                  <a:pt x="1909000" y="1576115"/>
                </a:lnTo>
                <a:lnTo>
                  <a:pt x="1936340" y="1551608"/>
                </a:lnTo>
                <a:lnTo>
                  <a:pt x="1954419" y="1516931"/>
                </a:lnTo>
                <a:lnTo>
                  <a:pt x="1957983" y="1492757"/>
                </a:lnTo>
                <a:close/>
              </a:path>
              <a:path w="2943225" h="1759585">
                <a:moveTo>
                  <a:pt x="1891449" y="1581886"/>
                </a:moveTo>
                <a:lnTo>
                  <a:pt x="1837245" y="1581886"/>
                </a:lnTo>
                <a:lnTo>
                  <a:pt x="1875077" y="1587269"/>
                </a:lnTo>
                <a:lnTo>
                  <a:pt x="1891449" y="1581886"/>
                </a:lnTo>
                <a:close/>
              </a:path>
              <a:path w="2943225" h="1759585">
                <a:moveTo>
                  <a:pt x="2106134" y="1358861"/>
                </a:moveTo>
                <a:lnTo>
                  <a:pt x="929741" y="1358861"/>
                </a:lnTo>
                <a:lnTo>
                  <a:pt x="917632" y="1406242"/>
                </a:lnTo>
                <a:lnTo>
                  <a:pt x="917068" y="1434055"/>
                </a:lnTo>
                <a:lnTo>
                  <a:pt x="931175" y="1453120"/>
                </a:lnTo>
                <a:lnTo>
                  <a:pt x="963079" y="1474254"/>
                </a:lnTo>
                <a:lnTo>
                  <a:pt x="1003301" y="1491600"/>
                </a:lnTo>
                <a:lnTo>
                  <a:pt x="1037616" y="1496355"/>
                </a:lnTo>
                <a:lnTo>
                  <a:pt x="1061514" y="1494685"/>
                </a:lnTo>
                <a:lnTo>
                  <a:pt x="1070483" y="1492757"/>
                </a:lnTo>
                <a:lnTo>
                  <a:pt x="1957983" y="1492757"/>
                </a:lnTo>
                <a:lnTo>
                  <a:pt x="1960561" y="1475268"/>
                </a:lnTo>
                <a:lnTo>
                  <a:pt x="1952091" y="1429804"/>
                </a:lnTo>
                <a:lnTo>
                  <a:pt x="2047836" y="1429796"/>
                </a:lnTo>
                <a:lnTo>
                  <a:pt x="2074977" y="1412419"/>
                </a:lnTo>
                <a:lnTo>
                  <a:pt x="2095869" y="1386811"/>
                </a:lnTo>
                <a:lnTo>
                  <a:pt x="2106134" y="1358861"/>
                </a:lnTo>
                <a:close/>
              </a:path>
              <a:path w="2943225" h="1759585">
                <a:moveTo>
                  <a:pt x="2047810" y="1429804"/>
                </a:moveTo>
                <a:lnTo>
                  <a:pt x="1952091" y="1429804"/>
                </a:lnTo>
                <a:lnTo>
                  <a:pt x="1984076" y="1438762"/>
                </a:lnTo>
                <a:lnTo>
                  <a:pt x="2016763" y="1438668"/>
                </a:lnTo>
                <a:lnTo>
                  <a:pt x="2047810" y="1429804"/>
                </a:lnTo>
                <a:close/>
              </a:path>
              <a:path w="2943225" h="1759585">
                <a:moveTo>
                  <a:pt x="422275" y="20624"/>
                </a:moveTo>
                <a:lnTo>
                  <a:pt x="0" y="582472"/>
                </a:lnTo>
                <a:lnTo>
                  <a:pt x="833437" y="1055687"/>
                </a:lnTo>
                <a:lnTo>
                  <a:pt x="840841" y="1122362"/>
                </a:lnTo>
                <a:lnTo>
                  <a:pt x="794761" y="1190124"/>
                </a:lnTo>
                <a:lnTo>
                  <a:pt x="777855" y="1233931"/>
                </a:lnTo>
                <a:lnTo>
                  <a:pt x="788735" y="1272881"/>
                </a:lnTo>
                <a:lnTo>
                  <a:pt x="826008" y="1326070"/>
                </a:lnTo>
                <a:lnTo>
                  <a:pt x="860036" y="1348746"/>
                </a:lnTo>
                <a:lnTo>
                  <a:pt x="893714" y="1358068"/>
                </a:lnTo>
                <a:lnTo>
                  <a:pt x="919473" y="1359588"/>
                </a:lnTo>
                <a:lnTo>
                  <a:pt x="929741" y="1358861"/>
                </a:lnTo>
                <a:lnTo>
                  <a:pt x="2106134" y="1358861"/>
                </a:lnTo>
                <a:lnTo>
                  <a:pt x="2108196" y="1353247"/>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932172" y="542582"/>
                </a:lnTo>
                <a:lnTo>
                  <a:pt x="1081595" y="542582"/>
                </a:lnTo>
                <a:lnTo>
                  <a:pt x="975458" y="461840"/>
                </a:lnTo>
                <a:lnTo>
                  <a:pt x="422275" y="20624"/>
                </a:lnTo>
                <a:close/>
              </a:path>
              <a:path w="2943225" h="1759585">
                <a:moveTo>
                  <a:pt x="1583195" y="430606"/>
                </a:move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2932172" y="542582"/>
                </a:lnTo>
                <a:lnTo>
                  <a:pt x="2942945" y="535241"/>
                </a:lnTo>
                <a:lnTo>
                  <a:pt x="2921897" y="507466"/>
                </a:lnTo>
                <a:lnTo>
                  <a:pt x="1870583" y="507466"/>
                </a:lnTo>
                <a:lnTo>
                  <a:pt x="1728457" y="460159"/>
                </a:lnTo>
                <a:lnTo>
                  <a:pt x="1643835" y="436813"/>
                </a:lnTo>
                <a:lnTo>
                  <a:pt x="1583195" y="430606"/>
                </a:lnTo>
                <a:close/>
              </a:path>
              <a:path w="2943225" h="1759585">
                <a:moveTo>
                  <a:pt x="2537333" y="0"/>
                </a:moveTo>
                <a:lnTo>
                  <a:pt x="1870583" y="507466"/>
                </a:lnTo>
                <a:lnTo>
                  <a:pt x="2921897" y="507466"/>
                </a:lnTo>
                <a:lnTo>
                  <a:pt x="2537333" y="0"/>
                </a:lnTo>
                <a:close/>
              </a:path>
            </a:pathLst>
          </a:custGeom>
          <a:solidFill>
            <a:srgbClr val="FCC79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7BC3EB57-924E-D045-9F64-7C61A87EBA5E}"/>
              </a:ext>
            </a:extLst>
          </p:cNvPr>
          <p:cNvSpPr/>
          <p:nvPr/>
        </p:nvSpPr>
        <p:spPr>
          <a:xfrm>
            <a:off x="3503410" y="3000981"/>
            <a:ext cx="2517146" cy="1504857"/>
          </a:xfrm>
          <a:custGeom>
            <a:avLst/>
            <a:gdLst/>
            <a:ahLst/>
            <a:cxnLst/>
            <a:rect l="l" t="t" r="r" b="b"/>
            <a:pathLst>
              <a:path w="2943225" h="1759585">
                <a:moveTo>
                  <a:pt x="0" y="582472"/>
                </a:moveTo>
                <a:lnTo>
                  <a:pt x="833437" y="1055687"/>
                </a:lnTo>
                <a:lnTo>
                  <a:pt x="840841" y="1122362"/>
                </a:lnTo>
                <a:lnTo>
                  <a:pt x="794761" y="1190124"/>
                </a:lnTo>
                <a:lnTo>
                  <a:pt x="777855" y="1233931"/>
                </a:lnTo>
                <a:lnTo>
                  <a:pt x="788735" y="1272881"/>
                </a:lnTo>
                <a:lnTo>
                  <a:pt x="826008" y="1326070"/>
                </a:lnTo>
                <a:lnTo>
                  <a:pt x="860036" y="1348746"/>
                </a:lnTo>
                <a:lnTo>
                  <a:pt x="919473" y="1359588"/>
                </a:lnTo>
                <a:lnTo>
                  <a:pt x="929741" y="1358861"/>
                </a:lnTo>
                <a:lnTo>
                  <a:pt x="917632" y="1406242"/>
                </a:lnTo>
                <a:lnTo>
                  <a:pt x="931175" y="1453120"/>
                </a:lnTo>
                <a:lnTo>
                  <a:pt x="963079" y="1474254"/>
                </a:lnTo>
                <a:lnTo>
                  <a:pt x="1003301" y="1491600"/>
                </a:lnTo>
                <a:lnTo>
                  <a:pt x="1037616" y="1496355"/>
                </a:lnTo>
                <a:lnTo>
                  <a:pt x="1061514" y="1494685"/>
                </a:ln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214904" y="1654602"/>
                </a:lnTo>
                <a:lnTo>
                  <a:pt x="1224686" y="1679833"/>
                </a:lnTo>
                <a:lnTo>
                  <a:pt x="1243497" y="1696728"/>
                </a:lnTo>
                <a:lnTo>
                  <a:pt x="1277937" y="1715007"/>
                </a:lnTo>
                <a:lnTo>
                  <a:pt x="1323188" y="1724045"/>
                </a:lnTo>
                <a:lnTo>
                  <a:pt x="1364975" y="1715015"/>
                </a:lnTo>
                <a:lnTo>
                  <a:pt x="1395653" y="1700425"/>
                </a:ln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6849" y="1680146"/>
                </a:lnTo>
                <a:lnTo>
                  <a:pt x="1746607" y="1704728"/>
                </a:lnTo>
                <a:lnTo>
                  <a:pt x="1790942" y="1702687"/>
                </a:lnTo>
                <a:lnTo>
                  <a:pt x="1815830" y="1664810"/>
                </a:lnTo>
                <a:lnTo>
                  <a:pt x="1837245" y="1581886"/>
                </a:lnTo>
                <a:lnTo>
                  <a:pt x="1875077" y="1587269"/>
                </a:lnTo>
                <a:lnTo>
                  <a:pt x="1909000" y="1576115"/>
                </a:lnTo>
                <a:lnTo>
                  <a:pt x="1936340" y="1551608"/>
                </a:lnTo>
                <a:lnTo>
                  <a:pt x="1954419" y="1516931"/>
                </a:lnTo>
                <a:lnTo>
                  <a:pt x="1960561" y="1475268"/>
                </a:lnTo>
                <a:lnTo>
                  <a:pt x="1952091" y="1429804"/>
                </a:lnTo>
                <a:lnTo>
                  <a:pt x="1984076" y="1438762"/>
                </a:lnTo>
                <a:lnTo>
                  <a:pt x="2047836" y="1429796"/>
                </a:lnTo>
                <a:lnTo>
                  <a:pt x="2095869" y="1386811"/>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566504" y="792214"/>
                </a:lnTo>
                <a:lnTo>
                  <a:pt x="2825220" y="615458"/>
                </a:lnTo>
                <a:lnTo>
                  <a:pt x="2942945" y="535241"/>
                </a:lnTo>
                <a:lnTo>
                  <a:pt x="2537333" y="0"/>
                </a:lnTo>
                <a:lnTo>
                  <a:pt x="1870583" y="507466"/>
                </a:lnTo>
                <a:lnTo>
                  <a:pt x="1728457" y="460159"/>
                </a:lnTo>
                <a:lnTo>
                  <a:pt x="1643835" y="436813"/>
                </a:lnTo>
                <a:lnTo>
                  <a:pt x="1583195" y="430606"/>
                </a:ln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975458" y="461840"/>
                </a:lnTo>
                <a:lnTo>
                  <a:pt x="749163" y="282327"/>
                </a:lnTo>
                <a:lnTo>
                  <a:pt x="524254" y="102452"/>
                </a:lnTo>
                <a:lnTo>
                  <a:pt x="422275" y="20624"/>
                </a:lnTo>
              </a:path>
            </a:pathLst>
          </a:custGeom>
          <a:ln w="3778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7" name="object 57">
            <a:extLst>
              <a:ext uri="{FF2B5EF4-FFF2-40B4-BE49-F238E27FC236}">
                <a16:creationId xmlns:a16="http://schemas.microsoft.com/office/drawing/2014/main" id="{C123DCFC-0079-D54A-A1BF-5D6230748BBB}"/>
              </a:ext>
            </a:extLst>
          </p:cNvPr>
          <p:cNvSpPr/>
          <p:nvPr/>
        </p:nvSpPr>
        <p:spPr>
          <a:xfrm>
            <a:off x="3503410" y="3018625"/>
            <a:ext cx="361144" cy="480620"/>
          </a:xfrm>
          <a:custGeom>
            <a:avLst/>
            <a:gdLst/>
            <a:ahLst/>
            <a:cxnLst/>
            <a:rect l="l" t="t" r="r" b="b"/>
            <a:pathLst>
              <a:path w="422275" h="561975">
                <a:moveTo>
                  <a:pt x="422275" y="0"/>
                </a:moveTo>
                <a:lnTo>
                  <a:pt x="0" y="561848"/>
                </a:lnTo>
              </a:path>
            </a:pathLst>
          </a:custGeom>
          <a:ln w="3778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8" name="object 58">
            <a:extLst>
              <a:ext uri="{FF2B5EF4-FFF2-40B4-BE49-F238E27FC236}">
                <a16:creationId xmlns:a16="http://schemas.microsoft.com/office/drawing/2014/main" id="{C7B3AFD5-1AD3-814F-AEDC-B7AC3A4FF5BA}"/>
              </a:ext>
            </a:extLst>
          </p:cNvPr>
          <p:cNvSpPr/>
          <p:nvPr/>
        </p:nvSpPr>
        <p:spPr>
          <a:xfrm>
            <a:off x="4545644" y="3406645"/>
            <a:ext cx="283484" cy="509403"/>
          </a:xfrm>
          <a:custGeom>
            <a:avLst/>
            <a:gdLst/>
            <a:ahLst/>
            <a:cxnLst/>
            <a:rect l="l" t="t" r="r" b="b"/>
            <a:pathLst>
              <a:path w="331470" h="595629">
                <a:moveTo>
                  <a:pt x="173469" y="0"/>
                </a:moveTo>
                <a:lnTo>
                  <a:pt x="84648" y="30144"/>
                </a:lnTo>
                <a:lnTo>
                  <a:pt x="36971" y="61274"/>
                </a:lnTo>
                <a:lnTo>
                  <a:pt x="14176" y="112364"/>
                </a:lnTo>
                <a:lnTo>
                  <a:pt x="0" y="202387"/>
                </a:lnTo>
                <a:lnTo>
                  <a:pt x="256" y="242514"/>
                </a:lnTo>
                <a:lnTo>
                  <a:pt x="13169" y="287011"/>
                </a:lnTo>
                <a:lnTo>
                  <a:pt x="34726" y="334879"/>
                </a:lnTo>
                <a:lnTo>
                  <a:pt x="60913" y="385123"/>
                </a:lnTo>
                <a:lnTo>
                  <a:pt x="87717" y="436744"/>
                </a:lnTo>
                <a:lnTo>
                  <a:pt x="111124" y="488746"/>
                </a:lnTo>
                <a:lnTo>
                  <a:pt x="140223" y="540759"/>
                </a:lnTo>
                <a:lnTo>
                  <a:pt x="175903" y="574096"/>
                </a:lnTo>
                <a:lnTo>
                  <a:pt x="214072" y="591429"/>
                </a:lnTo>
                <a:lnTo>
                  <a:pt x="250642" y="595426"/>
                </a:lnTo>
                <a:lnTo>
                  <a:pt x="281520" y="588759"/>
                </a:lnTo>
                <a:lnTo>
                  <a:pt x="302442" y="571409"/>
                </a:lnTo>
                <a:lnTo>
                  <a:pt x="319248" y="539583"/>
                </a:lnTo>
                <a:lnTo>
                  <a:pt x="329674" y="495858"/>
                </a:lnTo>
                <a:lnTo>
                  <a:pt x="331457" y="442811"/>
                </a:lnTo>
                <a:lnTo>
                  <a:pt x="322332" y="383020"/>
                </a:lnTo>
                <a:lnTo>
                  <a:pt x="300037" y="319062"/>
                </a:lnTo>
                <a:lnTo>
                  <a:pt x="279376" y="250474"/>
                </a:lnTo>
                <a:lnTo>
                  <a:pt x="273646" y="205006"/>
                </a:lnTo>
                <a:lnTo>
                  <a:pt x="275555" y="179812"/>
                </a:lnTo>
                <a:lnTo>
                  <a:pt x="277812" y="172046"/>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59" name="object 59">
            <a:extLst>
              <a:ext uri="{FF2B5EF4-FFF2-40B4-BE49-F238E27FC236}">
                <a16:creationId xmlns:a16="http://schemas.microsoft.com/office/drawing/2014/main" id="{9CBF64C6-077F-044A-8D87-356E3523CADF}"/>
              </a:ext>
            </a:extLst>
          </p:cNvPr>
          <p:cNvSpPr/>
          <p:nvPr/>
        </p:nvSpPr>
        <p:spPr>
          <a:xfrm>
            <a:off x="4779692" y="3579728"/>
            <a:ext cx="494740" cy="463785"/>
          </a:xfrm>
          <a:custGeom>
            <a:avLst/>
            <a:gdLst/>
            <a:ahLst/>
            <a:cxnLst/>
            <a:rect l="l" t="t" r="r" b="b"/>
            <a:pathLst>
              <a:path w="578485" h="542289">
                <a:moveTo>
                  <a:pt x="0" y="0"/>
                </a:moveTo>
                <a:lnTo>
                  <a:pt x="198319" y="117103"/>
                </a:lnTo>
                <a:lnTo>
                  <a:pt x="306916" y="182495"/>
                </a:lnTo>
                <a:lnTo>
                  <a:pt x="364032" y="219898"/>
                </a:lnTo>
                <a:lnTo>
                  <a:pt x="407911" y="253034"/>
                </a:lnTo>
                <a:lnTo>
                  <a:pt x="462662" y="318496"/>
                </a:lnTo>
                <a:lnTo>
                  <a:pt x="518106" y="415556"/>
                </a:lnTo>
                <a:lnTo>
                  <a:pt x="561048" y="503587"/>
                </a:lnTo>
                <a:lnTo>
                  <a:pt x="578294" y="541959"/>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0" name="object 60">
            <a:extLst>
              <a:ext uri="{FF2B5EF4-FFF2-40B4-BE49-F238E27FC236}">
                <a16:creationId xmlns:a16="http://schemas.microsoft.com/office/drawing/2014/main" id="{291ED978-31F2-F945-82E5-BF29384BC68A}"/>
              </a:ext>
            </a:extLst>
          </p:cNvPr>
          <p:cNvSpPr/>
          <p:nvPr/>
        </p:nvSpPr>
        <p:spPr>
          <a:xfrm>
            <a:off x="5004998" y="3948195"/>
            <a:ext cx="168353" cy="275881"/>
          </a:xfrm>
          <a:custGeom>
            <a:avLst/>
            <a:gdLst/>
            <a:ahLst/>
            <a:cxnLst/>
            <a:rect l="l" t="t" r="r" b="b"/>
            <a:pathLst>
              <a:path w="196850" h="322579">
                <a:moveTo>
                  <a:pt x="0" y="0"/>
                </a:moveTo>
                <a:lnTo>
                  <a:pt x="71826" y="96711"/>
                </a:lnTo>
                <a:lnTo>
                  <a:pt x="116217" y="162517"/>
                </a:lnTo>
                <a:lnTo>
                  <a:pt x="151579" y="227630"/>
                </a:lnTo>
                <a:lnTo>
                  <a:pt x="196316" y="322262"/>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1" name="object 61">
            <a:extLst>
              <a:ext uri="{FF2B5EF4-FFF2-40B4-BE49-F238E27FC236}">
                <a16:creationId xmlns:a16="http://schemas.microsoft.com/office/drawing/2014/main" id="{FCEBA605-F051-9249-A67F-EC71ED82EC03}"/>
              </a:ext>
            </a:extLst>
          </p:cNvPr>
          <p:cNvSpPr/>
          <p:nvPr/>
        </p:nvSpPr>
        <p:spPr>
          <a:xfrm>
            <a:off x="4894108" y="4071745"/>
            <a:ext cx="179214" cy="274252"/>
          </a:xfrm>
          <a:custGeom>
            <a:avLst/>
            <a:gdLst/>
            <a:ahLst/>
            <a:cxnLst/>
            <a:rect l="l" t="t" r="r" b="b"/>
            <a:pathLst>
              <a:path w="209550" h="320675">
                <a:moveTo>
                  <a:pt x="0" y="0"/>
                </a:moveTo>
                <a:lnTo>
                  <a:pt x="41620" y="51206"/>
                </a:lnTo>
                <a:lnTo>
                  <a:pt x="67651" y="87757"/>
                </a:lnTo>
                <a:lnTo>
                  <a:pt x="95807" y="129620"/>
                </a:lnTo>
                <a:lnTo>
                  <a:pt x="125069" y="175307"/>
                </a:lnTo>
                <a:lnTo>
                  <a:pt x="154421" y="223329"/>
                </a:lnTo>
                <a:lnTo>
                  <a:pt x="182844" y="272197"/>
                </a:lnTo>
                <a:lnTo>
                  <a:pt x="209321" y="320421"/>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2" name="object 62">
            <a:extLst>
              <a:ext uri="{FF2B5EF4-FFF2-40B4-BE49-F238E27FC236}">
                <a16:creationId xmlns:a16="http://schemas.microsoft.com/office/drawing/2014/main" id="{90F89D4D-DE67-2040-AF1E-503AF83534A4}"/>
              </a:ext>
            </a:extLst>
          </p:cNvPr>
          <p:cNvSpPr/>
          <p:nvPr/>
        </p:nvSpPr>
        <p:spPr>
          <a:xfrm>
            <a:off x="4779692" y="4226978"/>
            <a:ext cx="149345" cy="211256"/>
          </a:xfrm>
          <a:custGeom>
            <a:avLst/>
            <a:gdLst/>
            <a:ahLst/>
            <a:cxnLst/>
            <a:rect l="l" t="t" r="r" b="b"/>
            <a:pathLst>
              <a:path w="174625" h="247014">
                <a:moveTo>
                  <a:pt x="0" y="0"/>
                </a:moveTo>
                <a:lnTo>
                  <a:pt x="49570" y="47669"/>
                </a:lnTo>
                <a:lnTo>
                  <a:pt x="81191" y="84121"/>
                </a:lnTo>
                <a:lnTo>
                  <a:pt x="114161" y="129284"/>
                </a:lnTo>
                <a:lnTo>
                  <a:pt x="146078" y="183380"/>
                </a:lnTo>
                <a:lnTo>
                  <a:pt x="174536" y="246634"/>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3" name="object 63">
            <a:extLst>
              <a:ext uri="{FF2B5EF4-FFF2-40B4-BE49-F238E27FC236}">
                <a16:creationId xmlns:a16="http://schemas.microsoft.com/office/drawing/2014/main" id="{EE586F60-D3DB-B345-A25C-FF08308049B9}"/>
              </a:ext>
            </a:extLst>
          </p:cNvPr>
          <p:cNvSpPr/>
          <p:nvPr/>
        </p:nvSpPr>
        <p:spPr>
          <a:xfrm>
            <a:off x="4992375" y="3693987"/>
            <a:ext cx="161836" cy="24981"/>
          </a:xfrm>
          <a:custGeom>
            <a:avLst/>
            <a:gdLst/>
            <a:ahLst/>
            <a:cxnLst/>
            <a:rect l="l" t="t" r="r" b="b"/>
            <a:pathLst>
              <a:path w="189229" h="29210">
                <a:moveTo>
                  <a:pt x="0" y="16040"/>
                </a:moveTo>
                <a:lnTo>
                  <a:pt x="69587" y="27076"/>
                </a:lnTo>
                <a:lnTo>
                  <a:pt x="112455" y="29084"/>
                </a:lnTo>
                <a:lnTo>
                  <a:pt x="146307" y="20560"/>
                </a:lnTo>
                <a:lnTo>
                  <a:pt x="188849" y="0"/>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4" name="object 64">
            <a:extLst>
              <a:ext uri="{FF2B5EF4-FFF2-40B4-BE49-F238E27FC236}">
                <a16:creationId xmlns:a16="http://schemas.microsoft.com/office/drawing/2014/main" id="{0E06EDDF-A618-274A-A1E4-7C95AF8F22B3}"/>
              </a:ext>
            </a:extLst>
          </p:cNvPr>
          <p:cNvSpPr/>
          <p:nvPr/>
        </p:nvSpPr>
        <p:spPr>
          <a:xfrm>
            <a:off x="4298552" y="3983031"/>
            <a:ext cx="284571" cy="180300"/>
          </a:xfrm>
          <a:custGeom>
            <a:avLst/>
            <a:gdLst/>
            <a:ahLst/>
            <a:cxnLst/>
            <a:rect l="l" t="t" r="r" b="b"/>
            <a:pathLst>
              <a:path w="332739" h="210820">
                <a:moveTo>
                  <a:pt x="0" y="210578"/>
                </a:moveTo>
                <a:lnTo>
                  <a:pt x="16445" y="174660"/>
                </a:lnTo>
                <a:lnTo>
                  <a:pt x="42666" y="132937"/>
                </a:lnTo>
                <a:lnTo>
                  <a:pt x="77323" y="90011"/>
                </a:lnTo>
                <a:lnTo>
                  <a:pt x="119080" y="50479"/>
                </a:lnTo>
                <a:lnTo>
                  <a:pt x="166599" y="18942"/>
                </a:lnTo>
                <a:lnTo>
                  <a:pt x="218541" y="0"/>
                </a:lnTo>
                <a:lnTo>
                  <a:pt x="268083" y="6013"/>
                </a:lnTo>
                <a:lnTo>
                  <a:pt x="304602" y="32291"/>
                </a:lnTo>
                <a:lnTo>
                  <a:pt x="326633" y="71189"/>
                </a:lnTo>
                <a:lnTo>
                  <a:pt x="332712" y="115061"/>
                </a:lnTo>
                <a:lnTo>
                  <a:pt x="321373" y="156260"/>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5" name="object 65">
            <a:extLst>
              <a:ext uri="{FF2B5EF4-FFF2-40B4-BE49-F238E27FC236}">
                <a16:creationId xmlns:a16="http://schemas.microsoft.com/office/drawing/2014/main" id="{3939B7A3-BA9E-B945-BA8B-99D3ED456C93}"/>
              </a:ext>
            </a:extLst>
          </p:cNvPr>
          <p:cNvSpPr/>
          <p:nvPr/>
        </p:nvSpPr>
        <p:spPr>
          <a:xfrm>
            <a:off x="4418927" y="4097081"/>
            <a:ext cx="284571" cy="199850"/>
          </a:xfrm>
          <a:custGeom>
            <a:avLst/>
            <a:gdLst/>
            <a:ahLst/>
            <a:cxnLst/>
            <a:rect l="l" t="t" r="r" b="b"/>
            <a:pathLst>
              <a:path w="332739" h="233679">
                <a:moveTo>
                  <a:pt x="0" y="211137"/>
                </a:moveTo>
                <a:lnTo>
                  <a:pt x="45293" y="147573"/>
                </a:lnTo>
                <a:lnTo>
                  <a:pt x="78565" y="109376"/>
                </a:lnTo>
                <a:lnTo>
                  <a:pt x="116536" y="71828"/>
                </a:lnTo>
                <a:lnTo>
                  <a:pt x="157419" y="38620"/>
                </a:lnTo>
                <a:lnTo>
                  <a:pt x="199425" y="13446"/>
                </a:lnTo>
                <a:lnTo>
                  <a:pt x="240766" y="0"/>
                </a:lnTo>
                <a:lnTo>
                  <a:pt x="270421" y="4101"/>
                </a:lnTo>
                <a:lnTo>
                  <a:pt x="296723" y="18230"/>
                </a:lnTo>
                <a:lnTo>
                  <a:pt x="317361" y="40956"/>
                </a:lnTo>
                <a:lnTo>
                  <a:pt x="330023" y="70845"/>
                </a:lnTo>
                <a:lnTo>
                  <a:pt x="332399" y="106465"/>
                </a:lnTo>
                <a:lnTo>
                  <a:pt x="322178" y="146384"/>
                </a:lnTo>
                <a:lnTo>
                  <a:pt x="297048" y="189169"/>
                </a:lnTo>
                <a:lnTo>
                  <a:pt x="254698" y="233387"/>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6" name="object 66">
            <a:extLst>
              <a:ext uri="{FF2B5EF4-FFF2-40B4-BE49-F238E27FC236}">
                <a16:creationId xmlns:a16="http://schemas.microsoft.com/office/drawing/2014/main" id="{7D82188C-4656-5841-AC2D-21AC1372F87D}"/>
              </a:ext>
            </a:extLst>
          </p:cNvPr>
          <p:cNvSpPr/>
          <p:nvPr/>
        </p:nvSpPr>
        <p:spPr>
          <a:xfrm>
            <a:off x="4523793" y="4214623"/>
            <a:ext cx="248417" cy="254678"/>
          </a:xfrm>
          <a:prstGeom prst="rect">
            <a:avLst/>
          </a:prstGeom>
          <a:blipFill>
            <a:blip r:embed="rId6"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7" name="object 67">
            <a:extLst>
              <a:ext uri="{FF2B5EF4-FFF2-40B4-BE49-F238E27FC236}">
                <a16:creationId xmlns:a16="http://schemas.microsoft.com/office/drawing/2014/main" id="{501DC90B-7824-9148-83ED-027AF19E4CF4}"/>
              </a:ext>
            </a:extLst>
          </p:cNvPr>
          <p:cNvSpPr/>
          <p:nvPr/>
        </p:nvSpPr>
        <p:spPr>
          <a:xfrm>
            <a:off x="4217112" y="3890128"/>
            <a:ext cx="205281" cy="123278"/>
          </a:xfrm>
          <a:custGeom>
            <a:avLst/>
            <a:gdLst/>
            <a:ahLst/>
            <a:cxnLst/>
            <a:rect l="l" t="t" r="r" b="b"/>
            <a:pathLst>
              <a:path w="240029" h="144145">
                <a:moveTo>
                  <a:pt x="0" y="92638"/>
                </a:moveTo>
                <a:lnTo>
                  <a:pt x="33758" y="49543"/>
                </a:lnTo>
                <a:lnTo>
                  <a:pt x="75187" y="19284"/>
                </a:lnTo>
                <a:lnTo>
                  <a:pt x="119259" y="2543"/>
                </a:lnTo>
                <a:lnTo>
                  <a:pt x="160947" y="0"/>
                </a:lnTo>
                <a:lnTo>
                  <a:pt x="195224" y="12335"/>
                </a:lnTo>
                <a:lnTo>
                  <a:pt x="223521" y="42020"/>
                </a:lnTo>
                <a:lnTo>
                  <a:pt x="237590" y="80196"/>
                </a:lnTo>
                <a:lnTo>
                  <a:pt x="239549" y="117275"/>
                </a:lnTo>
                <a:lnTo>
                  <a:pt x="231521" y="143666"/>
                </a:lnTo>
              </a:path>
            </a:pathLst>
          </a:custGeom>
          <a:ln w="28892">
            <a:solidFill>
              <a:srgbClr val="CC7C61"/>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8" name="object 68">
            <a:extLst>
              <a:ext uri="{FF2B5EF4-FFF2-40B4-BE49-F238E27FC236}">
                <a16:creationId xmlns:a16="http://schemas.microsoft.com/office/drawing/2014/main" id="{205391E1-BAC3-7045-8522-CFAF5B38B3E5}"/>
              </a:ext>
            </a:extLst>
          </p:cNvPr>
          <p:cNvSpPr/>
          <p:nvPr/>
        </p:nvSpPr>
        <p:spPr>
          <a:xfrm>
            <a:off x="3468549" y="2985143"/>
            <a:ext cx="427399" cy="546875"/>
          </a:xfrm>
          <a:custGeom>
            <a:avLst/>
            <a:gdLst/>
            <a:ahLst/>
            <a:cxnLst/>
            <a:rect l="l" t="t" r="r" b="b"/>
            <a:pathLst>
              <a:path w="499745" h="639445">
                <a:moveTo>
                  <a:pt x="455625" y="0"/>
                </a:moveTo>
                <a:lnTo>
                  <a:pt x="0" y="611187"/>
                </a:lnTo>
                <a:lnTo>
                  <a:pt x="40767" y="638975"/>
                </a:lnTo>
                <a:lnTo>
                  <a:pt x="499465" y="29184"/>
                </a:lnTo>
                <a:lnTo>
                  <a:pt x="455625"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69" name="object 69">
            <a:extLst>
              <a:ext uri="{FF2B5EF4-FFF2-40B4-BE49-F238E27FC236}">
                <a16:creationId xmlns:a16="http://schemas.microsoft.com/office/drawing/2014/main" id="{BEF9D23F-112A-754C-A041-D1892AE044A8}"/>
              </a:ext>
            </a:extLst>
          </p:cNvPr>
          <p:cNvSpPr/>
          <p:nvPr/>
        </p:nvSpPr>
        <p:spPr>
          <a:xfrm>
            <a:off x="5630798" y="2952671"/>
            <a:ext cx="427399" cy="560452"/>
          </a:xfrm>
          <a:custGeom>
            <a:avLst/>
            <a:gdLst/>
            <a:ahLst/>
            <a:cxnLst/>
            <a:rect l="l" t="t" r="r" b="b"/>
            <a:pathLst>
              <a:path w="499745" h="655320">
                <a:moveTo>
                  <a:pt x="60959" y="0"/>
                </a:moveTo>
                <a:lnTo>
                  <a:pt x="0" y="44919"/>
                </a:lnTo>
                <a:lnTo>
                  <a:pt x="458698" y="654710"/>
                </a:lnTo>
                <a:lnTo>
                  <a:pt x="499554" y="602856"/>
                </a:lnTo>
                <a:lnTo>
                  <a:pt x="60959"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0" name="object 70">
            <a:extLst>
              <a:ext uri="{FF2B5EF4-FFF2-40B4-BE49-F238E27FC236}">
                <a16:creationId xmlns:a16="http://schemas.microsoft.com/office/drawing/2014/main" id="{B2D48212-EBA1-D04D-9C40-6AC06BBC70C4}"/>
              </a:ext>
            </a:extLst>
          </p:cNvPr>
          <p:cNvSpPr txBox="1"/>
          <p:nvPr/>
        </p:nvSpPr>
        <p:spPr>
          <a:xfrm>
            <a:off x="574108" y="4596095"/>
            <a:ext cx="2894441" cy="222572"/>
          </a:xfrm>
          <a:prstGeom prst="rect">
            <a:avLst/>
          </a:prstGeom>
        </p:spPr>
        <p:txBody>
          <a:bodyPr vert="horz" wrap="square" lIns="0" tIns="11948" rIns="0" bIns="0" rtlCol="0">
            <a:spAutoFit/>
          </a:bodyPr>
          <a:lstStyle/>
          <a:p>
            <a:pPr marL="10861">
              <a:spcBef>
                <a:spcPts val="94"/>
              </a:spcBef>
            </a:pPr>
            <a:r>
              <a:rPr sz="1368" dirty="0">
                <a:solidFill>
                  <a:srgbClr val="00AEEF"/>
                </a:solidFill>
                <a:latin typeface="HGMaruGothicMPRO" panose="020F0600000000000000" pitchFamily="34" charset="-128"/>
                <a:ea typeface="HGMaruGothicMPRO" panose="020F0600000000000000" pitchFamily="34" charset="-128"/>
                <a:cs typeface="A-OTF Shin Maru Go Pro"/>
              </a:rPr>
              <a:t>＊　労働条件明示の義務</a:t>
            </a:r>
            <a:endParaRPr sz="1368" dirty="0">
              <a:latin typeface="HGMaruGothicMPRO" panose="020F0600000000000000" pitchFamily="34" charset="-128"/>
              <a:ea typeface="HGMaruGothicMPRO" panose="020F0600000000000000" pitchFamily="34" charset="-128"/>
              <a:cs typeface="A-OTF Shin Maru Go Pro"/>
            </a:endParaRPr>
          </a:p>
        </p:txBody>
      </p:sp>
      <p:sp>
        <p:nvSpPr>
          <p:cNvPr id="71" name="object 71">
            <a:extLst>
              <a:ext uri="{FF2B5EF4-FFF2-40B4-BE49-F238E27FC236}">
                <a16:creationId xmlns:a16="http://schemas.microsoft.com/office/drawing/2014/main" id="{CC68580A-3DBC-6041-B370-4C8433F511FC}"/>
              </a:ext>
            </a:extLst>
          </p:cNvPr>
          <p:cNvSpPr/>
          <p:nvPr/>
        </p:nvSpPr>
        <p:spPr>
          <a:xfrm>
            <a:off x="592609" y="4032829"/>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2" name="object 72">
            <a:extLst>
              <a:ext uri="{FF2B5EF4-FFF2-40B4-BE49-F238E27FC236}">
                <a16:creationId xmlns:a16="http://schemas.microsoft.com/office/drawing/2014/main" id="{0B702E34-2E74-794D-A4DA-4098AFBD7C28}"/>
              </a:ext>
            </a:extLst>
          </p:cNvPr>
          <p:cNvSpPr/>
          <p:nvPr/>
        </p:nvSpPr>
        <p:spPr>
          <a:xfrm>
            <a:off x="592609" y="4032829"/>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3" name="object 73">
            <a:extLst>
              <a:ext uri="{FF2B5EF4-FFF2-40B4-BE49-F238E27FC236}">
                <a16:creationId xmlns:a16="http://schemas.microsoft.com/office/drawing/2014/main" id="{E2933B79-F57D-2C41-8306-8B623400ADB3}"/>
              </a:ext>
            </a:extLst>
          </p:cNvPr>
          <p:cNvSpPr txBox="1"/>
          <p:nvPr/>
        </p:nvSpPr>
        <p:spPr>
          <a:xfrm>
            <a:off x="600244" y="4087672"/>
            <a:ext cx="1294144" cy="341066"/>
          </a:xfrm>
          <a:prstGeom prst="rect">
            <a:avLst/>
          </a:prstGeom>
        </p:spPr>
        <p:txBody>
          <a:bodyPr vert="horz" wrap="square" lIns="0" tIns="11948" rIns="0" bIns="0" rtlCol="0">
            <a:spAutoFit/>
          </a:bodyPr>
          <a:lstStyle/>
          <a:p>
            <a:pPr marL="374163">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sz="2138" dirty="0">
              <a:latin typeface="HGMaruGothicMPRO" panose="020F0600000000000000" pitchFamily="34" charset="-128"/>
              <a:ea typeface="HGMaruGothicMPRO" panose="020F0600000000000000" pitchFamily="34" charset="-128"/>
              <a:cs typeface="ShinMGoPro-Medium"/>
            </a:endParaRPr>
          </a:p>
        </p:txBody>
      </p:sp>
      <p:sp>
        <p:nvSpPr>
          <p:cNvPr id="74" name="object 74">
            <a:extLst>
              <a:ext uri="{FF2B5EF4-FFF2-40B4-BE49-F238E27FC236}">
                <a16:creationId xmlns:a16="http://schemas.microsoft.com/office/drawing/2014/main" id="{E33BD063-8DF4-E24C-95F4-47A2FC4329F6}"/>
              </a:ext>
            </a:extLst>
          </p:cNvPr>
          <p:cNvSpPr/>
          <p:nvPr/>
        </p:nvSpPr>
        <p:spPr>
          <a:xfrm>
            <a:off x="6982748" y="4032829"/>
            <a:ext cx="1309350" cy="469759"/>
          </a:xfrm>
          <a:custGeom>
            <a:avLst/>
            <a:gdLst/>
            <a:ahLst/>
            <a:cxnLst/>
            <a:rect l="l" t="t" r="r" b="b"/>
            <a:pathLst>
              <a:path w="1530984"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5" name="object 75">
            <a:extLst>
              <a:ext uri="{FF2B5EF4-FFF2-40B4-BE49-F238E27FC236}">
                <a16:creationId xmlns:a16="http://schemas.microsoft.com/office/drawing/2014/main" id="{3120DCD5-FAE1-A84F-834B-A9DB730BBF4B}"/>
              </a:ext>
            </a:extLst>
          </p:cNvPr>
          <p:cNvSpPr/>
          <p:nvPr/>
        </p:nvSpPr>
        <p:spPr>
          <a:xfrm>
            <a:off x="6982748" y="4032829"/>
            <a:ext cx="1309350" cy="469759"/>
          </a:xfrm>
          <a:custGeom>
            <a:avLst/>
            <a:gdLst/>
            <a:ahLst/>
            <a:cxnLst/>
            <a:rect l="l" t="t" r="r" b="b"/>
            <a:pathLst>
              <a:path w="1530984"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6" name="object 76">
            <a:extLst>
              <a:ext uri="{FF2B5EF4-FFF2-40B4-BE49-F238E27FC236}">
                <a16:creationId xmlns:a16="http://schemas.microsoft.com/office/drawing/2014/main" id="{57B9942C-5562-8C4D-977C-377A6642E83E}"/>
              </a:ext>
            </a:extLst>
          </p:cNvPr>
          <p:cNvSpPr txBox="1"/>
          <p:nvPr/>
        </p:nvSpPr>
        <p:spPr>
          <a:xfrm>
            <a:off x="7217372" y="4087672"/>
            <a:ext cx="1008718" cy="341066"/>
          </a:xfrm>
          <a:prstGeom prst="rect">
            <a:avLst/>
          </a:prstGeom>
        </p:spPr>
        <p:txBody>
          <a:bodyPr vert="horz" wrap="square" lIns="0" tIns="11948" rIns="0" bIns="0" rtlCol="0">
            <a:spAutoFit/>
          </a:bodyPr>
          <a:lstStyle/>
          <a:p>
            <a:pPr marL="10861">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latin typeface="HGMaruGothicMPRO" panose="020F0600000000000000" pitchFamily="34" charset="-128"/>
              <a:ea typeface="HGMaruGothicMPRO" panose="020F0600000000000000" pitchFamily="34" charset="-128"/>
              <a:cs typeface="ShinMGoPro-Medium"/>
            </a:endParaRPr>
          </a:p>
        </p:txBody>
      </p:sp>
      <p:sp>
        <p:nvSpPr>
          <p:cNvPr id="77" name="正方形/長方形 76"/>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1406" y="79173"/>
            <a:ext cx="6944188" cy="461665"/>
          </a:xfrm>
          <a:prstGeom prst="rect">
            <a:avLst/>
          </a:prstGeom>
        </p:spPr>
        <p:txBody>
          <a:bodyPr wrap="square">
            <a:spAutoFit/>
          </a:bodyPr>
          <a:lstStyle/>
          <a:p>
            <a:r>
              <a:rPr lang="ja-JP" altLang="en-US" sz="2400" b="1" dirty="0">
                <a:latin typeface="HGMaruGothicMPRO" panose="020F0600000000000000" pitchFamily="34" charset="-128"/>
                <a:ea typeface="HGMaruGothicMPRO" panose="020F0600000000000000" pitchFamily="34" charset="-128"/>
                <a:cs typeface="ShinMGoPro-DeBold"/>
              </a:rPr>
              <a:t>「労働契約」働く上での条件はこうしましょう</a:t>
            </a:r>
            <a:endParaRPr lang="ja-JP" altLang="en-US" sz="2400" dirty="0"/>
          </a:p>
        </p:txBody>
      </p:sp>
      <p:sp>
        <p:nvSpPr>
          <p:cNvPr id="78"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135</a:t>
            </a:r>
            <a:endParaRPr lang="ja-JP" altLang="en-US" sz="1200" b="1" dirty="0"/>
          </a:p>
        </p:txBody>
      </p:sp>
    </p:spTree>
    <p:extLst>
      <p:ext uri="{BB962C8B-B14F-4D97-AF65-F5344CB8AC3E}">
        <p14:creationId xmlns:p14="http://schemas.microsoft.com/office/powerpoint/2010/main" val="73091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a:extLst>
              <a:ext uri="{FF2B5EF4-FFF2-40B4-BE49-F238E27FC236}">
                <a16:creationId xmlns:a16="http://schemas.microsoft.com/office/drawing/2014/main" id="{92AAC6C8-B758-3A4B-ABC3-B25C4543FCB3}"/>
              </a:ext>
            </a:extLst>
          </p:cNvPr>
          <p:cNvSpPr/>
          <p:nvPr/>
        </p:nvSpPr>
        <p:spPr>
          <a:xfrm>
            <a:off x="2847921" y="3816657"/>
            <a:ext cx="3187298" cy="143371"/>
          </a:xfrm>
          <a:custGeom>
            <a:avLst/>
            <a:gdLst/>
            <a:ahLst/>
            <a:cxnLst/>
            <a:rect l="l" t="t" r="r" b="b"/>
            <a:pathLst>
              <a:path w="3726815" h="167639">
                <a:moveTo>
                  <a:pt x="0" y="167398"/>
                </a:moveTo>
                <a:lnTo>
                  <a:pt x="3726611" y="167398"/>
                </a:lnTo>
                <a:lnTo>
                  <a:pt x="3726611" y="0"/>
                </a:lnTo>
                <a:lnTo>
                  <a:pt x="0" y="0"/>
                </a:lnTo>
                <a:lnTo>
                  <a:pt x="0" y="167398"/>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783F1AB2-C0B4-714C-B500-3BF5B550F005}"/>
              </a:ext>
            </a:extLst>
          </p:cNvPr>
          <p:cNvSpPr/>
          <p:nvPr/>
        </p:nvSpPr>
        <p:spPr>
          <a:xfrm>
            <a:off x="2996006" y="4332327"/>
            <a:ext cx="3187298" cy="143371"/>
          </a:xfrm>
          <a:custGeom>
            <a:avLst/>
            <a:gdLst/>
            <a:ahLst/>
            <a:cxnLst/>
            <a:rect l="l" t="t" r="r" b="b"/>
            <a:pathLst>
              <a:path w="3726815" h="167639">
                <a:moveTo>
                  <a:pt x="3726611" y="0"/>
                </a:moveTo>
                <a:lnTo>
                  <a:pt x="0" y="0"/>
                </a:lnTo>
                <a:lnTo>
                  <a:pt x="0" y="167398"/>
                </a:lnTo>
                <a:lnTo>
                  <a:pt x="3726611" y="167398"/>
                </a:lnTo>
                <a:lnTo>
                  <a:pt x="3726611"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F0C3D9C4-FCDD-0F42-8A46-66EDC181D6AB}"/>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AEC3E87-F162-8E4D-9FF5-10422895F353}"/>
              </a:ext>
            </a:extLst>
          </p:cNvPr>
          <p:cNvSpPr txBox="1"/>
          <p:nvPr/>
        </p:nvSpPr>
        <p:spPr>
          <a:xfrm>
            <a:off x="393645" y="789492"/>
            <a:ext cx="8489342" cy="1347443"/>
          </a:xfrm>
          <a:prstGeom prst="rect">
            <a:avLst/>
          </a:prstGeom>
        </p:spPr>
        <p:txBody>
          <a:bodyPr vert="horz" wrap="square" lIns="0" tIns="14120" rIns="0" bIns="0" rtlCol="0">
            <a:spAutoFit/>
          </a:bodyPr>
          <a:lstStyle/>
          <a:p>
            <a:pPr marL="10861">
              <a:spcBef>
                <a:spcPts val="111"/>
              </a:spcBef>
            </a:pPr>
            <a:r>
              <a:rPr sz="1881" b="1" dirty="0">
                <a:solidFill>
                  <a:srgbClr val="FFFFFF"/>
                </a:solidFill>
                <a:latin typeface="HGMaruGothicMPRO" panose="020F0600000000000000" pitchFamily="34" charset="-128"/>
                <a:ea typeface="HGMaruGothicMPRO" panose="020F0600000000000000" pitchFamily="34" charset="-128"/>
                <a:cs typeface="ShinMGoPro-DeBold"/>
              </a:rPr>
              <a:t>〈</a:t>
            </a:r>
            <a:r>
              <a:rPr sz="1881" b="1" dirty="0" err="1">
                <a:solidFill>
                  <a:srgbClr val="FFFFFF"/>
                </a:solidFill>
                <a:latin typeface="HGMaruGothicMPRO" panose="020F0600000000000000" pitchFamily="34" charset="-128"/>
                <a:ea typeface="HGMaruGothicMPRO" panose="020F0600000000000000" pitchFamily="34" charset="-128"/>
                <a:cs typeface="ShinMGoPro-DeBold"/>
              </a:rPr>
              <a:t>不適切な例</a:t>
            </a:r>
            <a:r>
              <a:rPr sz="1881" b="1" dirty="0">
                <a:solidFill>
                  <a:srgbClr val="FFFFFF"/>
                </a:solidFill>
                <a:latin typeface="HGMaruGothicMPRO" panose="020F0600000000000000" pitchFamily="34" charset="-128"/>
                <a:ea typeface="HGMaruGothicMPRO" panose="020F0600000000000000" pitchFamily="34" charset="-128"/>
                <a:cs typeface="ShinMGoPro-DeBold"/>
              </a:rPr>
              <a:t>〉</a:t>
            </a:r>
            <a:endParaRPr sz="1881" dirty="0">
              <a:latin typeface="HGMaruGothicMPRO" panose="020F0600000000000000" pitchFamily="34" charset="-128"/>
              <a:ea typeface="HGMaruGothicMPRO" panose="020F0600000000000000" pitchFamily="34" charset="-128"/>
              <a:cs typeface="ShinMGoPro-DeBold"/>
            </a:endParaRPr>
          </a:p>
          <a:p>
            <a:pPr marL="137392" marR="4344">
              <a:lnSpc>
                <a:spcPct val="115300"/>
              </a:lnSpc>
              <a:spcBef>
                <a:spcPts val="2044"/>
              </a:spcBef>
            </a:pPr>
            <a:r>
              <a:rPr sz="2224" dirty="0">
                <a:solidFill>
                  <a:srgbClr val="231F20"/>
                </a:solidFill>
                <a:latin typeface="HGMaruGothicMPRO" panose="020F0600000000000000" pitchFamily="34" charset="-128"/>
                <a:ea typeface="HGMaruGothicMPRO" panose="020F0600000000000000" pitchFamily="34" charset="-128"/>
                <a:cs typeface="A-OTF Shin Maru Go Pro"/>
              </a:rPr>
              <a:t>　</a:t>
            </a:r>
            <a:r>
              <a:rPr sz="2224" b="1" dirty="0">
                <a:solidFill>
                  <a:srgbClr val="00AEEF"/>
                </a:solidFill>
                <a:latin typeface="HGMaruGothicMPRO" panose="020F0600000000000000" pitchFamily="34" charset="-128"/>
                <a:ea typeface="HGMaruGothicMPRO" panose="020F0600000000000000" pitchFamily="34" charset="-128"/>
                <a:cs typeface="ShinMGoPro-Medium"/>
              </a:rPr>
              <a:t>会社</a:t>
            </a:r>
            <a:r>
              <a:rPr sz="2224" dirty="0">
                <a:solidFill>
                  <a:srgbClr val="231F20"/>
                </a:solidFill>
                <a:latin typeface="HGMaruGothicMPRO" panose="020F0600000000000000" pitchFamily="34" charset="-128"/>
                <a:ea typeface="HGMaruGothicMPRO" panose="020F0600000000000000" pitchFamily="34" charset="-128"/>
                <a:cs typeface="A-OTF Shin Maru Go Pro"/>
              </a:rPr>
              <a:t>と</a:t>
            </a:r>
            <a:r>
              <a:rPr sz="2224" b="1" dirty="0">
                <a:solidFill>
                  <a:srgbClr val="00AEEF"/>
                </a:solidFill>
                <a:latin typeface="HGMaruGothicMPRO" panose="020F0600000000000000" pitchFamily="34" charset="-128"/>
                <a:ea typeface="HGMaruGothicMPRO" panose="020F0600000000000000" pitchFamily="34" charset="-128"/>
                <a:cs typeface="ShinMGoPro-Medium"/>
              </a:rPr>
              <a:t>働く人</a:t>
            </a:r>
            <a:r>
              <a:rPr sz="2224" dirty="0">
                <a:solidFill>
                  <a:srgbClr val="231F20"/>
                </a:solidFill>
                <a:latin typeface="HGMaruGothicMPRO" panose="020F0600000000000000" pitchFamily="34" charset="-128"/>
                <a:ea typeface="HGMaruGothicMPRO" panose="020F0600000000000000" pitchFamily="34" charset="-128"/>
                <a:cs typeface="A-OTF Shin Maru Go Pro"/>
              </a:rPr>
              <a:t>の「労働契約」を完全に自由に決定できるようにしてしまうと、こんなことが起きるかも…（会社を決めるとき）</a:t>
            </a:r>
            <a:endParaRPr sz="2224"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41DA76C9-3164-D844-84CA-45CF63B89EDF}"/>
              </a:ext>
            </a:extLst>
          </p:cNvPr>
          <p:cNvSpPr txBox="1"/>
          <p:nvPr/>
        </p:nvSpPr>
        <p:spPr>
          <a:xfrm>
            <a:off x="3095629" y="2824245"/>
            <a:ext cx="2818551" cy="2294055"/>
          </a:xfrm>
          <a:prstGeom prst="rect">
            <a:avLst/>
          </a:prstGeom>
        </p:spPr>
        <p:txBody>
          <a:bodyPr vert="horz" wrap="square" lIns="0" tIns="316069" rIns="0" bIns="0" rtlCol="0">
            <a:spAutoFit/>
          </a:bodyPr>
          <a:lstStyle/>
          <a:p>
            <a:pPr>
              <a:lnSpc>
                <a:spcPts val="15359"/>
              </a:lnSpc>
              <a:spcBef>
                <a:spcPts val="2489"/>
              </a:spcBef>
            </a:pPr>
            <a:r>
              <a:rPr sz="12871" b="1" dirty="0">
                <a:solidFill>
                  <a:srgbClr val="BCBEC0"/>
                </a:solidFill>
                <a:latin typeface="HGMaruGothicMPRO" panose="020F0600000000000000" pitchFamily="34" charset="-128"/>
                <a:ea typeface="HGMaruGothicMPRO" panose="020F0600000000000000" pitchFamily="34" charset="-128"/>
                <a:cs typeface="ShinMGoPro-DeBold"/>
              </a:rPr>
              <a:t>NG</a:t>
            </a:r>
            <a:endParaRPr sz="12871">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C437D034-AD46-944C-B804-0CFCCE4DEB5B}"/>
              </a:ext>
            </a:extLst>
          </p:cNvPr>
          <p:cNvSpPr/>
          <p:nvPr/>
        </p:nvSpPr>
        <p:spPr>
          <a:xfrm>
            <a:off x="943960" y="3238414"/>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15F14A7-C04B-A241-B65C-D94217C381AB}"/>
              </a:ext>
            </a:extLst>
          </p:cNvPr>
          <p:cNvSpPr/>
          <p:nvPr/>
        </p:nvSpPr>
        <p:spPr>
          <a:xfrm>
            <a:off x="943960" y="3589956"/>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A64FDDEE-ADF4-5D4A-B7B0-0EA61F3C5766}"/>
              </a:ext>
            </a:extLst>
          </p:cNvPr>
          <p:cNvSpPr/>
          <p:nvPr/>
        </p:nvSpPr>
        <p:spPr>
          <a:xfrm>
            <a:off x="943960" y="3963167"/>
            <a:ext cx="1105155" cy="177042"/>
          </a:xfrm>
          <a:custGeom>
            <a:avLst/>
            <a:gdLst/>
            <a:ahLst/>
            <a:cxnLst/>
            <a:rect l="l" t="t" r="r" b="b"/>
            <a:pathLst>
              <a:path w="1292225" h="207010">
                <a:moveTo>
                  <a:pt x="0" y="206413"/>
                </a:moveTo>
                <a:lnTo>
                  <a:pt x="1291818" y="206413"/>
                </a:lnTo>
                <a:lnTo>
                  <a:pt x="1291818" y="0"/>
                </a:lnTo>
                <a:lnTo>
                  <a:pt x="0" y="0"/>
                </a:lnTo>
                <a:lnTo>
                  <a:pt x="0" y="206413"/>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0DDA5B68-F64A-6D4C-A72B-C64886F2F2C7}"/>
              </a:ext>
            </a:extLst>
          </p:cNvPr>
          <p:cNvSpPr/>
          <p:nvPr/>
        </p:nvSpPr>
        <p:spPr>
          <a:xfrm>
            <a:off x="943960" y="4336443"/>
            <a:ext cx="1105155" cy="462699"/>
          </a:xfrm>
          <a:custGeom>
            <a:avLst/>
            <a:gdLst/>
            <a:ahLst/>
            <a:cxnLst/>
            <a:rect l="l" t="t" r="r" b="b"/>
            <a:pathLst>
              <a:path w="1292225" h="541020">
                <a:moveTo>
                  <a:pt x="0" y="540626"/>
                </a:moveTo>
                <a:lnTo>
                  <a:pt x="1291818" y="540626"/>
                </a:lnTo>
                <a:lnTo>
                  <a:pt x="1291818" y="0"/>
                </a:lnTo>
                <a:lnTo>
                  <a:pt x="0" y="0"/>
                </a:lnTo>
                <a:lnTo>
                  <a:pt x="0" y="540626"/>
                </a:lnTo>
                <a:close/>
              </a:path>
            </a:pathLst>
          </a:custGeom>
          <a:solidFill>
            <a:srgbClr val="A9A5AB"/>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D727823-4D54-E74C-B6F5-86FB7E398D88}"/>
              </a:ext>
            </a:extLst>
          </p:cNvPr>
          <p:cNvSpPr/>
          <p:nvPr/>
        </p:nvSpPr>
        <p:spPr>
          <a:xfrm>
            <a:off x="943958" y="3238415"/>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aphicFrame>
        <p:nvGraphicFramePr>
          <p:cNvPr id="11" name="object 11">
            <a:extLst>
              <a:ext uri="{FF2B5EF4-FFF2-40B4-BE49-F238E27FC236}">
                <a16:creationId xmlns:a16="http://schemas.microsoft.com/office/drawing/2014/main" id="{A74789FC-7442-6F4D-A246-0FC6670E0A78}"/>
              </a:ext>
            </a:extLst>
          </p:cNvPr>
          <p:cNvGraphicFramePr>
            <a:graphicFrameLocks noGrp="1"/>
          </p:cNvGraphicFramePr>
          <p:nvPr/>
        </p:nvGraphicFramePr>
        <p:xfrm>
          <a:off x="943958" y="3393211"/>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2" name="object 12">
            <a:extLst>
              <a:ext uri="{FF2B5EF4-FFF2-40B4-BE49-F238E27FC236}">
                <a16:creationId xmlns:a16="http://schemas.microsoft.com/office/drawing/2014/main" id="{8709FA58-F10C-894F-A332-87C27FACF7C2}"/>
              </a:ext>
            </a:extLst>
          </p:cNvPr>
          <p:cNvGraphicFramePr>
            <a:graphicFrameLocks noGrp="1"/>
          </p:cNvGraphicFramePr>
          <p:nvPr/>
        </p:nvGraphicFramePr>
        <p:xfrm>
          <a:off x="943958" y="3766466"/>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3" name="object 13">
            <a:extLst>
              <a:ext uri="{FF2B5EF4-FFF2-40B4-BE49-F238E27FC236}">
                <a16:creationId xmlns:a16="http://schemas.microsoft.com/office/drawing/2014/main" id="{45863B20-0C33-D240-9D03-27BC0838CB03}"/>
              </a:ext>
            </a:extLst>
          </p:cNvPr>
          <p:cNvGraphicFramePr>
            <a:graphicFrameLocks noGrp="1"/>
          </p:cNvGraphicFramePr>
          <p:nvPr/>
        </p:nvGraphicFramePr>
        <p:xfrm>
          <a:off x="943958" y="4139699"/>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14" name="object 14">
            <a:extLst>
              <a:ext uri="{FF2B5EF4-FFF2-40B4-BE49-F238E27FC236}">
                <a16:creationId xmlns:a16="http://schemas.microsoft.com/office/drawing/2014/main" id="{7F1A8816-C13D-DE41-B035-5D96B46B77AB}"/>
              </a:ext>
            </a:extLst>
          </p:cNvPr>
          <p:cNvSpPr/>
          <p:nvPr/>
        </p:nvSpPr>
        <p:spPr>
          <a:xfrm>
            <a:off x="1324708" y="4504221"/>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75489686-6E74-D942-99DF-1106CC0CCA4B}"/>
              </a:ext>
            </a:extLst>
          </p:cNvPr>
          <p:cNvSpPr/>
          <p:nvPr/>
        </p:nvSpPr>
        <p:spPr>
          <a:xfrm>
            <a:off x="1324699" y="4504214"/>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97386A86-B988-5043-AACC-B12425C3BDDF}"/>
              </a:ext>
            </a:extLst>
          </p:cNvPr>
          <p:cNvSpPr/>
          <p:nvPr/>
        </p:nvSpPr>
        <p:spPr>
          <a:xfrm>
            <a:off x="2198367" y="4511686"/>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7" y="302894"/>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887D1988-3817-1243-98AC-7797E30F68C9}"/>
              </a:ext>
            </a:extLst>
          </p:cNvPr>
          <p:cNvSpPr/>
          <p:nvPr/>
        </p:nvSpPr>
        <p:spPr>
          <a:xfrm>
            <a:off x="2198367" y="4511686"/>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B5E9A2B-8D65-CC44-AE87-95028A1B4C52}"/>
              </a:ext>
            </a:extLst>
          </p:cNvPr>
          <p:cNvSpPr/>
          <p:nvPr/>
        </p:nvSpPr>
        <p:spPr>
          <a:xfrm>
            <a:off x="2092679" y="4065382"/>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8"/>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3BE6BB93-D4D7-F04C-BA9A-141A4E499BF2}"/>
              </a:ext>
            </a:extLst>
          </p:cNvPr>
          <p:cNvSpPr/>
          <p:nvPr/>
        </p:nvSpPr>
        <p:spPr>
          <a:xfrm>
            <a:off x="2092679" y="4065382"/>
            <a:ext cx="331275" cy="552849"/>
          </a:xfrm>
          <a:custGeom>
            <a:avLst/>
            <a:gdLst/>
            <a:ahLst/>
            <a:cxnLst/>
            <a:rect l="l" t="t" r="r" b="b"/>
            <a:pathLst>
              <a:path w="387350" h="646429">
                <a:moveTo>
                  <a:pt x="387210" y="389128"/>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8"/>
                </a:lnTo>
                <a:close/>
              </a:path>
            </a:pathLst>
          </a:custGeom>
          <a:ln w="20929">
            <a:solidFill>
              <a:srgbClr val="5EBC5E"/>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1DA6A34-D8C3-C848-BC0E-5EC1FC9FE5B4}"/>
              </a:ext>
            </a:extLst>
          </p:cNvPr>
          <p:cNvSpPr/>
          <p:nvPr/>
        </p:nvSpPr>
        <p:spPr>
          <a:xfrm>
            <a:off x="538736" y="4686119"/>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D1443964-4E2D-D340-B1DD-5D5FE7773F19}"/>
              </a:ext>
            </a:extLst>
          </p:cNvPr>
          <p:cNvSpPr/>
          <p:nvPr/>
        </p:nvSpPr>
        <p:spPr>
          <a:xfrm>
            <a:off x="538736" y="4686119"/>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49C7154-CDCB-284B-AC52-8CB6822F2B8E}"/>
              </a:ext>
            </a:extLst>
          </p:cNvPr>
          <p:cNvSpPr txBox="1"/>
          <p:nvPr/>
        </p:nvSpPr>
        <p:spPr>
          <a:xfrm>
            <a:off x="546371" y="4740964"/>
            <a:ext cx="1294144" cy="341066"/>
          </a:xfrm>
          <a:prstGeom prst="rect">
            <a:avLst/>
          </a:prstGeom>
        </p:spPr>
        <p:txBody>
          <a:bodyPr vert="horz" wrap="square" lIns="0" tIns="11948" rIns="0" bIns="0" rtlCol="0">
            <a:spAutoFit/>
          </a:bodyPr>
          <a:lstStyle/>
          <a:p>
            <a:pPr marL="374163">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sz="2138" dirty="0">
              <a:latin typeface="HGMaruGothicMPRO" panose="020F0600000000000000" pitchFamily="34" charset="-128"/>
              <a:ea typeface="HGMaruGothicMPRO" panose="020F0600000000000000" pitchFamily="34" charset="-128"/>
              <a:cs typeface="ShinMGoPro-Medium"/>
            </a:endParaRPr>
          </a:p>
        </p:txBody>
      </p:sp>
      <p:sp>
        <p:nvSpPr>
          <p:cNvPr id="23" name="object 23">
            <a:extLst>
              <a:ext uri="{FF2B5EF4-FFF2-40B4-BE49-F238E27FC236}">
                <a16:creationId xmlns:a16="http://schemas.microsoft.com/office/drawing/2014/main" id="{927BACFE-A65B-0640-810C-83BAB636669E}"/>
              </a:ext>
            </a:extLst>
          </p:cNvPr>
          <p:cNvSpPr/>
          <p:nvPr/>
        </p:nvSpPr>
        <p:spPr>
          <a:xfrm>
            <a:off x="2147491" y="2268031"/>
            <a:ext cx="6453743" cy="3693460"/>
          </a:xfrm>
          <a:prstGeom prst="rect">
            <a:avLst/>
          </a:prstGeom>
          <a:blipFill>
            <a:blip r:embed="rId2" cstate="print"/>
            <a:stretch>
              <a:fillRect/>
            </a:stretch>
          </a:blip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27370318-3764-6B41-B6B8-8BCA98E32A7F}"/>
              </a:ext>
            </a:extLst>
          </p:cNvPr>
          <p:cNvSpPr txBox="1"/>
          <p:nvPr/>
        </p:nvSpPr>
        <p:spPr>
          <a:xfrm>
            <a:off x="7171191" y="4740964"/>
            <a:ext cx="1057382" cy="341066"/>
          </a:xfrm>
          <a:prstGeom prst="rect">
            <a:avLst/>
          </a:prstGeom>
        </p:spPr>
        <p:txBody>
          <a:bodyPr vert="horz" wrap="square" lIns="0" tIns="11948" rIns="0" bIns="0" rtlCol="0">
            <a:spAutoFit/>
          </a:bodyPr>
          <a:lstStyle/>
          <a:p>
            <a:pPr marL="10861">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latin typeface="HGMaruGothicMPRO" panose="020F0600000000000000" pitchFamily="34" charset="-128"/>
              <a:ea typeface="HGMaruGothicMPRO" panose="020F0600000000000000" pitchFamily="34" charset="-128"/>
              <a:cs typeface="ShinMGoPro-Medium"/>
            </a:endParaRPr>
          </a:p>
        </p:txBody>
      </p:sp>
      <p:sp>
        <p:nvSpPr>
          <p:cNvPr id="25" name="object 25">
            <a:extLst>
              <a:ext uri="{FF2B5EF4-FFF2-40B4-BE49-F238E27FC236}">
                <a16:creationId xmlns:a16="http://schemas.microsoft.com/office/drawing/2014/main" id="{1ABF21F1-10E9-CC47-BD2F-3BEC4248DC22}"/>
              </a:ext>
            </a:extLst>
          </p:cNvPr>
          <p:cNvSpPr txBox="1"/>
          <p:nvPr/>
        </p:nvSpPr>
        <p:spPr>
          <a:xfrm>
            <a:off x="3106458" y="2497748"/>
            <a:ext cx="3107128" cy="601125"/>
          </a:xfrm>
          <a:prstGeom prst="rect">
            <a:avLst/>
          </a:prstGeom>
        </p:spPr>
        <p:txBody>
          <a:bodyPr vert="horz" wrap="square" lIns="0" tIns="4888" rIns="0" bIns="0" rtlCol="0">
            <a:spAutoFit/>
          </a:bodyPr>
          <a:lstStyle/>
          <a:p>
            <a:pPr marL="205817" marR="4344" indent="-195499">
              <a:lnSpc>
                <a:spcPct val="103299"/>
              </a:lnSpc>
              <a:spcBef>
                <a:spcPts val="38"/>
              </a:spcBef>
            </a:pPr>
            <a:r>
              <a:rPr sz="1881" b="1" dirty="0">
                <a:solidFill>
                  <a:srgbClr val="FFFFFF"/>
                </a:solidFill>
                <a:latin typeface="HGMaruGothicMPRO" panose="020F0600000000000000" pitchFamily="34" charset="-128"/>
                <a:ea typeface="HGMaruGothicMPRO" panose="020F0600000000000000" pitchFamily="34" charset="-128"/>
                <a:cs typeface="ShinMGoPro-Medium"/>
              </a:rPr>
              <a:t>会社の業績が良くないから時給600円で働いてね。</a:t>
            </a:r>
            <a:endParaRPr sz="1881" dirty="0">
              <a:latin typeface="HGMaruGothicMPRO" panose="020F0600000000000000" pitchFamily="34" charset="-128"/>
              <a:ea typeface="HGMaruGothicMPRO" panose="020F0600000000000000" pitchFamily="34" charset="-128"/>
              <a:cs typeface="ShinMGoPro-Medium"/>
            </a:endParaRPr>
          </a:p>
        </p:txBody>
      </p:sp>
      <p:sp>
        <p:nvSpPr>
          <p:cNvPr id="26" name="object 26">
            <a:extLst>
              <a:ext uri="{FF2B5EF4-FFF2-40B4-BE49-F238E27FC236}">
                <a16:creationId xmlns:a16="http://schemas.microsoft.com/office/drawing/2014/main" id="{F1717CF4-C658-024C-990F-8CD9F8266B35}"/>
              </a:ext>
            </a:extLst>
          </p:cNvPr>
          <p:cNvSpPr txBox="1"/>
          <p:nvPr/>
        </p:nvSpPr>
        <p:spPr>
          <a:xfrm>
            <a:off x="2423953" y="5168027"/>
            <a:ext cx="6275657" cy="543911"/>
          </a:xfrm>
          <a:prstGeom prst="rect">
            <a:avLst/>
          </a:prstGeom>
        </p:spPr>
        <p:txBody>
          <a:bodyPr vert="horz" wrap="square" lIns="0" tIns="12490" rIns="0" bIns="0" rtlCol="0">
            <a:spAutoFit/>
          </a:bodyPr>
          <a:lstStyle/>
          <a:p>
            <a:pPr marL="6789" marR="2069028" algn="ctr">
              <a:lnSpc>
                <a:spcPct val="100699"/>
              </a:lnSpc>
              <a:spcBef>
                <a:spcPts val="97"/>
              </a:spcBef>
            </a:pPr>
            <a:r>
              <a:rPr sz="1668" b="1" dirty="0">
                <a:solidFill>
                  <a:srgbClr val="FFFFFF"/>
                </a:solidFill>
                <a:latin typeface="HGMaruGothicMPRO" panose="020F0600000000000000" pitchFamily="34" charset="-128"/>
                <a:ea typeface="HGMaruGothicMPRO" panose="020F0600000000000000" pitchFamily="34" charset="-128"/>
                <a:cs typeface="ShinMGoPro-Medium"/>
              </a:rPr>
              <a:t>（どこの会社も雇ってくれないし、</a:t>
            </a:r>
            <a:endParaRPr lang="en-US" altLang="ja-JP" sz="1668" b="1" dirty="0">
              <a:solidFill>
                <a:srgbClr val="FFFFFF"/>
              </a:solidFill>
              <a:latin typeface="HGMaruGothicMPRO" panose="020F0600000000000000" pitchFamily="34" charset="-128"/>
              <a:ea typeface="HGMaruGothicMPRO" panose="020F0600000000000000" pitchFamily="34" charset="-128"/>
              <a:cs typeface="ShinMGoPro-Medium"/>
            </a:endParaRPr>
          </a:p>
          <a:p>
            <a:pPr marL="6789" marR="2069028" algn="ctr">
              <a:lnSpc>
                <a:spcPct val="100699"/>
              </a:lnSpc>
              <a:spcBef>
                <a:spcPts val="97"/>
              </a:spcBef>
            </a:pPr>
            <a:r>
              <a:rPr sz="1668" b="1" dirty="0">
                <a:solidFill>
                  <a:srgbClr val="FFFFFF"/>
                </a:solidFill>
                <a:latin typeface="HGMaruGothicMPRO" panose="020F0600000000000000" pitchFamily="34" charset="-128"/>
                <a:ea typeface="HGMaruGothicMPRO" panose="020F0600000000000000" pitchFamily="34" charset="-128"/>
                <a:cs typeface="ShinMGoPro-Medium"/>
              </a:rPr>
              <a:t>しょうがないか…）わかりました…!!</a:t>
            </a:r>
            <a:endParaRPr sz="1454" dirty="0">
              <a:latin typeface="HGMaruGothicMPRO" panose="020F0600000000000000" pitchFamily="34" charset="-128"/>
              <a:ea typeface="HGMaruGothicMPRO" panose="020F0600000000000000" pitchFamily="34" charset="-128"/>
              <a:cs typeface="A-OTF Shin Maru Go Pro"/>
            </a:endParaRPr>
          </a:p>
        </p:txBody>
      </p:sp>
      <p:sp>
        <p:nvSpPr>
          <p:cNvPr id="28" name="object 28">
            <a:extLst>
              <a:ext uri="{FF2B5EF4-FFF2-40B4-BE49-F238E27FC236}">
                <a16:creationId xmlns:a16="http://schemas.microsoft.com/office/drawing/2014/main" id="{8D6F6E06-DAE1-E945-92B8-009CF1D0E6D6}"/>
              </a:ext>
            </a:extLst>
          </p:cNvPr>
          <p:cNvSpPr/>
          <p:nvPr/>
        </p:nvSpPr>
        <p:spPr>
          <a:xfrm>
            <a:off x="2847925" y="4229921"/>
            <a:ext cx="174870" cy="348109"/>
          </a:xfrm>
          <a:custGeom>
            <a:avLst/>
            <a:gdLst/>
            <a:ahLst/>
            <a:cxnLst/>
            <a:rect l="l" t="t" r="r" b="b"/>
            <a:pathLst>
              <a:path w="204470" h="407035">
                <a:moveTo>
                  <a:pt x="204215" y="0"/>
                </a:moveTo>
                <a:lnTo>
                  <a:pt x="0" y="203441"/>
                </a:lnTo>
                <a:lnTo>
                  <a:pt x="204215" y="406882"/>
                </a:lnTo>
                <a:lnTo>
                  <a:pt x="204215"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30" name="object 26">
            <a:extLst>
              <a:ext uri="{FF2B5EF4-FFF2-40B4-BE49-F238E27FC236}">
                <a16:creationId xmlns:a16="http://schemas.microsoft.com/office/drawing/2014/main" id="{738C5727-166C-9440-94BE-5588B9202DD1}"/>
              </a:ext>
            </a:extLst>
          </p:cNvPr>
          <p:cNvSpPr txBox="1"/>
          <p:nvPr/>
        </p:nvSpPr>
        <p:spPr>
          <a:xfrm>
            <a:off x="668391" y="6152931"/>
            <a:ext cx="8155352" cy="236391"/>
          </a:xfrm>
          <a:prstGeom prst="rect">
            <a:avLst/>
          </a:prstGeom>
        </p:spPr>
        <p:txBody>
          <a:bodyPr vert="horz" wrap="square" lIns="0" tIns="12490" rIns="0" bIns="0" rtlCol="0">
            <a:spAutoFit/>
          </a:bodyPr>
          <a:lstStyle/>
          <a:p>
            <a:pPr>
              <a:lnSpc>
                <a:spcPct val="100000"/>
              </a:lnSpc>
            </a:pPr>
            <a:r>
              <a:rPr sz="1454" dirty="0">
                <a:solidFill>
                  <a:srgbClr val="00AEEF"/>
                </a:solidFill>
                <a:latin typeface="HGMaruGothicMPRO" panose="020F0600000000000000" pitchFamily="34" charset="-128"/>
                <a:ea typeface="HGMaruGothicMPRO" panose="020F0600000000000000" pitchFamily="34" charset="-128"/>
                <a:cs typeface="A-OTF Shin Maru Go Pro"/>
              </a:rPr>
              <a:t>※　最低賃金額を下回る金額で労働契約を結んでも、その部分については無効となります！</a:t>
            </a:r>
            <a:endParaRPr sz="1454" dirty="0">
              <a:latin typeface="HGMaruGothicMPRO" panose="020F0600000000000000" pitchFamily="34" charset="-128"/>
              <a:ea typeface="HGMaruGothicMPRO" panose="020F0600000000000000" pitchFamily="34" charset="-128"/>
              <a:cs typeface="A-OTF Shin Maru Go Pro"/>
            </a:endParaRPr>
          </a:p>
        </p:txBody>
      </p:sp>
      <p:sp>
        <p:nvSpPr>
          <p:cNvPr id="31" name="正方形/長方形 30"/>
          <p:cNvSpPr/>
          <p:nvPr/>
        </p:nvSpPr>
        <p:spPr>
          <a:xfrm>
            <a:off x="0" y="460349"/>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136</a:t>
            </a:r>
            <a:endParaRPr lang="ja-JP" altLang="en-US" sz="1200" b="1" dirty="0"/>
          </a:p>
        </p:txBody>
      </p:sp>
    </p:spTree>
    <p:extLst>
      <p:ext uri="{BB962C8B-B14F-4D97-AF65-F5344CB8AC3E}">
        <p14:creationId xmlns:p14="http://schemas.microsoft.com/office/powerpoint/2010/main" val="5961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2A7126B-572B-F747-BDBC-33DD3A0EC31B}"/>
              </a:ext>
            </a:extLst>
          </p:cNvPr>
          <p:cNvSpPr txBox="1">
            <a:spLocks/>
          </p:cNvSpPr>
          <p:nvPr/>
        </p:nvSpPr>
        <p:spPr>
          <a:xfrm>
            <a:off x="107504" y="129299"/>
            <a:ext cx="4104456"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latin typeface="HGMaruGothicMPRO" panose="020F0600000000000000" pitchFamily="34" charset="-128"/>
                <a:ea typeface="HGMaruGothicMPRO" panose="020F0600000000000000" pitchFamily="34" charset="-128"/>
              </a:rPr>
              <a:t>「 労働基準法 」とは</a:t>
            </a:r>
          </a:p>
        </p:txBody>
      </p:sp>
      <p:sp>
        <p:nvSpPr>
          <p:cNvPr id="5" name="object 5">
            <a:extLst>
              <a:ext uri="{FF2B5EF4-FFF2-40B4-BE49-F238E27FC236}">
                <a16:creationId xmlns:a16="http://schemas.microsoft.com/office/drawing/2014/main" id="{442925D8-33B0-7B4C-BA22-1C442A9572C6}"/>
              </a:ext>
            </a:extLst>
          </p:cNvPr>
          <p:cNvSpPr txBox="1"/>
          <p:nvPr/>
        </p:nvSpPr>
        <p:spPr>
          <a:xfrm>
            <a:off x="520235" y="1534514"/>
            <a:ext cx="8165096" cy="4153902"/>
          </a:xfrm>
          <a:prstGeom prst="rect">
            <a:avLst/>
          </a:prstGeom>
        </p:spPr>
        <p:txBody>
          <a:bodyPr vert="horz" wrap="square" lIns="0" tIns="89607" rIns="0" bIns="0" rtlCol="0">
            <a:spAutoFit/>
          </a:bodyPr>
          <a:lstStyle/>
          <a:p>
            <a:pPr marL="10861">
              <a:spcBef>
                <a:spcPts val="706"/>
              </a:spcBef>
            </a:pPr>
            <a:r>
              <a:rPr sz="2309" dirty="0">
                <a:solidFill>
                  <a:srgbClr val="231F20"/>
                </a:solidFill>
                <a:latin typeface="HGMaruGothicMPRO" panose="020F0600000000000000" pitchFamily="34" charset="-128"/>
                <a:ea typeface="HGMaruGothicMPRO" panose="020F0600000000000000" pitchFamily="34" charset="-128"/>
                <a:cs typeface="ShinMGoPro-DeBold"/>
              </a:rPr>
              <a:t>○</a:t>
            </a:r>
            <a:r>
              <a:rPr sz="2309" b="1" dirty="0">
                <a:solidFill>
                  <a:srgbClr val="231F20"/>
                </a:solidFill>
                <a:latin typeface="HGMaruGothicMPRO" panose="020F0600000000000000" pitchFamily="34" charset="-128"/>
                <a:ea typeface="HGMaruGothicMPRO" panose="020F0600000000000000" pitchFamily="34" charset="-128"/>
                <a:cs typeface="ShinMGoPro-DeBold"/>
              </a:rPr>
              <a:t>　</a:t>
            </a:r>
            <a:r>
              <a:rPr sz="2309" b="1" dirty="0">
                <a:solidFill>
                  <a:srgbClr val="00AEEF"/>
                </a:solidFill>
                <a:latin typeface="HGMaruGothicMPRO" panose="020F0600000000000000" pitchFamily="34" charset="-128"/>
                <a:ea typeface="HGMaruGothicMPRO" panose="020F0600000000000000" pitchFamily="34" charset="-128"/>
                <a:cs typeface="ShinMGoPro-Medium"/>
              </a:rPr>
              <a:t>労働基準法とは</a:t>
            </a:r>
            <a:endParaRPr sz="2309" dirty="0">
              <a:latin typeface="HGMaruGothicMPRO" panose="020F0600000000000000" pitchFamily="34" charset="-128"/>
              <a:ea typeface="HGMaruGothicMPRO" panose="020F0600000000000000" pitchFamily="34" charset="-128"/>
              <a:cs typeface="ShinMGoPro-Medium"/>
            </a:endParaRPr>
          </a:p>
          <a:p>
            <a:pPr marL="10861">
              <a:lnSpc>
                <a:spcPts val="3250"/>
              </a:lnSpc>
              <a:spcBef>
                <a:spcPts val="1026"/>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1.　</a:t>
            </a:r>
            <a:r>
              <a:rPr sz="2309" dirty="0">
                <a:solidFill>
                  <a:srgbClr val="231F20"/>
                </a:solidFill>
                <a:latin typeface="HGMaruGothicMPRO" panose="020F0600000000000000" pitchFamily="34" charset="-128"/>
                <a:ea typeface="HGMaruGothicMPRO" panose="020F0600000000000000" pitchFamily="34" charset="-128"/>
                <a:cs typeface="A-OTF Shin Maru Go Pro"/>
              </a:rPr>
              <a:t>労働条件の最低の基準を定めた法律であり、</a:t>
            </a:r>
            <a:endParaRPr sz="2309" dirty="0">
              <a:latin typeface="HGMaruGothicMPRO" panose="020F0600000000000000" pitchFamily="34" charset="-128"/>
              <a:ea typeface="HGMaruGothicMPRO" panose="020F0600000000000000" pitchFamily="34" charset="-128"/>
              <a:cs typeface="A-OTF Shin Maru Go Pro"/>
            </a:endParaRPr>
          </a:p>
          <a:p>
            <a:pPr marL="885175" marR="4344" indent="-874857">
              <a:lnSpc>
                <a:spcPts val="3250"/>
              </a:lnSpc>
              <a:spcBef>
                <a:spcPts val="513"/>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2.　</a:t>
            </a:r>
            <a:r>
              <a:rPr sz="2309" dirty="0">
                <a:solidFill>
                  <a:srgbClr val="231F20"/>
                </a:solidFill>
                <a:latin typeface="HGMaruGothicMPRO" panose="020F0600000000000000" pitchFamily="34" charset="-128"/>
                <a:ea typeface="HGMaruGothicMPRO" panose="020F0600000000000000" pitchFamily="34" charset="-128"/>
                <a:cs typeface="A-OTF Shin Maru Go Pro"/>
              </a:rPr>
              <a:t>労働基準法で定めた基準に達しない労働条件は無効と定められており、</a:t>
            </a:r>
            <a:endParaRPr sz="2309" dirty="0">
              <a:latin typeface="HGMaruGothicMPRO" panose="020F0600000000000000" pitchFamily="34" charset="-128"/>
              <a:ea typeface="HGMaruGothicMPRO" panose="020F0600000000000000" pitchFamily="34" charset="-128"/>
              <a:cs typeface="A-OTF Shin Maru Go Pro"/>
            </a:endParaRPr>
          </a:p>
          <a:p>
            <a:pPr marL="10861">
              <a:lnSpc>
                <a:spcPts val="3250"/>
              </a:lnSpc>
              <a:spcBef>
                <a:spcPts val="513"/>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3.　</a:t>
            </a:r>
            <a:r>
              <a:rPr sz="2309" dirty="0">
                <a:solidFill>
                  <a:srgbClr val="231F20"/>
                </a:solidFill>
                <a:latin typeface="HGMaruGothicMPRO" panose="020F0600000000000000" pitchFamily="34" charset="-128"/>
                <a:ea typeface="HGMaruGothicMPRO" panose="020F0600000000000000" pitchFamily="34" charset="-128"/>
                <a:cs typeface="A-OTF Shin Maru Go Pro"/>
              </a:rPr>
              <a:t>違反すると刑罰も科される法律です。</a:t>
            </a:r>
            <a:endParaRPr sz="2309" dirty="0">
              <a:latin typeface="HGMaruGothicMPRO" panose="020F0600000000000000" pitchFamily="34" charset="-128"/>
              <a:ea typeface="HGMaruGothicMPRO" panose="020F0600000000000000" pitchFamily="34" charset="-128"/>
              <a:cs typeface="A-OTF Shin Maru Go Pro"/>
            </a:endParaRPr>
          </a:p>
          <a:p>
            <a:pPr>
              <a:spcBef>
                <a:spcPts val="47"/>
              </a:spcBef>
            </a:pPr>
            <a:endParaRPr sz="2908" dirty="0">
              <a:latin typeface="HGMaruGothicMPRO" panose="020F0600000000000000" pitchFamily="34" charset="-128"/>
              <a:ea typeface="HGMaruGothicMPRO" panose="020F0600000000000000" pitchFamily="34" charset="-128"/>
              <a:cs typeface="Times New Roman"/>
            </a:endParaRPr>
          </a:p>
          <a:p>
            <a:pPr marL="295420" marR="5431" indent="-285102">
              <a:lnSpc>
                <a:spcPct val="122500"/>
              </a:lnSpc>
            </a:pPr>
            <a:r>
              <a:rPr sz="2309" dirty="0">
                <a:solidFill>
                  <a:srgbClr val="231F20"/>
                </a:solidFill>
                <a:latin typeface="HGMaruGothicMPRO" panose="020F0600000000000000" pitchFamily="34" charset="-128"/>
                <a:ea typeface="HGMaruGothicMPRO" panose="020F0600000000000000" pitchFamily="34" charset="-128"/>
                <a:cs typeface="ShinMGoPro-DeBold"/>
              </a:rPr>
              <a:t>○</a:t>
            </a:r>
            <a:r>
              <a:rPr sz="2309" b="1" dirty="0">
                <a:solidFill>
                  <a:srgbClr val="231F20"/>
                </a:solidFill>
                <a:latin typeface="HGMaruGothicMPRO" panose="020F0600000000000000" pitchFamily="34" charset="-128"/>
                <a:ea typeface="HGMaruGothicMPRO" panose="020F0600000000000000" pitchFamily="34" charset="-128"/>
                <a:cs typeface="ShinMGoPro-DeBold"/>
              </a:rPr>
              <a:t>　</a:t>
            </a:r>
            <a:r>
              <a:rPr sz="2309" b="1" dirty="0" err="1">
                <a:solidFill>
                  <a:srgbClr val="00AEEF"/>
                </a:solidFill>
                <a:latin typeface="HGMaruGothicMPRO" panose="020F0600000000000000" pitchFamily="34" charset="-128"/>
                <a:ea typeface="HGMaruGothicMPRO" panose="020F0600000000000000" pitchFamily="34" charset="-128"/>
                <a:cs typeface="ShinMGoPro-Medium"/>
              </a:rPr>
              <a:t>労働基準法は</a:t>
            </a:r>
            <a:r>
              <a:rPr sz="2309" dirty="0" err="1">
                <a:solidFill>
                  <a:srgbClr val="231F20"/>
                </a:solidFill>
                <a:latin typeface="HGMaruGothicMPRO" panose="020F0600000000000000" pitchFamily="34" charset="-128"/>
                <a:ea typeface="HGMaruGothicMPRO" panose="020F0600000000000000" pitchFamily="34" charset="-128"/>
                <a:cs typeface="A-OTF Shin Maru Go Pro"/>
              </a:rPr>
              <a:t>、月給制で働く正社員はもちろん、アルバイトやパートタイ</a:t>
            </a:r>
            <a:r>
              <a:rPr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ム労働者として</a:t>
            </a:r>
            <a:r>
              <a:rPr sz="2309" dirty="0" err="1">
                <a:solidFill>
                  <a:srgbClr val="231F20"/>
                </a:solidFill>
                <a:latin typeface="HGMaruGothicMPRO" panose="020F0600000000000000" pitchFamily="34" charset="-128"/>
                <a:ea typeface="HGMaruGothicMPRO" panose="020F0600000000000000" pitchFamily="34" charset="-128"/>
                <a:cs typeface="A-OTF Shin Maru Go Pro"/>
              </a:rPr>
              <a:t>働く人々にも同じように適用されます</a:t>
            </a:r>
            <a:r>
              <a:rPr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sz="2309" dirty="0">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137</a:t>
            </a:r>
            <a:endParaRPr lang="ja-JP" altLang="en-US" sz="1200" b="1" dirty="0"/>
          </a:p>
        </p:txBody>
      </p:sp>
    </p:spTree>
    <p:extLst>
      <p:ext uri="{BB962C8B-B14F-4D97-AF65-F5344CB8AC3E}">
        <p14:creationId xmlns:p14="http://schemas.microsoft.com/office/powerpoint/2010/main" val="362203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4163AAA8-5D55-9C4E-825B-7B6625AB8E59}"/>
              </a:ext>
            </a:extLst>
          </p:cNvPr>
          <p:cNvSpPr txBox="1">
            <a:spLocks/>
          </p:cNvSpPr>
          <p:nvPr/>
        </p:nvSpPr>
        <p:spPr>
          <a:xfrm>
            <a:off x="202805" y="167180"/>
            <a:ext cx="4258435"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latin typeface="HGMaruGothicMPRO" panose="020F0600000000000000" pitchFamily="34" charset="-128"/>
                <a:ea typeface="HGMaruGothicMPRO" panose="020F0600000000000000" pitchFamily="34" charset="-128"/>
              </a:rPr>
              <a:t>「 労働契約法 」とは</a:t>
            </a:r>
          </a:p>
        </p:txBody>
      </p:sp>
      <p:sp>
        <p:nvSpPr>
          <p:cNvPr id="15" name="object 5">
            <a:extLst>
              <a:ext uri="{FF2B5EF4-FFF2-40B4-BE49-F238E27FC236}">
                <a16:creationId xmlns:a16="http://schemas.microsoft.com/office/drawing/2014/main" id="{A67CFEE6-9BFE-E14C-BB65-1E6415433533}"/>
              </a:ext>
            </a:extLst>
          </p:cNvPr>
          <p:cNvSpPr txBox="1"/>
          <p:nvPr/>
        </p:nvSpPr>
        <p:spPr>
          <a:xfrm>
            <a:off x="520234" y="1488850"/>
            <a:ext cx="8362753" cy="3368582"/>
          </a:xfrm>
          <a:prstGeom prst="rect">
            <a:avLst/>
          </a:prstGeom>
        </p:spPr>
        <p:txBody>
          <a:bodyPr vert="horz" wrap="square" lIns="0" tIns="10318" rIns="0" bIns="0" rtlCol="0">
            <a:spAutoFit/>
          </a:bodyPr>
          <a:lstStyle/>
          <a:p>
            <a:pPr marL="10861">
              <a:spcBef>
                <a:spcPts val="81"/>
              </a:spcBef>
            </a:pPr>
            <a:r>
              <a:rPr sz="2865" dirty="0">
                <a:solidFill>
                  <a:srgbClr val="231F20"/>
                </a:solidFill>
                <a:latin typeface="HGMaruGothicMPRO" panose="020F0600000000000000" pitchFamily="34" charset="-128"/>
                <a:ea typeface="HGMaruGothicMPRO" panose="020F0600000000000000" pitchFamily="34" charset="-128"/>
                <a:cs typeface="A-OTF Shin Maru Go Pro"/>
              </a:rPr>
              <a:t>　働き方が多様化し、個別の労働トラブルが増加</a:t>
            </a:r>
            <a:endParaRPr sz="2865" dirty="0">
              <a:latin typeface="HGMaruGothicMPRO" panose="020F0600000000000000" pitchFamily="34" charset="-128"/>
              <a:ea typeface="HGMaruGothicMPRO" panose="020F0600000000000000" pitchFamily="34" charset="-128"/>
              <a:cs typeface="A-OTF Shin Maru Go Pro"/>
            </a:endParaRPr>
          </a:p>
          <a:p>
            <a:pPr>
              <a:spcBef>
                <a:spcPts val="21"/>
              </a:spcBef>
            </a:pPr>
            <a:endParaRPr sz="3207" dirty="0">
              <a:latin typeface="HGMaruGothicMPRO" panose="020F0600000000000000" pitchFamily="34" charset="-128"/>
              <a:ea typeface="HGMaruGothicMPRO" panose="020F0600000000000000" pitchFamily="34" charset="-128"/>
              <a:cs typeface="Times New Roman"/>
            </a:endParaRPr>
          </a:p>
          <a:p>
            <a:pPr marL="10861" marR="4344">
              <a:lnSpc>
                <a:spcPts val="3395"/>
              </a:lnSpc>
            </a:pPr>
            <a:r>
              <a:rPr sz="2865" dirty="0">
                <a:solidFill>
                  <a:srgbClr val="231F20"/>
                </a:solidFill>
                <a:latin typeface="HGMaruGothicMPRO" panose="020F0600000000000000" pitchFamily="34" charset="-128"/>
                <a:ea typeface="HGMaruGothicMPRO" panose="020F0600000000000000" pitchFamily="34" charset="-128"/>
                <a:cs typeface="A-OTF Shin Maru Go Pro"/>
              </a:rPr>
              <a:t>　使用者と労働者にとって、法によって示された民事的なルールに沿った合理的な行動をとることができるように</a:t>
            </a:r>
            <a:endParaRPr sz="2865" dirty="0">
              <a:latin typeface="HGMaruGothicMPRO" panose="020F0600000000000000" pitchFamily="34" charset="-128"/>
              <a:ea typeface="HGMaruGothicMPRO" panose="020F0600000000000000" pitchFamily="34" charset="-128"/>
              <a:cs typeface="A-OTF Shin Maru Go Pro"/>
            </a:endParaRPr>
          </a:p>
          <a:p>
            <a:pPr marL="10861" marR="8689">
              <a:lnSpc>
                <a:spcPts val="3395"/>
              </a:lnSpc>
              <a:spcBef>
                <a:spcPts val="1907"/>
              </a:spcBef>
            </a:pPr>
            <a:r>
              <a:rPr sz="2865" dirty="0">
                <a:solidFill>
                  <a:srgbClr val="231F20"/>
                </a:solidFill>
                <a:latin typeface="HGMaruGothicMPRO" panose="020F0600000000000000" pitchFamily="34" charset="-128"/>
                <a:ea typeface="HGMaruGothicMPRO" panose="020F0600000000000000" pitchFamily="34" charset="-128"/>
                <a:cs typeface="A-OTF Shin Maru Go Pro"/>
              </a:rPr>
              <a:t>　労働契約の</a:t>
            </a:r>
            <a:r>
              <a:rPr sz="2865" b="1" dirty="0">
                <a:solidFill>
                  <a:srgbClr val="00AEEF"/>
                </a:solidFill>
                <a:latin typeface="HGMaruGothicMPRO" panose="020F0600000000000000" pitchFamily="34" charset="-128"/>
                <a:ea typeface="HGMaruGothicMPRO" panose="020F0600000000000000" pitchFamily="34" charset="-128"/>
                <a:cs typeface="ShinMGoPro-Medium"/>
              </a:rPr>
              <a:t>締結・変更・継続・終了</a:t>
            </a:r>
            <a:r>
              <a:rPr sz="2865" dirty="0">
                <a:solidFill>
                  <a:srgbClr val="231F20"/>
                </a:solidFill>
                <a:latin typeface="HGMaruGothicMPRO" panose="020F0600000000000000" pitchFamily="34" charset="-128"/>
                <a:ea typeface="HGMaruGothicMPRO" panose="020F0600000000000000" pitchFamily="34" charset="-128"/>
                <a:cs typeface="A-OTF Shin Maru Go Pro"/>
              </a:rPr>
              <a:t>等について基本的なルールができました。</a:t>
            </a:r>
            <a:endParaRPr sz="2865" dirty="0">
              <a:latin typeface="HGMaruGothicMPRO" panose="020F0600000000000000" pitchFamily="34" charset="-128"/>
              <a:ea typeface="HGMaruGothicMPRO" panose="020F0600000000000000" pitchFamily="34" charset="-128"/>
              <a:cs typeface="A-OTF Shin Maru Go Pro"/>
            </a:endParaRPr>
          </a:p>
        </p:txBody>
      </p:sp>
      <p:sp>
        <p:nvSpPr>
          <p:cNvPr id="16" name="object 6">
            <a:extLst>
              <a:ext uri="{FF2B5EF4-FFF2-40B4-BE49-F238E27FC236}">
                <a16:creationId xmlns:a16="http://schemas.microsoft.com/office/drawing/2014/main" id="{1D5F0A9F-DCE6-4D44-AE71-6A846B15F2F3}"/>
              </a:ext>
            </a:extLst>
          </p:cNvPr>
          <p:cNvSpPr txBox="1"/>
          <p:nvPr/>
        </p:nvSpPr>
        <p:spPr>
          <a:xfrm>
            <a:off x="2675418" y="5064849"/>
            <a:ext cx="6207569" cy="899220"/>
          </a:xfrm>
          <a:prstGeom prst="rect">
            <a:avLst/>
          </a:prstGeom>
        </p:spPr>
        <p:txBody>
          <a:bodyPr vert="horz" wrap="square" lIns="0" tIns="4888" rIns="0" bIns="0" rtlCol="0">
            <a:spAutoFit/>
          </a:bodyPr>
          <a:lstStyle/>
          <a:p>
            <a:pPr marL="10861" marR="4344">
              <a:lnSpc>
                <a:spcPct val="103299"/>
              </a:lnSpc>
              <a:spcBef>
                <a:spcPts val="38"/>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使用者の指揮・命令のもとに働き、その報酬として賃金を受けている場合には「労働者」として労働契約法の対象になります。アルバイト、パートも「労働者」です。</a:t>
            </a:r>
            <a:endParaRPr sz="1881" dirty="0">
              <a:latin typeface="HGMaruGothicMPRO" panose="020F0600000000000000" pitchFamily="34" charset="-128"/>
              <a:ea typeface="HGMaruGothicMPRO" panose="020F0600000000000000" pitchFamily="34" charset="-128"/>
              <a:cs typeface="A-OTF Shin Maru Go Pro"/>
            </a:endParaRPr>
          </a:p>
        </p:txBody>
      </p:sp>
      <p:sp>
        <p:nvSpPr>
          <p:cNvPr id="17" name="object 7">
            <a:extLst>
              <a:ext uri="{FF2B5EF4-FFF2-40B4-BE49-F238E27FC236}">
                <a16:creationId xmlns:a16="http://schemas.microsoft.com/office/drawing/2014/main" id="{42BF2655-53DA-E94D-B04A-AF21E6779581}"/>
              </a:ext>
            </a:extLst>
          </p:cNvPr>
          <p:cNvSpPr txBox="1"/>
          <p:nvPr/>
        </p:nvSpPr>
        <p:spPr>
          <a:xfrm>
            <a:off x="520205" y="5064849"/>
            <a:ext cx="2155213" cy="303696"/>
          </a:xfrm>
          <a:prstGeom prst="rect">
            <a:avLst/>
          </a:prstGeom>
        </p:spPr>
        <p:txBody>
          <a:bodyPr vert="horz" wrap="square" lIns="0" tIns="14120" rIns="0" bIns="0" rtlCol="0">
            <a:spAutoFit/>
          </a:bodyPr>
          <a:lstStyle/>
          <a:p>
            <a:pPr marL="10861">
              <a:spcBef>
                <a:spcPts val="111"/>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労働者とは・・・</a:t>
            </a:r>
            <a:endParaRPr sz="1881" dirty="0">
              <a:latin typeface="HGMaruGothicMPRO" panose="020F0600000000000000" pitchFamily="34" charset="-128"/>
              <a:ea typeface="HGMaruGothicMPRO" panose="020F0600000000000000" pitchFamily="34" charset="-128"/>
              <a:cs typeface="A-OTF Shin Maru Go Pro"/>
            </a:endParaRPr>
          </a:p>
        </p:txBody>
      </p:sp>
      <p:grpSp>
        <p:nvGrpSpPr>
          <p:cNvPr id="22" name="グループ化 21">
            <a:extLst>
              <a:ext uri="{FF2B5EF4-FFF2-40B4-BE49-F238E27FC236}">
                <a16:creationId xmlns:a16="http://schemas.microsoft.com/office/drawing/2014/main" id="{A854F1DD-2635-6C4F-97F7-A5E35DA999E4}"/>
              </a:ext>
            </a:extLst>
          </p:cNvPr>
          <p:cNvGrpSpPr/>
          <p:nvPr/>
        </p:nvGrpSpPr>
        <p:grpSpPr>
          <a:xfrm>
            <a:off x="4302678" y="2014805"/>
            <a:ext cx="539272" cy="290103"/>
            <a:chOff x="5030995" y="2126259"/>
            <a:chExt cx="630555" cy="339209"/>
          </a:xfrm>
        </p:grpSpPr>
        <p:sp>
          <p:nvSpPr>
            <p:cNvPr id="18" name="object 8">
              <a:extLst>
                <a:ext uri="{FF2B5EF4-FFF2-40B4-BE49-F238E27FC236}">
                  <a16:creationId xmlns:a16="http://schemas.microsoft.com/office/drawing/2014/main" id="{764BC7D6-0C2E-BF45-B961-AB8A80BD9473}"/>
                </a:ext>
              </a:extLst>
            </p:cNvPr>
            <p:cNvSpPr/>
            <p:nvPr/>
          </p:nvSpPr>
          <p:spPr>
            <a:xfrm>
              <a:off x="5030995" y="2292748"/>
              <a:ext cx="630555" cy="172720"/>
            </a:xfrm>
            <a:custGeom>
              <a:avLst/>
              <a:gdLst/>
              <a:ahLst/>
              <a:cxnLst/>
              <a:rect l="l" t="t" r="r" b="b"/>
              <a:pathLst>
                <a:path w="630554" h="172719">
                  <a:moveTo>
                    <a:pt x="629996" y="0"/>
                  </a:moveTo>
                  <a:lnTo>
                    <a:pt x="0" y="0"/>
                  </a:lnTo>
                  <a:lnTo>
                    <a:pt x="314998" y="172186"/>
                  </a:lnTo>
                  <a:lnTo>
                    <a:pt x="629996"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19" name="object 9">
              <a:extLst>
                <a:ext uri="{FF2B5EF4-FFF2-40B4-BE49-F238E27FC236}">
                  <a16:creationId xmlns:a16="http://schemas.microsoft.com/office/drawing/2014/main" id="{5B9C5824-AE2F-514B-8962-9AC00A4A8400}"/>
                </a:ext>
              </a:extLst>
            </p:cNvPr>
            <p:cNvSpPr/>
            <p:nvPr/>
          </p:nvSpPr>
          <p:spPr>
            <a:xfrm>
              <a:off x="5216397" y="2126259"/>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05F08AB7-13D5-C140-B23B-10362A171E31}"/>
              </a:ext>
            </a:extLst>
          </p:cNvPr>
          <p:cNvGrpSpPr/>
          <p:nvPr/>
        </p:nvGrpSpPr>
        <p:grpSpPr>
          <a:xfrm>
            <a:off x="4302678" y="3604250"/>
            <a:ext cx="539272" cy="290111"/>
            <a:chOff x="5030995" y="3984752"/>
            <a:chExt cx="630555" cy="339218"/>
          </a:xfrm>
        </p:grpSpPr>
        <p:sp>
          <p:nvSpPr>
            <p:cNvPr id="20" name="object 10">
              <a:extLst>
                <a:ext uri="{FF2B5EF4-FFF2-40B4-BE49-F238E27FC236}">
                  <a16:creationId xmlns:a16="http://schemas.microsoft.com/office/drawing/2014/main" id="{88BCEC8D-398A-C84C-98A6-FA147EACDAD9}"/>
                </a:ext>
              </a:extLst>
            </p:cNvPr>
            <p:cNvSpPr/>
            <p:nvPr/>
          </p:nvSpPr>
          <p:spPr>
            <a:xfrm>
              <a:off x="5030995" y="4151250"/>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sp>
          <p:nvSpPr>
            <p:cNvPr id="21" name="object 11">
              <a:extLst>
                <a:ext uri="{FF2B5EF4-FFF2-40B4-BE49-F238E27FC236}">
                  <a16:creationId xmlns:a16="http://schemas.microsoft.com/office/drawing/2014/main" id="{EE05C646-6EDA-5242-A2C3-099ABB968601}"/>
                </a:ext>
              </a:extLst>
            </p:cNvPr>
            <p:cNvSpPr/>
            <p:nvPr/>
          </p:nvSpPr>
          <p:spPr>
            <a:xfrm>
              <a:off x="5216397" y="3984752"/>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539">
                <a:latin typeface="HGMaruGothicMPRO" panose="020F0600000000000000" pitchFamily="34" charset="-128"/>
                <a:ea typeface="HGMaruGothicMPRO" panose="020F0600000000000000" pitchFamily="34" charset="-128"/>
              </a:endParaRPr>
            </a:p>
          </p:txBody>
        </p:sp>
      </p:grpSp>
      <p:sp>
        <p:nvSpPr>
          <p:cNvPr id="14" name="正方形/長方形 13"/>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1"/>
          <p:cNvSpPr txBox="1">
            <a:spLocks/>
          </p:cNvSpPr>
          <p:nvPr/>
        </p:nvSpPr>
        <p:spPr>
          <a:xfrm>
            <a:off x="6299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t>138</a:t>
            </a:r>
            <a:endParaRPr lang="ja-JP" altLang="en-US" sz="1200" b="1" dirty="0"/>
          </a:p>
        </p:txBody>
      </p:sp>
    </p:spTree>
    <p:extLst>
      <p:ext uri="{BB962C8B-B14F-4D97-AF65-F5344CB8AC3E}">
        <p14:creationId xmlns:p14="http://schemas.microsoft.com/office/powerpoint/2010/main" val="66187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60503" y="1213687"/>
            <a:ext cx="1211256" cy="515606"/>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労働安全</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衛生法</a:t>
            </a:r>
          </a:p>
        </p:txBody>
      </p:sp>
      <p:sp>
        <p:nvSpPr>
          <p:cNvPr id="7" name="角丸四角形 6"/>
          <p:cNvSpPr/>
          <p:nvPr/>
        </p:nvSpPr>
        <p:spPr>
          <a:xfrm>
            <a:off x="1369522" y="1213687"/>
            <a:ext cx="7732514" cy="514831"/>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労働災害防止のための対策に関する規定を定め、職場における労働者の安全と健康を確保し、快適な職場環境を形成することを目的とする。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
          <p:cNvSpPr/>
          <p:nvPr/>
        </p:nvSpPr>
        <p:spPr>
          <a:xfrm>
            <a:off x="164733" y="1722887"/>
            <a:ext cx="1211256" cy="629891"/>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最低賃金法</a:t>
            </a:r>
          </a:p>
        </p:txBody>
      </p:sp>
      <p:sp>
        <p:nvSpPr>
          <p:cNvPr id="9" name="角丸四角形 8"/>
          <p:cNvSpPr/>
          <p:nvPr/>
        </p:nvSpPr>
        <p:spPr>
          <a:xfrm>
            <a:off x="1375989" y="1723024"/>
            <a:ext cx="7718871" cy="635027"/>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賃金の最低額を保障することにより、労働条件の改善を図り、そのことによって労働者の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生活の安定、労働力の質的向上と企業活動の公正な競争の確保を図ることを目的とする。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角丸四角形 10"/>
          <p:cNvSpPr/>
          <p:nvPr/>
        </p:nvSpPr>
        <p:spPr>
          <a:xfrm>
            <a:off x="158266" y="3115579"/>
            <a:ext cx="1211256" cy="620945"/>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労災保険法</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1369522" y="3124524"/>
            <a:ext cx="7732514" cy="612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8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業務上の事由又は通勤による労働者の傷病等に対して、必要な保険給付を行う等により、労働者の福祉の増進に寄与することを目的とする。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角丸四角形 12"/>
          <p:cNvSpPr/>
          <p:nvPr/>
        </p:nvSpPr>
        <p:spPr>
          <a:xfrm>
            <a:off x="158266" y="3722669"/>
            <a:ext cx="1211256" cy="929692"/>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労働法</a:t>
            </a:r>
          </a:p>
        </p:txBody>
      </p:sp>
      <p:sp>
        <p:nvSpPr>
          <p:cNvPr id="14" name="角丸四角形 13"/>
          <p:cNvSpPr/>
          <p:nvPr/>
        </p:nvSpPr>
        <p:spPr>
          <a:xfrm>
            <a:off x="1369541" y="3722669"/>
            <a:ext cx="7725319" cy="929692"/>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パートタイム労働者の能力を一層有効に発揮することができる雇用環境を整備するため、パートタイム労働者の納得性の向上、正社員との均等・均衡待遇の確保、正社員への転換の推進等を図ることを目的と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R="0" lvl="0" algn="r" defTabSz="914400" rtl="0" eaLnBrk="1" fontAlgn="auto" latinLnBrk="0" hangingPunct="1">
              <a:lnSpc>
                <a:spcPts val="1600"/>
              </a:lnSpc>
              <a:spcBef>
                <a:spcPts val="0"/>
              </a:spcBef>
              <a:spcAft>
                <a:spcPts val="0"/>
              </a:spcAft>
              <a:buClrTx/>
              <a:buSzTx/>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2020</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年４月１日から、パートタイム・有期雇用労働法に変わります）</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角丸四角形 17"/>
          <p:cNvSpPr/>
          <p:nvPr/>
        </p:nvSpPr>
        <p:spPr>
          <a:xfrm>
            <a:off x="142929" y="4653136"/>
            <a:ext cx="1233061" cy="72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障害者</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雇用促進法</a:t>
            </a:r>
          </a:p>
        </p:txBody>
      </p:sp>
      <p:sp>
        <p:nvSpPr>
          <p:cNvPr id="19" name="角丸四角形 18"/>
          <p:cNvSpPr/>
          <p:nvPr/>
        </p:nvSpPr>
        <p:spPr>
          <a:xfrm>
            <a:off x="1369522" y="4653136"/>
            <a:ext cx="7725338" cy="72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障害者の雇用義務等に基づく雇用の促進等のための措置、職業リハビリテーションの措置等を通じて、障害者の職業の安定を図ることを目的とする。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角丸四角形 20"/>
          <p:cNvSpPr/>
          <p:nvPr/>
        </p:nvSpPr>
        <p:spPr>
          <a:xfrm>
            <a:off x="150878" y="5373216"/>
            <a:ext cx="1225111" cy="684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女性活躍</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推進法</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角丸四角形 21"/>
          <p:cNvSpPr/>
          <p:nvPr/>
        </p:nvSpPr>
        <p:spPr>
          <a:xfrm>
            <a:off x="1369542" y="5375813"/>
            <a:ext cx="7732494" cy="673313"/>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600"/>
              </a:lnSpc>
              <a:spcBef>
                <a:spcPts val="0"/>
              </a:spcBef>
              <a:spcAft>
                <a:spcPts val="0"/>
              </a:spcAft>
              <a:buClrTx/>
              <a:buSzTx/>
              <a:buFont typeface="Wingdings" panose="05000000000000000000" pitchFamily="2" charset="2"/>
              <a:buChar char="n"/>
              <a:tabLst/>
              <a:defRPr/>
            </a:pPr>
            <a:r>
              <a:rPr lang="ja-JP" altLang="en-US" sz="1400" noProof="0" dirty="0">
                <a:solidFill>
                  <a:prstClr val="black"/>
                </a:solidFill>
                <a:latin typeface="HG丸ｺﾞｼｯｸM-PRO" panose="020F0600000000000000" pitchFamily="50" charset="-128"/>
                <a:ea typeface="HG丸ｺﾞｼｯｸM-PRO" panose="020F0600000000000000" pitchFamily="50" charset="-128"/>
              </a:rPr>
              <a:t>女性の職業生活における活躍を推進し、豊かで活力ある社会の実現を図ることを目的とする。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角丸四角形 19"/>
          <p:cNvSpPr/>
          <p:nvPr/>
        </p:nvSpPr>
        <p:spPr>
          <a:xfrm>
            <a:off x="170463" y="2352915"/>
            <a:ext cx="1211256" cy="762664"/>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雇用保険法</a:t>
            </a:r>
          </a:p>
        </p:txBody>
      </p:sp>
      <p:sp>
        <p:nvSpPr>
          <p:cNvPr id="24" name="角丸四角形 23"/>
          <p:cNvSpPr/>
          <p:nvPr/>
        </p:nvSpPr>
        <p:spPr>
          <a:xfrm>
            <a:off x="1362345" y="2358188"/>
            <a:ext cx="7732515" cy="766199"/>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ts val="1800"/>
              </a:lnSpc>
              <a:spcBef>
                <a:spcPts val="0"/>
              </a:spcBef>
              <a:spcAft>
                <a:spcPts val="0"/>
              </a:spcAft>
              <a:buClrTx/>
              <a:buSzTx/>
              <a:buFont typeface="Wingdings" panose="05000000000000000000" pitchFamily="2" charset="2"/>
              <a:buChar char="n"/>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労働者が失業した場合や雇用の継続が困難となった場合、また、労働者が自ら職業に関する教育訓練を受けた場合に必要な給付を行う等、労働者の職業の安定に資することを目的とする。</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正方形/長方形 24"/>
          <p:cNvSpPr/>
          <p:nvPr/>
        </p:nvSpPr>
        <p:spPr>
          <a:xfrm>
            <a:off x="0" y="6350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22294" y="83779"/>
            <a:ext cx="2954655"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労働関係の主な法律</a:t>
            </a:r>
          </a:p>
        </p:txBody>
      </p:sp>
      <p:sp>
        <p:nvSpPr>
          <p:cNvPr id="3" name="テキスト ボックス 2"/>
          <p:cNvSpPr txBox="1"/>
          <p:nvPr/>
        </p:nvSpPr>
        <p:spPr>
          <a:xfrm>
            <a:off x="2391915" y="6120758"/>
            <a:ext cx="5032147"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注）法律名は、正式名称ではなく略称で記載しています。</a:t>
            </a:r>
          </a:p>
        </p:txBody>
      </p:sp>
      <p:sp>
        <p:nvSpPr>
          <p:cNvPr id="23" name="スライド番号プレースホルダー 1"/>
          <p:cNvSpPr>
            <a:spLocks noGrp="1"/>
          </p:cNvSpPr>
          <p:nvPr>
            <p:ph type="sldNum" sz="quarter" idx="12"/>
          </p:nvPr>
        </p:nvSpPr>
        <p:spPr>
          <a:xfrm>
            <a:off x="6299200" y="6492875"/>
            <a:ext cx="2844800" cy="365125"/>
          </a:xfrm>
        </p:spPr>
        <p:txBody>
          <a:bodyPr/>
          <a:lstStyle/>
          <a:p>
            <a:pPr algn="r"/>
            <a:r>
              <a:rPr lang="en-US" altLang="ja-JP" sz="1200" b="1" dirty="0">
                <a:solidFill>
                  <a:schemeClr val="tx1"/>
                </a:solidFill>
              </a:rPr>
              <a:t>139</a:t>
            </a:r>
            <a:endParaRPr lang="ja-JP" altLang="en-US" sz="1200" b="1" dirty="0">
              <a:solidFill>
                <a:schemeClr val="tx1"/>
              </a:solidFill>
            </a:endParaRPr>
          </a:p>
        </p:txBody>
      </p:sp>
    </p:spTree>
    <p:extLst>
      <p:ext uri="{BB962C8B-B14F-4D97-AF65-F5344CB8AC3E}">
        <p14:creationId xmlns:p14="http://schemas.microsoft.com/office/powerpoint/2010/main" val="40134378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3636</Words>
  <Application>Microsoft Office PowerPoint</Application>
  <PresentationFormat>画面に合わせる (4:3)</PresentationFormat>
  <Paragraphs>1022</Paragraphs>
  <Slides>45</Slides>
  <Notes>3</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45</vt:i4>
      </vt:variant>
    </vt:vector>
  </HeadingPairs>
  <TitlesOfParts>
    <vt:vector size="68" baseType="lpstr">
      <vt:lpstr>A-OTF Shin Maru Go Pro</vt:lpstr>
      <vt:lpstr>HGPｺﾞｼｯｸM</vt:lpstr>
      <vt:lpstr>HGP創英角ｺﾞｼｯｸUB</vt:lpstr>
      <vt:lpstr>HGｺﾞｼｯｸM</vt:lpstr>
      <vt:lpstr>HG丸ｺﾞｼｯｸM-PRO</vt:lpstr>
      <vt:lpstr>HG丸ｺﾞｼｯｸM-PRO</vt:lpstr>
      <vt:lpstr>Meiryo UI</vt:lpstr>
      <vt:lpstr>ＭＳ Ｐゴシック</vt:lpstr>
      <vt:lpstr>ＭＳ ゴシック</vt:lpstr>
      <vt:lpstr>ＭＳ 明朝</vt:lpstr>
      <vt:lpstr>ShinMGoPro-DeBold</vt:lpstr>
      <vt:lpstr>ShinMGoPro-Medium</vt:lpstr>
      <vt:lpstr>メイリオ</vt:lpstr>
      <vt:lpstr>游ゴシック</vt:lpstr>
      <vt:lpstr>游ゴシック Light</vt:lpstr>
      <vt:lpstr>Arial</vt:lpstr>
      <vt:lpstr>Calibri</vt:lpstr>
      <vt:lpstr>Calibri Light</vt:lpstr>
      <vt:lpstr>Times New Roman</vt:lpstr>
      <vt:lpstr>Trebuchet MS</vt:lpstr>
      <vt:lpstr>Wingdings</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2019-08-20T01:04:49Z</dcterms:modified>
</cp:coreProperties>
</file>