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07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22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74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28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07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75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082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47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99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50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BF799-307B-4F80-95BC-70E2F6E99BB0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3BF0A-FBFD-4C77-B210-DF61D904D4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57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図 4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3532" y="7210974"/>
            <a:ext cx="4896878" cy="1092747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4540" y="104041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/>
              <a:t>町内会加入連絡票</a:t>
            </a:r>
            <a:endParaRPr kumimoji="1" lang="ja-JP" altLang="en-US" sz="2400" b="1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4250" y="3765931"/>
            <a:ext cx="59349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ご記入いただいた情報は、町内会加入に関すること以外の目的には使用しません</a:t>
            </a:r>
            <a:endParaRPr kumimoji="1" lang="ja-JP" altLang="en-US" sz="1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92256" y="665664"/>
            <a:ext cx="2641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 smtClean="0"/>
              <a:t>記入日：　　　　　年　　月　　日</a:t>
            </a:r>
            <a:endParaRPr kumimoji="1" lang="ja-JP" altLang="en-US" sz="12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46738" y="7218249"/>
            <a:ext cx="4658361" cy="96436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2400"/>
              </a:lnSpc>
            </a:pPr>
            <a:r>
              <a:rPr kumimoji="1" lang="ja-JP" altLang="en-US" sz="1200" u="sng" dirty="0" smtClean="0"/>
              <a:t>お問い合わせ先</a:t>
            </a:r>
            <a:endParaRPr kumimoji="1" lang="en-US" altLang="ja-JP" sz="1200" u="sng" dirty="0" smtClean="0"/>
          </a:p>
          <a:p>
            <a:pPr>
              <a:lnSpc>
                <a:spcPts val="2400"/>
              </a:lnSpc>
            </a:pPr>
            <a:r>
              <a:rPr kumimoji="1" lang="ja-JP" altLang="en-US" sz="1200" dirty="0"/>
              <a:t>　</a:t>
            </a:r>
            <a:r>
              <a:rPr kumimoji="1" lang="ja-JP" altLang="en-US" sz="1600" b="1" dirty="0"/>
              <a:t>佐世保市市民生活部コミュニティ・協働</a:t>
            </a:r>
            <a:r>
              <a:rPr kumimoji="1" lang="ja-JP" altLang="en-US" sz="1600" b="1" dirty="0" smtClean="0"/>
              <a:t>推進課</a:t>
            </a:r>
            <a:endParaRPr kumimoji="1" lang="en-US" altLang="ja-JP" sz="1600" b="1" dirty="0" smtClean="0"/>
          </a:p>
          <a:p>
            <a:pPr>
              <a:lnSpc>
                <a:spcPts val="2000"/>
              </a:lnSpc>
            </a:pPr>
            <a:r>
              <a:rPr kumimoji="1" lang="ja-JP" altLang="en-US" sz="1200" dirty="0"/>
              <a:t>　〒</a:t>
            </a:r>
            <a:r>
              <a:rPr kumimoji="1" lang="en-US" altLang="ja-JP" sz="1200" dirty="0"/>
              <a:t>857-8585</a:t>
            </a:r>
            <a:r>
              <a:rPr kumimoji="1" lang="ja-JP" altLang="en-US" sz="1200" dirty="0"/>
              <a:t>　佐世保市八幡町</a:t>
            </a:r>
            <a:r>
              <a:rPr kumimoji="1" lang="en-US" altLang="ja-JP" sz="1200" dirty="0"/>
              <a:t>1-10</a:t>
            </a:r>
            <a:r>
              <a:rPr kumimoji="1" lang="ja-JP" altLang="en-US" sz="1200" dirty="0"/>
              <a:t>　☎ </a:t>
            </a:r>
            <a:r>
              <a:rPr kumimoji="1" lang="en-US" altLang="ja-JP" sz="1200" dirty="0"/>
              <a:t>0956-24-1111</a:t>
            </a:r>
            <a:r>
              <a:rPr kumimoji="1" lang="ja-JP" altLang="en-US" sz="1200" dirty="0"/>
              <a:t>（代表）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53BF47B-6D61-1EE3-F743-591017E29A47}"/>
              </a:ext>
            </a:extLst>
          </p:cNvPr>
          <p:cNvSpPr txBox="1"/>
          <p:nvPr/>
        </p:nvSpPr>
        <p:spPr>
          <a:xfrm>
            <a:off x="5143616" y="6566178"/>
            <a:ext cx="14901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+mn-ea"/>
              </a:rPr>
              <a:t>スマホからも</a:t>
            </a:r>
            <a:endParaRPr kumimoji="1" lang="en-US" altLang="ja-JP" sz="1100" dirty="0" smtClean="0">
              <a:latin typeface="+mn-ea"/>
            </a:endParaRPr>
          </a:p>
          <a:p>
            <a:pPr algn="ctr"/>
            <a:r>
              <a:rPr kumimoji="1" lang="ja-JP" altLang="en-US" sz="1100" dirty="0" smtClean="0">
                <a:latin typeface="+mn-ea"/>
              </a:rPr>
              <a:t>加入申し込みが</a:t>
            </a:r>
            <a:endParaRPr kumimoji="1" lang="en-US" altLang="ja-JP" sz="1100" dirty="0" smtClean="0">
              <a:latin typeface="+mn-ea"/>
            </a:endParaRPr>
          </a:p>
          <a:p>
            <a:pPr algn="ctr"/>
            <a:r>
              <a:rPr kumimoji="1" lang="ja-JP" altLang="en-US" sz="1100" dirty="0" smtClean="0">
                <a:latin typeface="+mn-ea"/>
              </a:rPr>
              <a:t>できますので</a:t>
            </a:r>
            <a:endParaRPr kumimoji="1" lang="en-US" altLang="ja-JP" sz="1100" dirty="0" smtClean="0">
              <a:latin typeface="+mn-ea"/>
            </a:endParaRPr>
          </a:p>
          <a:p>
            <a:pPr algn="ctr"/>
            <a:r>
              <a:rPr kumimoji="1" lang="ja-JP" altLang="en-US" sz="1100" dirty="0" smtClean="0">
                <a:latin typeface="+mn-ea"/>
              </a:rPr>
              <a:t>ご利用ください。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226717" y="6557365"/>
            <a:ext cx="1266355" cy="17061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7266" y="4929408"/>
            <a:ext cx="4114800" cy="23142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45386"/>
              </p:ext>
            </p:extLst>
          </p:nvPr>
        </p:nvGraphicFramePr>
        <p:xfrm>
          <a:off x="427932" y="961139"/>
          <a:ext cx="6046613" cy="279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7582123"/>
                    </a:ext>
                  </a:extLst>
                </a:gridCol>
                <a:gridCol w="2258381">
                  <a:extLst>
                    <a:ext uri="{9D8B030D-6E8A-4147-A177-3AD203B41FA5}">
                      <a16:colId xmlns:a16="http://schemas.microsoft.com/office/drawing/2014/main" val="2794374451"/>
                    </a:ext>
                  </a:extLst>
                </a:gridCol>
                <a:gridCol w="824123">
                  <a:extLst>
                    <a:ext uri="{9D8B030D-6E8A-4147-A177-3AD203B41FA5}">
                      <a16:colId xmlns:a16="http://schemas.microsoft.com/office/drawing/2014/main" val="3033763438"/>
                    </a:ext>
                  </a:extLst>
                </a:gridCol>
                <a:gridCol w="2208109">
                  <a:extLst>
                    <a:ext uri="{9D8B030D-6E8A-4147-A177-3AD203B41FA5}">
                      <a16:colId xmlns:a16="http://schemas.microsoft.com/office/drawing/2014/main" val="915005790"/>
                    </a:ext>
                  </a:extLst>
                </a:gridCol>
              </a:tblGrid>
              <a:tr h="201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ふりがな</a:t>
                      </a:r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電話番号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34719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氏名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267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住所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endParaRPr kumimoji="1" lang="en-US" altLang="ja-JP" sz="1200" dirty="0" smtClean="0"/>
                    </a:p>
                    <a:p>
                      <a:r>
                        <a:rPr kumimoji="1" lang="ja-JP" altLang="en-US" sz="1100" dirty="0" smtClean="0"/>
                        <a:t>（マンション・アパート名、部屋番号：　　　　　　　　　　　　　　　　　）</a:t>
                      </a:r>
                      <a:endParaRPr kumimoji="1" lang="ja-JP" altLang="en-US" sz="1100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73668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備考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154872"/>
                  </a:ext>
                </a:extLst>
              </a:tr>
              <a:tr h="540000">
                <a:tc gridSpan="4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連絡に都合がいい時間帯 ： いつでも　・ できれば　　　時～　　　時に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389560"/>
                  </a:ext>
                </a:extLst>
              </a:tr>
            </a:tbl>
          </a:graphicData>
        </a:graphic>
      </p:graphicFrame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53BF47B-6D61-1EE3-F743-591017E29A47}"/>
              </a:ext>
            </a:extLst>
          </p:cNvPr>
          <p:cNvSpPr txBox="1"/>
          <p:nvPr/>
        </p:nvSpPr>
        <p:spPr>
          <a:xfrm>
            <a:off x="2913016" y="8286379"/>
            <a:ext cx="1046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+mn-ea"/>
              </a:rPr>
              <a:t>事務処理欄</a:t>
            </a:r>
            <a:endParaRPr kumimoji="1" lang="en-US" altLang="ja-JP" sz="1100" dirty="0">
              <a:latin typeface="+mn-ea"/>
            </a:endParaRP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930577"/>
              </p:ext>
            </p:extLst>
          </p:nvPr>
        </p:nvGraphicFramePr>
        <p:xfrm>
          <a:off x="388303" y="8636680"/>
          <a:ext cx="6275407" cy="12039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000">
                  <a:extLst>
                    <a:ext uri="{9D8B030D-6E8A-4147-A177-3AD203B41FA5}">
                      <a16:colId xmlns:a16="http://schemas.microsoft.com/office/drawing/2014/main" val="4040639831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1754553819"/>
                    </a:ext>
                  </a:extLst>
                </a:gridCol>
                <a:gridCol w="2819407">
                  <a:extLst>
                    <a:ext uri="{9D8B030D-6E8A-4147-A177-3AD203B41FA5}">
                      <a16:colId xmlns:a16="http://schemas.microsoft.com/office/drawing/2014/main" val="2587218572"/>
                    </a:ext>
                  </a:extLst>
                </a:gridCol>
              </a:tblGrid>
              <a:tr h="12849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受　付　欄</a:t>
                      </a:r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町内会名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632934"/>
                  </a:ext>
                </a:extLst>
              </a:tr>
              <a:tr h="929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窓　口</a:t>
                      </a:r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/>
                        <a:t>コミュニティ・協働推進課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09099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0" y="4131064"/>
            <a:ext cx="6843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+mn-ea"/>
              </a:rPr>
              <a:t>町内会への加入や詳しい説明を希望される方は、この連絡票を記入いただき</a:t>
            </a:r>
            <a:r>
              <a:rPr kumimoji="1" lang="ja-JP" altLang="en-US" sz="1200" dirty="0" smtClean="0">
                <a:latin typeface="+mn-ea"/>
              </a:rPr>
              <a:t>、市</a:t>
            </a:r>
            <a:r>
              <a:rPr kumimoji="1" lang="ja-JP" altLang="en-US" sz="1200" dirty="0" smtClean="0">
                <a:latin typeface="+mn-ea"/>
              </a:rPr>
              <a:t>役所</a:t>
            </a:r>
            <a:r>
              <a:rPr kumimoji="1" lang="en-US" altLang="ja-JP" sz="1200" dirty="0" smtClean="0">
                <a:latin typeface="+mn-ea"/>
              </a:rPr>
              <a:t>1</a:t>
            </a:r>
            <a:r>
              <a:rPr kumimoji="1" lang="ja-JP" altLang="en-US" sz="1200" dirty="0" smtClean="0">
                <a:latin typeface="+mn-ea"/>
              </a:rPr>
              <a:t>階受付（玄関案内）、市役所</a:t>
            </a:r>
            <a:r>
              <a:rPr kumimoji="1" lang="en-US" altLang="ja-JP" sz="1200" dirty="0" smtClean="0">
                <a:latin typeface="+mn-ea"/>
              </a:rPr>
              <a:t>2</a:t>
            </a:r>
            <a:r>
              <a:rPr kumimoji="1" lang="ja-JP" altLang="en-US" sz="1200" dirty="0" smtClean="0">
                <a:latin typeface="+mn-ea"/>
              </a:rPr>
              <a:t>階コミュニティ・協働推進課、各支所、または行政センターにご提出ください。お住まいの</a:t>
            </a:r>
            <a:r>
              <a:rPr kumimoji="1" lang="ja-JP" altLang="en-US" sz="1200" dirty="0">
                <a:latin typeface="+mn-ea"/>
              </a:rPr>
              <a:t>地域の</a:t>
            </a:r>
            <a:r>
              <a:rPr kumimoji="1" lang="ja-JP" altLang="en-US" sz="1200" dirty="0" smtClean="0">
                <a:latin typeface="+mn-ea"/>
              </a:rPr>
              <a:t>町内会へお知らせいたします。</a:t>
            </a:r>
            <a:endParaRPr kumimoji="1" lang="en-US" altLang="ja-JP" sz="1200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200" u="sng" dirty="0" smtClean="0">
                <a:latin typeface="+mn-ea"/>
              </a:rPr>
              <a:t>後日、お住まいの町内会の役員の方から、加入案内のご連絡があります。</a:t>
            </a:r>
            <a:endParaRPr kumimoji="1" lang="ja-JP" altLang="en-US" sz="1200" u="sng" dirty="0">
              <a:latin typeface="+mn-ea"/>
            </a:endParaRPr>
          </a:p>
        </p:txBody>
      </p:sp>
      <p:cxnSp>
        <p:nvCxnSpPr>
          <p:cNvPr id="48" name="直線コネクタ 47"/>
          <p:cNvCxnSpPr>
            <a:stCxn id="41" idx="3"/>
          </p:cNvCxnSpPr>
          <p:nvPr/>
        </p:nvCxnSpPr>
        <p:spPr>
          <a:xfrm flipV="1">
            <a:off x="3959345" y="8412480"/>
            <a:ext cx="2898655" cy="470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線コネクタ 52"/>
          <p:cNvCxnSpPr>
            <a:stCxn id="41" idx="1"/>
          </p:cNvCxnSpPr>
          <p:nvPr/>
        </p:nvCxnSpPr>
        <p:spPr>
          <a:xfrm flipH="1" flipV="1">
            <a:off x="14540" y="8412480"/>
            <a:ext cx="2898476" cy="470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1234" y="7344432"/>
            <a:ext cx="874908" cy="87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1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91440" y="358791"/>
            <a:ext cx="2063931" cy="37882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町内会代表者の皆様へ</a:t>
            </a:r>
            <a:endParaRPr kumimoji="1"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" y="957627"/>
            <a:ext cx="6858000" cy="115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600" b="1" spc="5" dirty="0" smtClean="0">
                <a:latin typeface="Microsoft YaHei UI"/>
                <a:cs typeface="Microsoft YaHei UI"/>
              </a:rPr>
              <a:t>町内会加</a:t>
            </a:r>
            <a:r>
              <a:rPr lang="ja-JP" altLang="en-US" sz="1600" b="1" spc="15" dirty="0" smtClean="0">
                <a:latin typeface="Microsoft YaHei UI"/>
                <a:cs typeface="Microsoft YaHei UI"/>
              </a:rPr>
              <a:t>入</a:t>
            </a:r>
            <a:r>
              <a:rPr lang="ja-JP" altLang="en-US" sz="1600" b="1" spc="5" dirty="0" smtClean="0">
                <a:latin typeface="Microsoft YaHei UI"/>
                <a:cs typeface="Microsoft YaHei UI"/>
              </a:rPr>
              <a:t>連</a:t>
            </a:r>
            <a:r>
              <a:rPr lang="ja-JP" altLang="en-US" sz="1600" b="1" spc="-5" dirty="0" smtClean="0">
                <a:latin typeface="Microsoft YaHei UI"/>
                <a:cs typeface="Microsoft YaHei UI"/>
              </a:rPr>
              <a:t>絡</a:t>
            </a:r>
            <a:r>
              <a:rPr lang="ja-JP" altLang="en-US" sz="1600" b="1" spc="5" dirty="0" smtClean="0">
                <a:latin typeface="Microsoft YaHei UI"/>
                <a:cs typeface="Microsoft YaHei UI"/>
              </a:rPr>
              <a:t>票</a:t>
            </a:r>
            <a:r>
              <a:rPr lang="ja-JP" altLang="en-US" sz="1600" b="1" spc="5" dirty="0">
                <a:latin typeface="Microsoft YaHei UI"/>
                <a:cs typeface="Microsoft YaHei UI"/>
              </a:rPr>
              <a:t>の取り扱い</a:t>
            </a:r>
            <a:r>
              <a:rPr lang="ja-JP" altLang="en-US" sz="1600" b="1" spc="-5" dirty="0">
                <a:latin typeface="Microsoft YaHei UI"/>
                <a:cs typeface="Microsoft YaHei UI"/>
              </a:rPr>
              <a:t>に</a:t>
            </a:r>
            <a:r>
              <a:rPr lang="ja-JP" altLang="en-US" sz="1600" b="1" spc="5" dirty="0">
                <a:latin typeface="Microsoft YaHei UI"/>
                <a:cs typeface="Microsoft YaHei UI"/>
              </a:rPr>
              <a:t>つい</a:t>
            </a:r>
            <a:r>
              <a:rPr lang="ja-JP" altLang="en-US" sz="1600" b="1" spc="-5" dirty="0">
                <a:latin typeface="Microsoft YaHei UI"/>
                <a:cs typeface="Microsoft YaHei UI"/>
              </a:rPr>
              <a:t>て</a:t>
            </a:r>
            <a:endParaRPr lang="ja-JP" altLang="en-US" sz="1600" dirty="0">
              <a:latin typeface="Microsoft YaHei UI"/>
              <a:cs typeface="Microsoft YaHei UI"/>
            </a:endParaRPr>
          </a:p>
          <a:p>
            <a:pPr marL="2540">
              <a:lnSpc>
                <a:spcPct val="100000"/>
              </a:lnSpc>
              <a:spcBef>
                <a:spcPts val="910"/>
              </a:spcBef>
            </a:pPr>
            <a:r>
              <a:rPr lang="ja-JP" altLang="en-US" sz="1400" spc="30" dirty="0" smtClean="0">
                <a:latin typeface="MS UI Gothic"/>
                <a:cs typeface="MS UI Gothic"/>
              </a:rPr>
              <a:t>　本</a:t>
            </a:r>
            <a:r>
              <a:rPr lang="ja-JP" altLang="en-US" sz="1400" spc="40" dirty="0" smtClean="0">
                <a:latin typeface="MS UI Gothic"/>
                <a:cs typeface="MS UI Gothic"/>
              </a:rPr>
              <a:t>市</a:t>
            </a:r>
            <a:r>
              <a:rPr lang="ja-JP" altLang="en-US" sz="1400" spc="275" dirty="0">
                <a:latin typeface="MS UI Gothic"/>
                <a:cs typeface="MS UI Gothic"/>
              </a:rPr>
              <a:t>で</a:t>
            </a:r>
            <a:r>
              <a:rPr lang="ja-JP" altLang="en-US" sz="1400" spc="225" dirty="0">
                <a:latin typeface="MS UI Gothic"/>
                <a:cs typeface="MS UI Gothic"/>
              </a:rPr>
              <a:t>は</a:t>
            </a:r>
            <a:r>
              <a:rPr lang="ja-JP" altLang="en-US" sz="1400" spc="465" dirty="0">
                <a:latin typeface="MS UI Gothic"/>
                <a:cs typeface="MS UI Gothic"/>
              </a:rPr>
              <a:t>、</a:t>
            </a:r>
            <a:r>
              <a:rPr lang="ja-JP" altLang="en-US" sz="1400" spc="40" dirty="0">
                <a:latin typeface="MS UI Gothic"/>
                <a:cs typeface="MS UI Gothic"/>
              </a:rPr>
              <a:t>町内会加</a:t>
            </a:r>
            <a:r>
              <a:rPr lang="ja-JP" altLang="en-US" sz="1400" spc="30" dirty="0">
                <a:latin typeface="MS UI Gothic"/>
                <a:cs typeface="MS UI Gothic"/>
              </a:rPr>
              <a:t>入</a:t>
            </a:r>
            <a:r>
              <a:rPr lang="ja-JP" altLang="en-US" sz="1400" spc="40" dirty="0">
                <a:latin typeface="MS UI Gothic"/>
                <a:cs typeface="MS UI Gothic"/>
              </a:rPr>
              <a:t>促進</a:t>
            </a:r>
            <a:r>
              <a:rPr lang="ja-JP" altLang="en-US" sz="1400" spc="275" dirty="0">
                <a:latin typeface="MS UI Gothic"/>
                <a:cs typeface="MS UI Gothic"/>
              </a:rPr>
              <a:t>の</a:t>
            </a:r>
            <a:r>
              <a:rPr lang="ja-JP" altLang="en-US" sz="1400" spc="30" dirty="0">
                <a:latin typeface="MS UI Gothic"/>
                <a:cs typeface="MS UI Gothic"/>
              </a:rPr>
              <a:t>一</a:t>
            </a:r>
            <a:r>
              <a:rPr lang="ja-JP" altLang="en-US" sz="1400" spc="40" dirty="0">
                <a:latin typeface="MS UI Gothic"/>
                <a:cs typeface="MS UI Gothic"/>
              </a:rPr>
              <a:t>環</a:t>
            </a:r>
            <a:r>
              <a:rPr lang="ja-JP" altLang="en-US" sz="1400" spc="520" dirty="0">
                <a:latin typeface="MS UI Gothic"/>
                <a:cs typeface="MS UI Gothic"/>
              </a:rPr>
              <a:t>と</a:t>
            </a:r>
            <a:r>
              <a:rPr lang="ja-JP" altLang="en-US" sz="1400" spc="400" dirty="0">
                <a:latin typeface="MS UI Gothic"/>
                <a:cs typeface="MS UI Gothic"/>
              </a:rPr>
              <a:t>し</a:t>
            </a:r>
            <a:r>
              <a:rPr lang="ja-JP" altLang="en-US" sz="1400" spc="320" dirty="0">
                <a:latin typeface="MS UI Gothic"/>
                <a:cs typeface="MS UI Gothic"/>
              </a:rPr>
              <a:t>て</a:t>
            </a:r>
            <a:r>
              <a:rPr lang="ja-JP" altLang="en-US" sz="1400" spc="490" dirty="0">
                <a:latin typeface="MS UI Gothic"/>
                <a:cs typeface="MS UI Gothic"/>
              </a:rPr>
              <a:t>、</a:t>
            </a:r>
            <a:r>
              <a:rPr lang="ja-JP" altLang="en-US" sz="1400" spc="40" dirty="0">
                <a:latin typeface="MS UI Gothic"/>
                <a:cs typeface="MS UI Gothic"/>
              </a:rPr>
              <a:t>住民異</a:t>
            </a:r>
            <a:r>
              <a:rPr lang="ja-JP" altLang="en-US" sz="1400" spc="30" dirty="0">
                <a:latin typeface="MS UI Gothic"/>
                <a:cs typeface="MS UI Gothic"/>
              </a:rPr>
              <a:t>動</a:t>
            </a:r>
            <a:r>
              <a:rPr lang="ja-JP" altLang="en-US" sz="1400" spc="275" dirty="0">
                <a:latin typeface="MS UI Gothic"/>
                <a:cs typeface="MS UI Gothic"/>
              </a:rPr>
              <a:t>の</a:t>
            </a:r>
            <a:r>
              <a:rPr lang="ja-JP" altLang="en-US" sz="1400" spc="40" dirty="0">
                <a:latin typeface="MS UI Gothic"/>
                <a:cs typeface="MS UI Gothic"/>
              </a:rPr>
              <a:t>手続</a:t>
            </a:r>
            <a:r>
              <a:rPr lang="ja-JP" altLang="en-US" sz="1400" spc="360" dirty="0">
                <a:latin typeface="MS UI Gothic"/>
                <a:cs typeface="MS UI Gothic"/>
              </a:rPr>
              <a:t>き</a:t>
            </a:r>
            <a:r>
              <a:rPr lang="ja-JP" altLang="en-US" sz="1400" spc="310" dirty="0">
                <a:latin typeface="MS UI Gothic"/>
                <a:cs typeface="MS UI Gothic"/>
              </a:rPr>
              <a:t>に</a:t>
            </a:r>
            <a:r>
              <a:rPr lang="ja-JP" altLang="en-US" sz="1400" spc="40" dirty="0">
                <a:latin typeface="MS UI Gothic"/>
                <a:cs typeface="MS UI Gothic"/>
              </a:rPr>
              <a:t>来</a:t>
            </a:r>
            <a:r>
              <a:rPr lang="ja-JP" altLang="en-US" sz="1400" spc="440" dirty="0">
                <a:latin typeface="MS UI Gothic"/>
                <a:cs typeface="MS UI Gothic"/>
              </a:rPr>
              <a:t>ら</a:t>
            </a:r>
            <a:r>
              <a:rPr lang="ja-JP" altLang="en-US" sz="1400" spc="185" dirty="0">
                <a:latin typeface="MS UI Gothic"/>
                <a:cs typeface="MS UI Gothic"/>
              </a:rPr>
              <a:t>れ</a:t>
            </a:r>
            <a:r>
              <a:rPr lang="ja-JP" altLang="en-US" sz="1400" spc="310" dirty="0">
                <a:latin typeface="MS UI Gothic"/>
                <a:cs typeface="MS UI Gothic"/>
              </a:rPr>
              <a:t>た</a:t>
            </a:r>
            <a:r>
              <a:rPr lang="ja-JP" altLang="en-US" sz="1400" spc="40" dirty="0">
                <a:latin typeface="MS UI Gothic"/>
                <a:cs typeface="MS UI Gothic"/>
              </a:rPr>
              <a:t>転入</a:t>
            </a:r>
            <a:r>
              <a:rPr lang="ja-JP" altLang="en-US" sz="1400" spc="515" dirty="0" smtClean="0">
                <a:latin typeface="MS UI Gothic"/>
                <a:cs typeface="MS UI Gothic"/>
              </a:rPr>
              <a:t>・</a:t>
            </a:r>
            <a:r>
              <a:rPr lang="ja-JP" altLang="en-US" sz="1400" spc="55" dirty="0" smtClean="0">
                <a:latin typeface="MS UI Gothic"/>
                <a:cs typeface="MS UI Gothic"/>
              </a:rPr>
              <a:t>転居者</a:t>
            </a:r>
            <a:r>
              <a:rPr lang="ja-JP" altLang="en-US" sz="1400" spc="55" dirty="0">
                <a:latin typeface="MS UI Gothic"/>
                <a:cs typeface="MS UI Gothic"/>
              </a:rPr>
              <a:t>の</a:t>
            </a:r>
            <a:r>
              <a:rPr lang="ja-JP" altLang="en-US" sz="1400" spc="285" dirty="0">
                <a:latin typeface="MS UI Gothic"/>
                <a:cs typeface="MS UI Gothic"/>
              </a:rPr>
              <a:t>方</a:t>
            </a:r>
            <a:r>
              <a:rPr lang="ja-JP" altLang="en-US" sz="1400" spc="225" dirty="0">
                <a:latin typeface="MS UI Gothic"/>
                <a:cs typeface="MS UI Gothic"/>
              </a:rPr>
              <a:t>に</a:t>
            </a:r>
            <a:r>
              <a:rPr lang="ja-JP" altLang="en-US" sz="1400" spc="200" dirty="0">
                <a:latin typeface="MS UI Gothic"/>
                <a:cs typeface="MS UI Gothic"/>
              </a:rPr>
              <a:t>、</a:t>
            </a:r>
            <a:r>
              <a:rPr lang="ja-JP" altLang="en-US" sz="1400" spc="-5" dirty="0">
                <a:latin typeface="MS UI Gothic"/>
                <a:cs typeface="MS UI Gothic"/>
              </a:rPr>
              <a:t>窓</a:t>
            </a:r>
            <a:r>
              <a:rPr lang="ja-JP" altLang="en-US" sz="1400" spc="5" dirty="0">
                <a:latin typeface="MS UI Gothic"/>
                <a:cs typeface="MS UI Gothic"/>
              </a:rPr>
              <a:t>口</a:t>
            </a:r>
            <a:r>
              <a:rPr lang="ja-JP" altLang="en-US" sz="1400" spc="235" dirty="0">
                <a:latin typeface="MS UI Gothic"/>
                <a:cs typeface="MS UI Gothic"/>
              </a:rPr>
              <a:t>で</a:t>
            </a:r>
            <a:r>
              <a:rPr lang="en-US" altLang="ja-JP" sz="1400" spc="645" dirty="0">
                <a:latin typeface="MS UI Gothic"/>
                <a:cs typeface="MS UI Gothic"/>
              </a:rPr>
              <a:t>『</a:t>
            </a:r>
            <a:r>
              <a:rPr lang="ja-JP" altLang="en-US" sz="1400" spc="-5" dirty="0" smtClean="0">
                <a:latin typeface="MS UI Gothic"/>
                <a:cs typeface="MS UI Gothic"/>
              </a:rPr>
              <a:t>町</a:t>
            </a:r>
            <a:r>
              <a:rPr lang="ja-JP" altLang="en-US" sz="1400" spc="5" dirty="0" smtClean="0">
                <a:latin typeface="MS UI Gothic"/>
                <a:cs typeface="MS UI Gothic"/>
              </a:rPr>
              <a:t>内</a:t>
            </a:r>
            <a:r>
              <a:rPr lang="ja-JP" altLang="en-US" sz="1400" spc="-5" dirty="0" smtClean="0">
                <a:latin typeface="MS UI Gothic"/>
                <a:cs typeface="MS UI Gothic"/>
              </a:rPr>
              <a:t>会加</a:t>
            </a:r>
            <a:r>
              <a:rPr lang="ja-JP" altLang="en-US" sz="1400" dirty="0" smtClean="0">
                <a:latin typeface="MS UI Gothic"/>
                <a:cs typeface="MS UI Gothic"/>
              </a:rPr>
              <a:t>入</a:t>
            </a:r>
            <a:r>
              <a:rPr lang="ja-JP" altLang="en-US" sz="1400" spc="-5" dirty="0" smtClean="0">
                <a:latin typeface="MS UI Gothic"/>
                <a:cs typeface="MS UI Gothic"/>
              </a:rPr>
              <a:t>連</a:t>
            </a:r>
            <a:r>
              <a:rPr lang="ja-JP" altLang="en-US" sz="1400" spc="5" dirty="0" smtClean="0">
                <a:latin typeface="MS UI Gothic"/>
                <a:cs typeface="MS UI Gothic"/>
              </a:rPr>
              <a:t>絡</a:t>
            </a:r>
            <a:r>
              <a:rPr lang="ja-JP" altLang="en-US" sz="1400" spc="425" dirty="0" smtClean="0">
                <a:latin typeface="MS UI Gothic"/>
                <a:cs typeface="MS UI Gothic"/>
              </a:rPr>
              <a:t>票</a:t>
            </a:r>
            <a:r>
              <a:rPr lang="en-US" altLang="ja-JP" sz="1400" spc="225" dirty="0">
                <a:latin typeface="MS UI Gothic"/>
                <a:cs typeface="MS UI Gothic"/>
              </a:rPr>
              <a:t>』</a:t>
            </a:r>
            <a:r>
              <a:rPr lang="ja-JP" altLang="en-US" sz="1400" spc="204" dirty="0">
                <a:latin typeface="MS UI Gothic"/>
                <a:cs typeface="MS UI Gothic"/>
              </a:rPr>
              <a:t>を</a:t>
            </a:r>
            <a:r>
              <a:rPr lang="ja-JP" altLang="en-US" sz="1400" spc="220" dirty="0">
                <a:latin typeface="MS UI Gothic"/>
                <a:cs typeface="MS UI Gothic"/>
              </a:rPr>
              <a:t>お</a:t>
            </a:r>
            <a:r>
              <a:rPr lang="ja-JP" altLang="en-US" sz="1400" spc="270" dirty="0">
                <a:latin typeface="MS UI Gothic"/>
                <a:cs typeface="MS UI Gothic"/>
              </a:rPr>
              <a:t>渡</a:t>
            </a:r>
            <a:r>
              <a:rPr lang="ja-JP" altLang="en-US" sz="1400" spc="204" dirty="0">
                <a:latin typeface="MS UI Gothic"/>
                <a:cs typeface="MS UI Gothic"/>
              </a:rPr>
              <a:t>し</a:t>
            </a:r>
            <a:r>
              <a:rPr lang="ja-JP" altLang="en-US" sz="1400" spc="265" dirty="0">
                <a:latin typeface="MS UI Gothic"/>
                <a:cs typeface="MS UI Gothic"/>
              </a:rPr>
              <a:t>し</a:t>
            </a:r>
            <a:r>
              <a:rPr lang="ja-JP" altLang="en-US" sz="1400" spc="290" dirty="0">
                <a:latin typeface="MS UI Gothic"/>
                <a:cs typeface="MS UI Gothic"/>
              </a:rPr>
              <a:t>て</a:t>
            </a:r>
            <a:r>
              <a:rPr lang="ja-JP" altLang="en-US" sz="1400" spc="310" dirty="0">
                <a:latin typeface="MS UI Gothic"/>
                <a:cs typeface="MS UI Gothic"/>
              </a:rPr>
              <a:t>い</a:t>
            </a:r>
            <a:r>
              <a:rPr lang="ja-JP" altLang="en-US" sz="1400" spc="240" dirty="0">
                <a:latin typeface="MS UI Gothic"/>
                <a:cs typeface="MS UI Gothic"/>
              </a:rPr>
              <a:t>ま</a:t>
            </a:r>
            <a:r>
              <a:rPr lang="ja-JP" altLang="en-US" sz="1400" spc="275" dirty="0">
                <a:latin typeface="MS UI Gothic"/>
                <a:cs typeface="MS UI Gothic"/>
              </a:rPr>
              <a:t>す</a:t>
            </a:r>
            <a:r>
              <a:rPr lang="ja-JP" altLang="en-US" sz="1400" spc="430" dirty="0">
                <a:latin typeface="MS UI Gothic"/>
                <a:cs typeface="MS UI Gothic"/>
              </a:rPr>
              <a:t>。</a:t>
            </a:r>
            <a:endParaRPr lang="ja-JP" altLang="en-US" sz="1400" dirty="0">
              <a:latin typeface="MS UI Gothic"/>
              <a:cs typeface="MS UI Gothic"/>
            </a:endParaRPr>
          </a:p>
          <a:p>
            <a:pPr marL="177165">
              <a:lnSpc>
                <a:spcPct val="100000"/>
              </a:lnSpc>
              <a:spcBef>
                <a:spcPts val="240"/>
              </a:spcBef>
            </a:pPr>
            <a:r>
              <a:rPr lang="ja-JP" altLang="en-US" sz="1400" spc="315" dirty="0">
                <a:latin typeface="MS UI Gothic"/>
                <a:cs typeface="MS UI Gothic"/>
              </a:rPr>
              <a:t>この</a:t>
            </a:r>
            <a:r>
              <a:rPr lang="ja-JP" altLang="en-US" sz="1400" spc="-5" dirty="0">
                <a:latin typeface="MS UI Gothic"/>
                <a:cs typeface="MS UI Gothic"/>
              </a:rPr>
              <a:t>連</a:t>
            </a:r>
            <a:r>
              <a:rPr lang="ja-JP" altLang="en-US" sz="1400" spc="5" dirty="0">
                <a:latin typeface="MS UI Gothic"/>
                <a:cs typeface="MS UI Gothic"/>
              </a:rPr>
              <a:t>絡</a:t>
            </a:r>
            <a:r>
              <a:rPr lang="ja-JP" altLang="en-US" sz="1400" spc="-5" dirty="0">
                <a:latin typeface="MS UI Gothic"/>
                <a:cs typeface="MS UI Gothic"/>
              </a:rPr>
              <a:t>票</a:t>
            </a:r>
            <a:r>
              <a:rPr lang="ja-JP" altLang="en-US" sz="1400" spc="275" dirty="0">
                <a:latin typeface="MS UI Gothic"/>
                <a:cs typeface="MS UI Gothic"/>
              </a:rPr>
              <a:t>に</a:t>
            </a:r>
            <a:r>
              <a:rPr lang="ja-JP" altLang="en-US" sz="1400" spc="285" dirty="0">
                <a:latin typeface="MS UI Gothic"/>
                <a:cs typeface="MS UI Gothic"/>
              </a:rPr>
              <a:t>つ</a:t>
            </a:r>
            <a:r>
              <a:rPr lang="ja-JP" altLang="en-US" sz="1400" spc="315" dirty="0">
                <a:latin typeface="MS UI Gothic"/>
                <a:cs typeface="MS UI Gothic"/>
              </a:rPr>
              <a:t>き</a:t>
            </a:r>
            <a:r>
              <a:rPr lang="ja-JP" altLang="en-US" sz="1400" spc="325" dirty="0">
                <a:latin typeface="MS UI Gothic"/>
                <a:cs typeface="MS UI Gothic"/>
              </a:rPr>
              <a:t>ま</a:t>
            </a:r>
            <a:r>
              <a:rPr lang="ja-JP" altLang="en-US" sz="1400" spc="320" dirty="0">
                <a:latin typeface="MS UI Gothic"/>
                <a:cs typeface="MS UI Gothic"/>
              </a:rPr>
              <a:t>しては</a:t>
            </a:r>
            <a:r>
              <a:rPr lang="ja-JP" altLang="en-US" sz="1400" spc="280" dirty="0">
                <a:latin typeface="MS UI Gothic"/>
                <a:cs typeface="MS UI Gothic"/>
              </a:rPr>
              <a:t>、</a:t>
            </a:r>
            <a:r>
              <a:rPr lang="ja-JP" altLang="en-US" sz="1400" spc="70" dirty="0">
                <a:latin typeface="MS UI Gothic"/>
                <a:cs typeface="MS UI Gothic"/>
              </a:rPr>
              <a:t>次</a:t>
            </a:r>
            <a:r>
              <a:rPr lang="ja-JP" altLang="en-US" sz="1400" spc="70" dirty="0" smtClean="0">
                <a:latin typeface="MS UI Gothic"/>
                <a:cs typeface="MS UI Gothic"/>
              </a:rPr>
              <a:t>の</a:t>
            </a:r>
            <a:r>
              <a:rPr lang="ja-JP" altLang="en-US" sz="1400" spc="105" dirty="0" smtClean="0">
                <a:latin typeface="MS UI Gothic"/>
                <a:cs typeface="MS UI Gothic"/>
              </a:rPr>
              <a:t>取</a:t>
            </a:r>
            <a:r>
              <a:rPr lang="ja-JP" altLang="en-US" sz="1400" spc="260" dirty="0" smtClean="0">
                <a:latin typeface="MS UI Gothic"/>
                <a:cs typeface="MS UI Gothic"/>
              </a:rPr>
              <a:t>り扱い</a:t>
            </a:r>
            <a:r>
              <a:rPr lang="ja-JP" altLang="en-US" sz="1400" spc="250" dirty="0">
                <a:latin typeface="MS UI Gothic"/>
                <a:cs typeface="MS UI Gothic"/>
              </a:rPr>
              <a:t>を</a:t>
            </a:r>
            <a:r>
              <a:rPr lang="ja-JP" altLang="en-US" sz="1400" spc="160" dirty="0">
                <a:latin typeface="MS UI Gothic"/>
                <a:cs typeface="MS UI Gothic"/>
              </a:rPr>
              <a:t>お願</a:t>
            </a:r>
            <a:r>
              <a:rPr lang="ja-JP" altLang="en-US" sz="1400" spc="150" dirty="0" smtClean="0">
                <a:latin typeface="MS UI Gothic"/>
                <a:cs typeface="MS UI Gothic"/>
              </a:rPr>
              <a:t>いいたし</a:t>
            </a:r>
            <a:r>
              <a:rPr lang="ja-JP" altLang="en-US" sz="1400" spc="350" dirty="0" smtClean="0">
                <a:latin typeface="MS UI Gothic"/>
                <a:cs typeface="MS UI Gothic"/>
              </a:rPr>
              <a:t>ま</a:t>
            </a:r>
            <a:r>
              <a:rPr lang="ja-JP" altLang="en-US" sz="1400" spc="210" dirty="0" smtClean="0">
                <a:latin typeface="MS UI Gothic"/>
                <a:cs typeface="MS UI Gothic"/>
              </a:rPr>
              <a:t>す</a:t>
            </a:r>
            <a:r>
              <a:rPr lang="ja-JP" altLang="en-US" sz="1400" spc="430" dirty="0" smtClean="0">
                <a:latin typeface="MS UI Gothic"/>
                <a:cs typeface="MS UI Gothic"/>
              </a:rPr>
              <a:t>。</a:t>
            </a:r>
            <a:endParaRPr lang="ja-JP" altLang="en-US" sz="1400" dirty="0">
              <a:latin typeface="MS UI Gothic"/>
              <a:cs typeface="MS UI Gothic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53590" y="2510948"/>
            <a:ext cx="4950822" cy="9405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109855" algn="ctr">
              <a:lnSpc>
                <a:spcPct val="100000"/>
              </a:lnSpc>
            </a:pP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転入</a:t>
            </a:r>
            <a:r>
              <a:rPr lang="ja-JP" altLang="en-US" b="1" spc="10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・</a:t>
            </a: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転居</a:t>
            </a:r>
            <a:r>
              <a:rPr lang="ja-JP" altLang="en-US" b="1" dirty="0">
                <a:solidFill>
                  <a:schemeClr val="tx1"/>
                </a:solidFill>
                <a:latin typeface="Microsoft YaHei UI"/>
                <a:cs typeface="Microsoft YaHei UI"/>
              </a:rPr>
              <a:t>された方に</a:t>
            </a:r>
            <a:r>
              <a:rPr lang="ja-JP" altLang="en-US" b="1" spc="10" dirty="0">
                <a:solidFill>
                  <a:schemeClr val="tx1"/>
                </a:solidFill>
                <a:latin typeface="Microsoft YaHei UI"/>
                <a:cs typeface="Microsoft YaHei UI"/>
              </a:rPr>
              <a:t>対</a:t>
            </a:r>
            <a:r>
              <a:rPr lang="ja-JP" altLang="en-US" b="1" dirty="0">
                <a:solidFill>
                  <a:schemeClr val="tx1"/>
                </a:solidFill>
                <a:latin typeface="Microsoft YaHei UI"/>
                <a:cs typeface="Microsoft YaHei UI"/>
              </a:rPr>
              <a:t>する</a:t>
            </a:r>
            <a:endParaRPr lang="ja-JP" altLang="en-US" dirty="0">
              <a:solidFill>
                <a:schemeClr val="tx1"/>
              </a:solidFill>
              <a:latin typeface="Microsoft YaHei UI"/>
              <a:cs typeface="Microsoft YaHei UI"/>
            </a:endParaRPr>
          </a:p>
          <a:p>
            <a:pPr marR="107314" algn="ctr">
              <a:lnSpc>
                <a:spcPct val="100000"/>
              </a:lnSpc>
              <a:spcBef>
                <a:spcPts val="710"/>
              </a:spcBef>
            </a:pP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町内</a:t>
            </a:r>
            <a:r>
              <a:rPr lang="ja-JP" altLang="en-US" b="1" spc="10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会</a:t>
            </a: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加入連絡票</a:t>
            </a:r>
            <a:r>
              <a:rPr lang="ja-JP" altLang="en-US" b="1" dirty="0">
                <a:solidFill>
                  <a:schemeClr val="tx1"/>
                </a:solidFill>
                <a:latin typeface="Microsoft YaHei UI"/>
                <a:cs typeface="Microsoft YaHei UI"/>
              </a:rPr>
              <a:t>の</a:t>
            </a: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取り</a:t>
            </a:r>
            <a:r>
              <a:rPr lang="ja-JP" altLang="en-US" b="1" spc="15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扱</a:t>
            </a:r>
            <a:r>
              <a:rPr lang="ja-JP" altLang="en-US" b="1" dirty="0" smtClean="0">
                <a:solidFill>
                  <a:schemeClr val="tx1"/>
                </a:solidFill>
                <a:latin typeface="Microsoft YaHei UI"/>
                <a:cs typeface="Microsoft YaHei UI"/>
              </a:rPr>
              <a:t>い</a:t>
            </a:r>
            <a:endParaRPr lang="ja-JP" altLang="en-US" dirty="0">
              <a:solidFill>
                <a:schemeClr val="tx1"/>
              </a:solidFill>
              <a:latin typeface="Microsoft YaHei UI"/>
              <a:cs typeface="Microsoft YaHei UI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91440" y="3993387"/>
            <a:ext cx="6622869" cy="2678443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06977" y="3734018"/>
            <a:ext cx="2847703" cy="4142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市役所・各支所・行政センター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306977" y="4310667"/>
            <a:ext cx="2344784" cy="9609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u="sng" dirty="0" smtClean="0">
                <a:latin typeface="+mn-ea"/>
              </a:rPr>
              <a:t>１．転入・転居者</a:t>
            </a:r>
            <a:endParaRPr kumimoji="1" lang="en-US" altLang="ja-JP" sz="1100" b="1" u="sng" dirty="0" smtClean="0">
              <a:latin typeface="+mn-ea"/>
            </a:endParaRPr>
          </a:p>
          <a:p>
            <a:pPr algn="ctr"/>
            <a:endParaRPr kumimoji="1" lang="en-US" altLang="ja-JP" sz="600" b="1" u="sng" dirty="0" smtClean="0">
              <a:latin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市内に転入及び転居者が住所異動手続きに来庁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されます。</a:t>
            </a:r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229791" y="4310668"/>
            <a:ext cx="3314700" cy="17186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u="sng" dirty="0" smtClean="0">
                <a:latin typeface="+mn-ea"/>
              </a:rPr>
              <a:t>２．住民異動受付窓口</a:t>
            </a:r>
            <a:endParaRPr kumimoji="1" lang="en-US" altLang="ja-JP" sz="1100" b="1" u="sng" dirty="0" smtClean="0">
              <a:latin typeface="+mn-ea"/>
            </a:endParaRPr>
          </a:p>
          <a:p>
            <a:pPr algn="ctr"/>
            <a:endParaRPr kumimoji="1" lang="en-US" altLang="ja-JP" sz="600" b="1" u="sng" dirty="0" smtClean="0">
              <a:latin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転入・転居手続きの受付の際に、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『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町内会パンフレット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』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と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『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連絡票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』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をお渡しし、町内会への加入についてご案内いたします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。</a:t>
            </a:r>
            <a:endParaRPr kumimoji="1" lang="en-US" altLang="ja-JP" sz="1100" dirty="0" smtClean="0">
              <a:solidFill>
                <a:schemeClr val="tx1"/>
              </a:solidFill>
              <a:latin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5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町内会への加入や詳しい説明を希望される方は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『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連絡票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』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をご記入いただき、窓口もしく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WEB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サイトより提出いただきます。</a:t>
            </a:r>
          </a:p>
        </p:txBody>
      </p:sp>
      <p:sp>
        <p:nvSpPr>
          <p:cNvPr id="10" name="右矢印 9"/>
          <p:cNvSpPr/>
          <p:nvPr/>
        </p:nvSpPr>
        <p:spPr>
          <a:xfrm>
            <a:off x="2705645" y="4459360"/>
            <a:ext cx="470262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矢印 10"/>
          <p:cNvSpPr/>
          <p:nvPr/>
        </p:nvSpPr>
        <p:spPr>
          <a:xfrm rot="7746016">
            <a:off x="2829591" y="6595202"/>
            <a:ext cx="780387" cy="2600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91440" y="7194998"/>
            <a:ext cx="2922813" cy="12954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u="sng" dirty="0" smtClean="0">
                <a:latin typeface="+mn-ea"/>
              </a:rPr>
              <a:t>３．コミュニティ・協働推進課</a:t>
            </a:r>
            <a:endParaRPr kumimoji="1" lang="en-US" altLang="ja-JP" sz="1100" b="1" u="sng" dirty="0" smtClean="0">
              <a:latin typeface="+mn-ea"/>
            </a:endParaRPr>
          </a:p>
          <a:p>
            <a:pPr algn="ctr"/>
            <a:endParaRPr kumimoji="1" lang="en-US" altLang="ja-JP" sz="600" b="1" u="sng" dirty="0" smtClean="0"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該当する町内会を調査します。定期的に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『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連絡票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』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を該当する町内会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の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代表者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様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へ郵送します。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668621" y="7194998"/>
            <a:ext cx="2922813" cy="22102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u="sng" dirty="0" smtClean="0">
                <a:latin typeface="+mn-ea"/>
              </a:rPr>
              <a:t>４．各町内会</a:t>
            </a:r>
            <a:endParaRPr kumimoji="1" lang="en-US" altLang="ja-JP" sz="1100" b="1" u="sng" dirty="0" smtClean="0">
              <a:latin typeface="+mn-ea"/>
            </a:endParaRPr>
          </a:p>
          <a:p>
            <a:pPr algn="ctr"/>
            <a:endParaRPr kumimoji="1" lang="en-US" altLang="ja-JP" sz="600" b="1" u="sng" dirty="0" smtClean="0"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会長や役員の方は、加入を希望される方へ町内会 の活動や行事等について説明を行います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。</a:t>
            </a:r>
            <a:endParaRPr kumimoji="1" lang="en-US" altLang="ja-JP" sz="1100" dirty="0" smtClean="0">
              <a:solidFill>
                <a:schemeClr val="tx1"/>
              </a:solidFill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kumimoji="1" lang="en-US" altLang="ja-JP" sz="500" dirty="0">
              <a:solidFill>
                <a:schemeClr val="tx1"/>
              </a:solidFill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町内会加入の手続きを行います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。</a:t>
            </a:r>
            <a:endParaRPr kumimoji="1" lang="en-US" altLang="ja-JP" sz="1100" dirty="0" smtClean="0">
              <a:solidFill>
                <a:schemeClr val="tx1"/>
              </a:solidFill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kumimoji="1" lang="en-US" altLang="ja-JP" sz="500" dirty="0">
              <a:solidFill>
                <a:schemeClr val="tx1"/>
              </a:solidFill>
              <a:latin typeface="+mn-ea"/>
            </a:endParaRPr>
          </a:p>
          <a:p>
            <a:pPr marL="184150" marR="5080" indent="-171450">
              <a:lnSpc>
                <a:spcPct val="1290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ご記入いただいた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『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連絡票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』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はご本人へ返却します。</a:t>
            </a:r>
          </a:p>
        </p:txBody>
      </p:sp>
      <p:sp>
        <p:nvSpPr>
          <p:cNvPr id="14" name="右矢印 13"/>
          <p:cNvSpPr/>
          <p:nvPr/>
        </p:nvSpPr>
        <p:spPr>
          <a:xfrm>
            <a:off x="3106306" y="7766122"/>
            <a:ext cx="470262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590" y="5353015"/>
            <a:ext cx="921121" cy="921121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31" y="8473727"/>
            <a:ext cx="1074405" cy="1079804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281" y="8944699"/>
            <a:ext cx="1130210" cy="921121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1171" y="5699602"/>
            <a:ext cx="1103138" cy="92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2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2122</TotalTime>
  <Words>452</Words>
  <Application>Microsoft Office PowerPoint</Application>
  <PresentationFormat>A4 210 x 297 mm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Microsoft YaHei UI</vt:lpstr>
      <vt:lpstr>MS UI Gothic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佐世保市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平野真梨子</dc:creator>
  <cp:lastModifiedBy>コミュニティ・協働推進課 ０９</cp:lastModifiedBy>
  <cp:revision>64</cp:revision>
  <cp:lastPrinted>2023-12-08T04:21:11Z</cp:lastPrinted>
  <dcterms:created xsi:type="dcterms:W3CDTF">2022-11-15T05:17:42Z</dcterms:created>
  <dcterms:modified xsi:type="dcterms:W3CDTF">2023-12-08T04:26:15Z</dcterms:modified>
</cp:coreProperties>
</file>