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2"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感想</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E27F-4D8A-AE70-4391894FE7A9}"/>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E27F-4D8A-AE70-4391894FE7A9}"/>
              </c:ext>
            </c:extLst>
          </c:dPt>
          <c:dLbls>
            <c:dLbl>
              <c:idx val="0"/>
              <c:layout>
                <c:manualLayout>
                  <c:x val="-0.23329695807779441"/>
                  <c:y val="-8.519300423979232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4053110084348578"/>
                      <c:h val="0.22359293052218013"/>
                    </c:manualLayout>
                  </c15:layout>
                </c:ext>
                <c:ext xmlns:c16="http://schemas.microsoft.com/office/drawing/2014/chart" uri="{C3380CC4-5D6E-409C-BE32-E72D297353CC}">
                  <c16:uniqueId val="{00000001-E27F-4D8A-AE70-4391894FE7A9}"/>
                </c:ext>
              </c:extLst>
            </c:dLbl>
            <c:dLbl>
              <c:idx val="1"/>
              <c:layout>
                <c:manualLayout>
                  <c:x val="0.26147230228832413"/>
                  <c:y val="6.9628652676793509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7F-4D8A-AE70-4391894FE7A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大変満足</c:v>
                </c:pt>
                <c:pt idx="1">
                  <c:v>満足</c:v>
                </c:pt>
              </c:strCache>
            </c:strRef>
          </c:cat>
          <c:val>
            <c:numRef>
              <c:f>Sheet1!$B$2:$B$3</c:f>
              <c:numCache>
                <c:formatCode>0.0%</c:formatCode>
                <c:ptCount val="2"/>
                <c:pt idx="0">
                  <c:v>0.57099999999999995</c:v>
                </c:pt>
                <c:pt idx="1">
                  <c:v>0.42899999999999999</c:v>
                </c:pt>
              </c:numCache>
            </c:numRef>
          </c:val>
          <c:extLst>
            <c:ext xmlns:c16="http://schemas.microsoft.com/office/drawing/2014/chart" uri="{C3380CC4-5D6E-409C-BE32-E72D297353CC}">
              <c16:uniqueId val="{00000000-E27F-4D8A-AE70-4391894FE7A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人数</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781-4C09-8DEA-1E43BADD1F99}"/>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3781-4C09-8DEA-1E43BADD1F99}"/>
              </c:ext>
            </c:extLst>
          </c:dPt>
          <c:dLbls>
            <c:dLbl>
              <c:idx val="0"/>
              <c:layout>
                <c:manualLayout>
                  <c:x val="-0.17537572100952944"/>
                  <c:y val="0.1634453820446135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4053110084348578"/>
                      <c:h val="0.22359293052218013"/>
                    </c:manualLayout>
                  </c15:layout>
                </c:ext>
                <c:ext xmlns:c16="http://schemas.microsoft.com/office/drawing/2014/chart" uri="{C3380CC4-5D6E-409C-BE32-E72D297353CC}">
                  <c16:uniqueId val="{00000001-3781-4C09-8DEA-1E43BADD1F99}"/>
                </c:ext>
              </c:extLst>
            </c:dLbl>
            <c:dLbl>
              <c:idx val="1"/>
              <c:layout>
                <c:manualLayout>
                  <c:x val="0.30359704564375906"/>
                  <c:y val="-0.2484363320751920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393768222178732"/>
                      <c:h val="0.22359293052218013"/>
                    </c:manualLayout>
                  </c15:layout>
                </c:ext>
                <c:ext xmlns:c16="http://schemas.microsoft.com/office/drawing/2014/chart" uri="{C3380CC4-5D6E-409C-BE32-E72D297353CC}">
                  <c16:uniqueId val="{00000003-3781-4C09-8DEA-1E43BADD1F9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多い</c:v>
                </c:pt>
                <c:pt idx="1">
                  <c:v>ちょうどいい</c:v>
                </c:pt>
              </c:strCache>
            </c:strRef>
          </c:cat>
          <c:val>
            <c:numRef>
              <c:f>Sheet1!$B$2:$B$3</c:f>
              <c:numCache>
                <c:formatCode>0.0%</c:formatCode>
                <c:ptCount val="2"/>
                <c:pt idx="0">
                  <c:v>0.14299999999999999</c:v>
                </c:pt>
                <c:pt idx="1">
                  <c:v>0.85699999999999998</c:v>
                </c:pt>
              </c:numCache>
            </c:numRef>
          </c:val>
          <c:extLst>
            <c:ext xmlns:c16="http://schemas.microsoft.com/office/drawing/2014/chart" uri="{C3380CC4-5D6E-409C-BE32-E72D297353CC}">
              <c16:uniqueId val="{00000004-3781-4C09-8DEA-1E43BADD1F9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時間</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5589-4CAC-A82E-6663401EAC31}"/>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5589-4CAC-A82E-6663401EAC31}"/>
              </c:ext>
            </c:extLst>
          </c:dPt>
          <c:dLbls>
            <c:dLbl>
              <c:idx val="0"/>
              <c:layout>
                <c:manualLayout>
                  <c:x val="6.2863407045743265E-3"/>
                  <c:y val="-0.19613440697475687"/>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792120389933895"/>
                      <c:h val="0.22359293052218013"/>
                    </c:manualLayout>
                  </c15:layout>
                </c:ext>
                <c:ext xmlns:c16="http://schemas.microsoft.com/office/drawing/2014/chart" uri="{C3380CC4-5D6E-409C-BE32-E72D297353CC}">
                  <c16:uniqueId val="{00000001-5589-4CAC-A82E-6663401EAC31}"/>
                </c:ext>
              </c:extLst>
            </c:dLbl>
            <c:dLbl>
              <c:idx val="1"/>
              <c:layout>
                <c:manualLayout>
                  <c:x val="0.30359704564375906"/>
                  <c:y val="-0.2484363320751920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393768222178732"/>
                      <c:h val="0.22359293052218013"/>
                    </c:manualLayout>
                  </c15:layout>
                </c:ext>
                <c:ext xmlns:c16="http://schemas.microsoft.com/office/drawing/2014/chart" uri="{C3380CC4-5D6E-409C-BE32-E72D297353CC}">
                  <c16:uniqueId val="{00000003-5589-4CAC-A82E-6663401EAC3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1"/>
                <c:pt idx="0">
                  <c:v>ちょうどいい</c:v>
                </c:pt>
              </c:strCache>
            </c:strRef>
          </c:cat>
          <c:val>
            <c:numRef>
              <c:f>Sheet1!$B$2:$B$3</c:f>
              <c:numCache>
                <c:formatCode>General</c:formatCode>
                <c:ptCount val="2"/>
                <c:pt idx="0" formatCode="0.0%">
                  <c:v>1</c:v>
                </c:pt>
              </c:numCache>
            </c:numRef>
          </c:val>
          <c:extLst>
            <c:ext xmlns:c16="http://schemas.microsoft.com/office/drawing/2014/chart" uri="{C3380CC4-5D6E-409C-BE32-E72D297353CC}">
              <c16:uniqueId val="{00000004-5589-4CAC-A82E-6663401EAC3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場所</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AD12-4D8F-BA07-06A420F8A5EF}"/>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D12-4D8F-BA07-06A420F8A5EF}"/>
              </c:ext>
            </c:extLst>
          </c:dPt>
          <c:dLbls>
            <c:dLbl>
              <c:idx val="0"/>
              <c:layout>
                <c:manualLayout>
                  <c:x val="-4.2447933078374857E-3"/>
                  <c:y val="-0.2026722119607855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8792120389933895"/>
                      <c:h val="0.22359293052218013"/>
                    </c:manualLayout>
                  </c15:layout>
                </c:ext>
                <c:ext xmlns:c16="http://schemas.microsoft.com/office/drawing/2014/chart" uri="{C3380CC4-5D6E-409C-BE32-E72D297353CC}">
                  <c16:uniqueId val="{00000001-AD12-4D8F-BA07-06A420F8A5EF}"/>
                </c:ext>
              </c:extLst>
            </c:dLbl>
            <c:dLbl>
              <c:idx val="1"/>
              <c:layout>
                <c:manualLayout>
                  <c:x val="0.30359704564375906"/>
                  <c:y val="-0.24843633207519203"/>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2393768222178732"/>
                      <c:h val="0.22359293052218013"/>
                    </c:manualLayout>
                  </c15:layout>
                </c:ext>
                <c:ext xmlns:c16="http://schemas.microsoft.com/office/drawing/2014/chart" uri="{C3380CC4-5D6E-409C-BE32-E72D297353CC}">
                  <c16:uniqueId val="{00000003-AD12-4D8F-BA07-06A420F8A5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1"/>
                <c:pt idx="0">
                  <c:v>良い</c:v>
                </c:pt>
              </c:strCache>
            </c:strRef>
          </c:cat>
          <c:val>
            <c:numRef>
              <c:f>Sheet1!$B$2:$B$3</c:f>
              <c:numCache>
                <c:formatCode>General</c:formatCode>
                <c:ptCount val="2"/>
                <c:pt idx="0" formatCode="0.0%">
                  <c:v>1</c:v>
                </c:pt>
              </c:numCache>
            </c:numRef>
          </c:val>
          <c:extLst>
            <c:ext xmlns:c16="http://schemas.microsoft.com/office/drawing/2014/chart" uri="{C3380CC4-5D6E-409C-BE32-E72D297353CC}">
              <c16:uniqueId val="{00000004-AD12-4D8F-BA07-06A420F8A5E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252097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200672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28272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409836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230099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199648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123037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317758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369185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169282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D1BFD9-DCF5-4D8E-85C2-B12E669C7EB1}" type="datetimeFigureOut">
              <a:rPr kumimoji="1" lang="ja-JP" altLang="en-US" smtClean="0"/>
              <a:t>2023/11/21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245858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1BFD9-DCF5-4D8E-85C2-B12E669C7EB1}" type="datetimeFigureOut">
              <a:rPr kumimoji="1" lang="ja-JP" altLang="en-US" smtClean="0"/>
              <a:t>2023/11/21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1F81A-CF68-4C7A-B3BB-7A9804C686F6}" type="slidenum">
              <a:rPr kumimoji="1" lang="ja-JP" altLang="en-US" smtClean="0"/>
              <a:t>‹#›</a:t>
            </a:fld>
            <a:endParaRPr kumimoji="1" lang="ja-JP" altLang="en-US"/>
          </a:p>
        </p:txBody>
      </p:sp>
    </p:spTree>
    <p:extLst>
      <p:ext uri="{BB962C8B-B14F-4D97-AF65-F5344CB8AC3E}">
        <p14:creationId xmlns:p14="http://schemas.microsoft.com/office/powerpoint/2010/main" val="160594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053"/>
            <a:ext cx="9144000" cy="6096000"/>
          </a:xfrm>
          <a:prstGeom prst="rect">
            <a:avLst/>
          </a:prstGeom>
        </p:spPr>
      </p:pic>
      <p:sp>
        <p:nvSpPr>
          <p:cNvPr id="4" name="正方形/長方形 3"/>
          <p:cNvSpPr/>
          <p:nvPr/>
        </p:nvSpPr>
        <p:spPr>
          <a:xfrm>
            <a:off x="0" y="5178287"/>
            <a:ext cx="9144000" cy="1679713"/>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07238" y="5373808"/>
            <a:ext cx="3042178" cy="1107996"/>
          </a:xfrm>
          <a:prstGeom prst="rect">
            <a:avLst/>
          </a:prstGeom>
          <a:noFill/>
        </p:spPr>
        <p:txBody>
          <a:bodyPr wrap="square" rtlCol="0">
            <a:spAutoFit/>
          </a:bodyPr>
          <a:lstStyle/>
          <a:p>
            <a:r>
              <a:rPr kumimoji="1" lang="en-US" altLang="ja-JP" sz="6600" dirty="0" smtClean="0">
                <a:solidFill>
                  <a:schemeClr val="bg1"/>
                </a:solidFill>
                <a:latin typeface="Berlin Sans FB Demi" panose="020E0802020502020306" pitchFamily="34" charset="0"/>
              </a:rPr>
              <a:t>Report</a:t>
            </a:r>
            <a:endParaRPr kumimoji="1" lang="ja-JP" altLang="en-US" sz="10000" dirty="0">
              <a:solidFill>
                <a:schemeClr val="bg1"/>
              </a:solidFill>
              <a:latin typeface="Berlin Sans FB Demi" panose="020E0802020502020306" pitchFamily="34" charset="0"/>
            </a:endParaRPr>
          </a:p>
        </p:txBody>
      </p:sp>
      <p:grpSp>
        <p:nvGrpSpPr>
          <p:cNvPr id="6" name="グループ化 5"/>
          <p:cNvGrpSpPr/>
          <p:nvPr/>
        </p:nvGrpSpPr>
        <p:grpSpPr>
          <a:xfrm>
            <a:off x="3957128" y="5281475"/>
            <a:ext cx="5186872" cy="1415772"/>
            <a:chOff x="2257536" y="4833660"/>
            <a:chExt cx="5365777" cy="1415772"/>
          </a:xfrm>
        </p:grpSpPr>
        <p:sp>
          <p:nvSpPr>
            <p:cNvPr id="7" name="テキスト ボックス 6"/>
            <p:cNvSpPr txBox="1"/>
            <p:nvPr/>
          </p:nvSpPr>
          <p:spPr>
            <a:xfrm>
              <a:off x="2257536" y="4833660"/>
              <a:ext cx="5273240" cy="646331"/>
            </a:xfrm>
            <a:prstGeom prst="rect">
              <a:avLst/>
            </a:prstGeom>
            <a:noFill/>
          </p:spPr>
          <p:txBody>
            <a:bodyPr wrap="square" rtlCol="0">
              <a:spAutoFit/>
            </a:bodyPr>
            <a:lstStyle/>
            <a:p>
              <a:r>
                <a:rPr kumimoji="1" lang="en-US" altLang="ja-JP" sz="3600" dirty="0" smtClean="0">
                  <a:solidFill>
                    <a:schemeClr val="bg1"/>
                  </a:solidFill>
                  <a:latin typeface="Berlin Sans FB Demi" panose="020E0802020502020306" pitchFamily="34" charset="0"/>
                </a:rPr>
                <a:t>2023.10.10</a:t>
              </a:r>
              <a:endParaRPr kumimoji="1" lang="ja-JP" altLang="en-US" sz="6000" dirty="0">
                <a:solidFill>
                  <a:schemeClr val="bg1"/>
                </a:solidFill>
                <a:latin typeface="Berlin Sans FB Demi" panose="020E0802020502020306" pitchFamily="34" charset="0"/>
              </a:endParaRPr>
            </a:p>
          </p:txBody>
        </p:sp>
        <p:sp>
          <p:nvSpPr>
            <p:cNvPr id="8" name="テキスト ボックス 7"/>
            <p:cNvSpPr txBox="1"/>
            <p:nvPr/>
          </p:nvSpPr>
          <p:spPr>
            <a:xfrm>
              <a:off x="2257536" y="5479991"/>
              <a:ext cx="5365777" cy="769441"/>
            </a:xfrm>
            <a:prstGeom prst="rect">
              <a:avLst/>
            </a:prstGeom>
            <a:noFill/>
          </p:spPr>
          <p:txBody>
            <a:bodyPr wrap="square" rtlCol="0">
              <a:spAutoFit/>
            </a:bodyPr>
            <a:lstStyle/>
            <a:p>
              <a:r>
                <a:rPr kumimoji="1" lang="ja-JP" altLang="en-US" sz="2400" dirty="0" smtClean="0">
                  <a:solidFill>
                    <a:schemeClr val="bg1"/>
                  </a:solidFill>
                  <a:latin typeface="FGP丸ｺﾞｼｯｸ体Ca-U" panose="020F0A00000000000000" pitchFamily="50" charset="-128"/>
                  <a:ea typeface="FGP丸ｺﾞｼｯｸ体Ca-U" panose="020F0A00000000000000" pitchFamily="50" charset="-128"/>
                </a:rPr>
                <a:t>子</a:t>
              </a:r>
              <a:r>
                <a:rPr kumimoji="1" lang="ja-JP" altLang="en-US" sz="2400" dirty="0">
                  <a:solidFill>
                    <a:schemeClr val="bg1"/>
                  </a:solidFill>
                  <a:latin typeface="FGP丸ｺﾞｼｯｸ体Ca-U" panose="020F0A00000000000000" pitchFamily="50" charset="-128"/>
                  <a:ea typeface="FGP丸ｺﾞｼｯｸ体Ca-U" panose="020F0A00000000000000" pitchFamily="50" charset="-128"/>
                </a:rPr>
                <a:t>育てを支える地域の</a:t>
              </a:r>
              <a:r>
                <a:rPr kumimoji="1" lang="ja-JP" altLang="en-US" sz="2400" dirty="0" smtClean="0">
                  <a:solidFill>
                    <a:schemeClr val="bg1"/>
                  </a:solidFill>
                  <a:latin typeface="FGP丸ｺﾞｼｯｸ体Ca-U" panose="020F0A00000000000000" pitchFamily="50" charset="-128"/>
                  <a:ea typeface="FGP丸ｺﾞｼｯｸ体Ca-U" panose="020F0A00000000000000" pitchFamily="50" charset="-128"/>
                </a:rPr>
                <a:t>力</a:t>
              </a:r>
              <a:endParaRPr kumimoji="1" lang="en-US" altLang="ja-JP" sz="2400" dirty="0" smtClean="0">
                <a:solidFill>
                  <a:schemeClr val="bg1"/>
                </a:solidFill>
                <a:latin typeface="FGP丸ｺﾞｼｯｸ体Ca-U" panose="020F0A00000000000000" pitchFamily="50" charset="-128"/>
                <a:ea typeface="FGP丸ｺﾞｼｯｸ体Ca-U" panose="020F0A00000000000000" pitchFamily="50" charset="-128"/>
              </a:endParaRPr>
            </a:p>
            <a:p>
              <a:r>
                <a:rPr kumimoji="1" lang="ja-JP" altLang="en-US" sz="2000" dirty="0" smtClean="0">
                  <a:solidFill>
                    <a:schemeClr val="bg1"/>
                  </a:solidFill>
                  <a:latin typeface="FGP丸ｺﾞｼｯｸ体Ca-U" panose="020F0A00000000000000" pitchFamily="50" charset="-128"/>
                  <a:ea typeface="FGP丸ｺﾞｼｯｸ体Ca-U" panose="020F0A00000000000000" pitchFamily="50" charset="-128"/>
                </a:rPr>
                <a:t>～</a:t>
              </a:r>
              <a:r>
                <a:rPr kumimoji="1" lang="ja-JP" altLang="en-US" sz="2000" dirty="0">
                  <a:solidFill>
                    <a:schemeClr val="bg1"/>
                  </a:solidFill>
                  <a:latin typeface="FGP丸ｺﾞｼｯｸ体Ca-U" panose="020F0A00000000000000" pitchFamily="50" charset="-128"/>
                  <a:ea typeface="FGP丸ｺﾞｼｯｸ体Ca-U" panose="020F0A00000000000000" pitchFamily="50" charset="-128"/>
                </a:rPr>
                <a:t>さまざまな子育て支援の現状について</a:t>
              </a:r>
              <a:r>
                <a:rPr kumimoji="1" lang="ja-JP" altLang="en-US" sz="2000" dirty="0" smtClean="0">
                  <a:solidFill>
                    <a:schemeClr val="bg1"/>
                  </a:solidFill>
                  <a:latin typeface="FGP丸ｺﾞｼｯｸ体Ca-U" panose="020F0A00000000000000" pitchFamily="50" charset="-128"/>
                  <a:ea typeface="FGP丸ｺﾞｼｯｸ体Ca-U" panose="020F0A00000000000000" pitchFamily="50" charset="-128"/>
                </a:rPr>
                <a:t>～</a:t>
              </a:r>
              <a:endParaRPr kumimoji="1" lang="ja-JP" altLang="en-US" sz="2000" dirty="0">
                <a:solidFill>
                  <a:schemeClr val="bg1"/>
                </a:solidFill>
                <a:latin typeface="FGP丸ｺﾞｼｯｸ体Ca-U" panose="020F0A00000000000000" pitchFamily="50" charset="-128"/>
                <a:ea typeface="FGP丸ｺﾞｼｯｸ体Ca-U" panose="020F0A00000000000000" pitchFamily="50" charset="-128"/>
              </a:endParaRPr>
            </a:p>
          </p:txBody>
        </p:sp>
      </p:grpSp>
      <p:sp>
        <p:nvSpPr>
          <p:cNvPr id="11" name="正方形/長方形 10"/>
          <p:cNvSpPr/>
          <p:nvPr/>
        </p:nvSpPr>
        <p:spPr>
          <a:xfrm>
            <a:off x="0" y="-454053"/>
            <a:ext cx="9144000" cy="1679713"/>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279649" y="-454053"/>
            <a:ext cx="3816628" cy="1615900"/>
            <a:chOff x="2257536" y="2154816"/>
            <a:chExt cx="5002307" cy="1819818"/>
          </a:xfrm>
        </p:grpSpPr>
        <p:sp>
          <p:nvSpPr>
            <p:cNvPr id="13" name="テキスト ボックス 12"/>
            <p:cNvSpPr txBox="1"/>
            <p:nvPr/>
          </p:nvSpPr>
          <p:spPr>
            <a:xfrm>
              <a:off x="2257536" y="2154816"/>
              <a:ext cx="3743337" cy="584775"/>
            </a:xfrm>
            <a:prstGeom prst="rect">
              <a:avLst/>
            </a:prstGeom>
            <a:noFill/>
          </p:spPr>
          <p:txBody>
            <a:bodyPr wrap="square" rtlCol="0">
              <a:spAutoFit/>
            </a:bodyPr>
            <a:lstStyle/>
            <a:p>
              <a:r>
                <a:rPr kumimoji="1" lang="en-US" altLang="ja-JP" sz="2400" dirty="0" smtClean="0">
                  <a:solidFill>
                    <a:schemeClr val="bg1"/>
                  </a:solidFill>
                  <a:latin typeface="Berlin Sans FB Demi" panose="020E0802020502020306" pitchFamily="34" charset="0"/>
                </a:rPr>
                <a:t>SASEBO </a:t>
              </a:r>
              <a:r>
                <a:rPr kumimoji="1" lang="en-US" altLang="ja-JP" sz="3200" dirty="0" smtClean="0">
                  <a:solidFill>
                    <a:schemeClr val="bg1"/>
                  </a:solidFill>
                  <a:latin typeface="Berlin Sans FB Demi" panose="020E0802020502020306" pitchFamily="34" charset="0"/>
                </a:rPr>
                <a:t>99</a:t>
              </a:r>
              <a:r>
                <a:rPr kumimoji="1" lang="en-US" altLang="ja-JP" sz="2400" dirty="0" smtClean="0">
                  <a:solidFill>
                    <a:schemeClr val="bg1"/>
                  </a:solidFill>
                  <a:latin typeface="Berlin Sans FB Demi" panose="020E0802020502020306" pitchFamily="34" charset="0"/>
                </a:rPr>
                <a:t> Talk</a:t>
              </a:r>
              <a:endParaRPr kumimoji="1" lang="ja-JP" altLang="en-US" sz="2400" dirty="0">
                <a:solidFill>
                  <a:schemeClr val="bg1"/>
                </a:solidFill>
                <a:latin typeface="Berlin Sans FB Demi" panose="020E0802020502020306" pitchFamily="34" charset="0"/>
              </a:endParaRPr>
            </a:p>
          </p:txBody>
        </p:sp>
        <p:sp>
          <p:nvSpPr>
            <p:cNvPr id="14" name="テキスト ボックス 13"/>
            <p:cNvSpPr txBox="1"/>
            <p:nvPr/>
          </p:nvSpPr>
          <p:spPr>
            <a:xfrm>
              <a:off x="2257536" y="2343418"/>
              <a:ext cx="5002307" cy="1631216"/>
            </a:xfrm>
            <a:prstGeom prst="rect">
              <a:avLst/>
            </a:prstGeom>
            <a:noFill/>
          </p:spPr>
          <p:txBody>
            <a:bodyPr wrap="square" rtlCol="0">
              <a:spAutoFit/>
            </a:bodyPr>
            <a:lstStyle/>
            <a:p>
              <a:r>
                <a:rPr kumimoji="1" lang="en-US" altLang="ja-JP" sz="9600" dirty="0" smtClean="0">
                  <a:solidFill>
                    <a:schemeClr val="bg1"/>
                  </a:solidFill>
                  <a:latin typeface="Berlin Sans FB Demi" panose="020E0802020502020306" pitchFamily="34" charset="0"/>
                </a:rPr>
                <a:t>M </a:t>
              </a:r>
              <a:r>
                <a:rPr kumimoji="1" lang="en-US" altLang="ja-JP" sz="8000" dirty="0" smtClean="0">
                  <a:solidFill>
                    <a:schemeClr val="bg1"/>
                  </a:solidFill>
                  <a:latin typeface="Berlin Sans FB Demi" panose="020E0802020502020306" pitchFamily="34" charset="0"/>
                </a:rPr>
                <a:t>Café</a:t>
              </a:r>
              <a:endParaRPr kumimoji="1" lang="ja-JP" altLang="en-US" sz="9600" dirty="0">
                <a:solidFill>
                  <a:schemeClr val="bg1"/>
                </a:solidFill>
                <a:latin typeface="Berlin Sans FB Demi" panose="020E0802020502020306" pitchFamily="34" charset="0"/>
              </a:endParaRPr>
            </a:p>
          </p:txBody>
        </p:sp>
      </p:grpSp>
      <p:sp>
        <p:nvSpPr>
          <p:cNvPr id="16" name="テキスト ボックス 15"/>
          <p:cNvSpPr txBox="1"/>
          <p:nvPr/>
        </p:nvSpPr>
        <p:spPr>
          <a:xfrm>
            <a:off x="5476461" y="609303"/>
            <a:ext cx="3578087" cy="400110"/>
          </a:xfrm>
          <a:prstGeom prst="rect">
            <a:avLst/>
          </a:prstGeom>
          <a:noFill/>
        </p:spPr>
        <p:txBody>
          <a:bodyPr wrap="square" rtlCol="0">
            <a:spAutoFit/>
          </a:bodyPr>
          <a:lstStyle/>
          <a:p>
            <a:r>
              <a:rPr kumimoji="1" lang="ja-JP" altLang="en-US" sz="2000" dirty="0" smtClean="0">
                <a:solidFill>
                  <a:schemeClr val="bg1"/>
                </a:solidFill>
                <a:latin typeface="FGP丸ｺﾞｼｯｸ体Ca-U" panose="020F0A00000000000000" pitchFamily="50" charset="-128"/>
                <a:ea typeface="FGP丸ｺﾞｼｯｸ体Ca-U" panose="020F0A00000000000000" pitchFamily="50" charset="-128"/>
              </a:rPr>
              <a:t>第１回 テーマ設定型 車座集会</a:t>
            </a:r>
            <a:endParaRPr kumimoji="1" lang="en-US" altLang="ja-JP" sz="2000" dirty="0" smtClean="0">
              <a:solidFill>
                <a:schemeClr val="bg1"/>
              </a:solidFill>
              <a:latin typeface="FGP丸ｺﾞｼｯｸ体Ca-U" panose="020F0A00000000000000" pitchFamily="50" charset="-128"/>
              <a:ea typeface="FGP丸ｺﾞｼｯｸ体Ca-U" panose="020F0A00000000000000" pitchFamily="50" charset="-128"/>
            </a:endParaRPr>
          </a:p>
        </p:txBody>
      </p:sp>
    </p:spTree>
    <p:extLst>
      <p:ext uri="{BB962C8B-B14F-4D97-AF65-F5344CB8AC3E}">
        <p14:creationId xmlns:p14="http://schemas.microsoft.com/office/powerpoint/2010/main" val="369037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0"/>
            <a:ext cx="9156986" cy="609300"/>
          </a:xfrm>
          <a:prstGeom prst="rect">
            <a:avLst/>
          </a:prstGeom>
        </p:spPr>
      </p:pic>
      <p:sp>
        <p:nvSpPr>
          <p:cNvPr id="4" name="テキスト ボックス 3"/>
          <p:cNvSpPr txBox="1"/>
          <p:nvPr/>
        </p:nvSpPr>
        <p:spPr>
          <a:xfrm>
            <a:off x="130160" y="-98586"/>
            <a:ext cx="3249144" cy="707886"/>
          </a:xfrm>
          <a:prstGeom prst="rect">
            <a:avLst/>
          </a:prstGeom>
          <a:noFill/>
        </p:spPr>
        <p:txBody>
          <a:bodyPr wrap="square" rtlCol="0">
            <a:spAutoFit/>
          </a:bodyPr>
          <a:lstStyle/>
          <a:p>
            <a:r>
              <a:rPr kumimoji="1" lang="en-US" altLang="ja-JP" sz="4000" dirty="0" smtClean="0">
                <a:solidFill>
                  <a:schemeClr val="bg1"/>
                </a:solidFill>
                <a:latin typeface="Berlin Sans FB Demi" panose="020E0802020502020306" pitchFamily="34" charset="0"/>
              </a:rPr>
              <a:t>Report</a:t>
            </a:r>
            <a:r>
              <a:rPr kumimoji="1" lang="en-US" altLang="ja-JP" sz="4000" dirty="0">
                <a:solidFill>
                  <a:prstClr val="white"/>
                </a:solidFill>
                <a:latin typeface="Berlin Sans FB Demi" panose="020E0802020502020306" pitchFamily="34" charset="0"/>
              </a:rPr>
              <a:t> </a:t>
            </a:r>
            <a:r>
              <a:rPr kumimoji="1" lang="en-US" altLang="ja-JP" dirty="0" smtClean="0">
                <a:solidFill>
                  <a:prstClr val="white"/>
                </a:solidFill>
                <a:latin typeface="Berlin Sans FB Demi" panose="020E0802020502020306" pitchFamily="34" charset="0"/>
              </a:rPr>
              <a:t>2023.10.10</a:t>
            </a:r>
            <a:endParaRPr kumimoji="1" lang="ja-JP" altLang="en-US" sz="10000" dirty="0">
              <a:solidFill>
                <a:schemeClr val="bg1"/>
              </a:solidFill>
              <a:latin typeface="Berlin Sans FB Demi" panose="020E0802020502020306" pitchFamily="34" charset="0"/>
            </a:endParaRPr>
          </a:p>
        </p:txBody>
      </p:sp>
      <p:pic>
        <p:nvPicPr>
          <p:cNvPr id="9" name="図 8"/>
          <p:cNvPicPr>
            <a:picLocks noChangeAspect="1"/>
          </p:cNvPicPr>
          <p:nvPr/>
        </p:nvPicPr>
        <p:blipFill>
          <a:blip r:embed="rId2"/>
          <a:stretch>
            <a:fillRect/>
          </a:stretch>
        </p:blipFill>
        <p:spPr>
          <a:xfrm>
            <a:off x="0" y="6073848"/>
            <a:ext cx="9156986" cy="784152"/>
          </a:xfrm>
          <a:prstGeom prst="rect">
            <a:avLst/>
          </a:prstGeom>
        </p:spPr>
      </p:pic>
      <p:grpSp>
        <p:nvGrpSpPr>
          <p:cNvPr id="6" name="グループ化 5"/>
          <p:cNvGrpSpPr/>
          <p:nvPr/>
        </p:nvGrpSpPr>
        <p:grpSpPr>
          <a:xfrm>
            <a:off x="6581058" y="6024152"/>
            <a:ext cx="2274708" cy="928892"/>
            <a:chOff x="2257536" y="2233169"/>
            <a:chExt cx="5002307" cy="1046114"/>
          </a:xfrm>
        </p:grpSpPr>
        <p:sp>
          <p:nvSpPr>
            <p:cNvPr id="7" name="テキスト ボックス 6"/>
            <p:cNvSpPr txBox="1"/>
            <p:nvPr/>
          </p:nvSpPr>
          <p:spPr>
            <a:xfrm>
              <a:off x="2257536" y="2233169"/>
              <a:ext cx="3743337" cy="450602"/>
            </a:xfrm>
            <a:prstGeom prst="rect">
              <a:avLst/>
            </a:prstGeom>
            <a:noFill/>
          </p:spPr>
          <p:txBody>
            <a:bodyPr wrap="square" rtlCol="0">
              <a:spAutoFit/>
            </a:bodyPr>
            <a:lstStyle/>
            <a:p>
              <a:r>
                <a:rPr kumimoji="1" lang="en-US" altLang="ja-JP" sz="1600" dirty="0" smtClean="0">
                  <a:solidFill>
                    <a:schemeClr val="bg1"/>
                  </a:solidFill>
                  <a:latin typeface="Berlin Sans FB Demi" panose="020E0802020502020306" pitchFamily="34" charset="0"/>
                </a:rPr>
                <a:t>SASEBO </a:t>
              </a:r>
              <a:r>
                <a:rPr kumimoji="1" lang="en-US" altLang="ja-JP" sz="2000" dirty="0" smtClean="0">
                  <a:solidFill>
                    <a:schemeClr val="bg1"/>
                  </a:solidFill>
                  <a:latin typeface="Berlin Sans FB Demi" panose="020E0802020502020306" pitchFamily="34" charset="0"/>
                </a:rPr>
                <a:t>99</a:t>
              </a:r>
              <a:r>
                <a:rPr kumimoji="1" lang="en-US" altLang="ja-JP" sz="1600" dirty="0" smtClean="0">
                  <a:solidFill>
                    <a:schemeClr val="bg1"/>
                  </a:solidFill>
                  <a:latin typeface="Berlin Sans FB Demi" panose="020E0802020502020306" pitchFamily="34" charset="0"/>
                </a:rPr>
                <a:t> Talk</a:t>
              </a:r>
              <a:endParaRPr kumimoji="1" lang="ja-JP" altLang="en-US" sz="1600" dirty="0">
                <a:solidFill>
                  <a:schemeClr val="bg1"/>
                </a:solidFill>
                <a:latin typeface="Berlin Sans FB Demi" panose="020E0802020502020306" pitchFamily="34" charset="0"/>
              </a:endParaRPr>
            </a:p>
          </p:txBody>
        </p:sp>
        <p:sp>
          <p:nvSpPr>
            <p:cNvPr id="8" name="テキスト ボックス 7"/>
            <p:cNvSpPr txBox="1"/>
            <p:nvPr/>
          </p:nvSpPr>
          <p:spPr>
            <a:xfrm>
              <a:off x="2257536" y="2343418"/>
              <a:ext cx="5002307" cy="935865"/>
            </a:xfrm>
            <a:prstGeom prst="rect">
              <a:avLst/>
            </a:prstGeom>
            <a:noFill/>
          </p:spPr>
          <p:txBody>
            <a:bodyPr wrap="square" rtlCol="0">
              <a:spAutoFit/>
            </a:bodyPr>
            <a:lstStyle/>
            <a:p>
              <a:r>
                <a:rPr kumimoji="1" lang="en-US" altLang="ja-JP" sz="4800" dirty="0" smtClean="0">
                  <a:solidFill>
                    <a:schemeClr val="bg1"/>
                  </a:solidFill>
                  <a:latin typeface="Berlin Sans FB Demi" panose="020E0802020502020306" pitchFamily="34" charset="0"/>
                </a:rPr>
                <a:t>M </a:t>
              </a:r>
              <a:r>
                <a:rPr kumimoji="1" lang="en-US" altLang="ja-JP" sz="4000" dirty="0" smtClean="0">
                  <a:solidFill>
                    <a:schemeClr val="bg1"/>
                  </a:solidFill>
                  <a:latin typeface="Berlin Sans FB Demi" panose="020E0802020502020306" pitchFamily="34" charset="0"/>
                </a:rPr>
                <a:t>Café</a:t>
              </a:r>
              <a:endParaRPr kumimoji="1" lang="ja-JP" altLang="en-US" sz="4800" dirty="0">
                <a:solidFill>
                  <a:schemeClr val="bg1"/>
                </a:solidFill>
                <a:latin typeface="Berlin Sans FB Demi" panose="020E0802020502020306" pitchFamily="34" charset="0"/>
              </a:endParaRPr>
            </a:p>
          </p:txBody>
        </p:sp>
      </p:grpSp>
      <p:sp>
        <p:nvSpPr>
          <p:cNvPr id="10" name="テキスト ボックス 9"/>
          <p:cNvSpPr txBox="1"/>
          <p:nvPr/>
        </p:nvSpPr>
        <p:spPr>
          <a:xfrm>
            <a:off x="245032" y="1077253"/>
            <a:ext cx="4625142" cy="877163"/>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テーマ</a:t>
            </a:r>
            <a:endParaRPr kumimoji="1" lang="en-US" altLang="ja-JP" sz="16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smtClean="0">
                <a:latin typeface="BIZ UDPゴシック" panose="020B0400000000000000" pitchFamily="50" charset="-128"/>
                <a:ea typeface="BIZ UDPゴシック" panose="020B0400000000000000" pitchFamily="50" charset="-128"/>
              </a:rPr>
              <a:t>　子</a:t>
            </a:r>
            <a:r>
              <a:rPr kumimoji="1" lang="ja-JP" altLang="en-US" sz="1600" dirty="0">
                <a:latin typeface="BIZ UDPゴシック" panose="020B0400000000000000" pitchFamily="50" charset="-128"/>
                <a:ea typeface="BIZ UDPゴシック" panose="020B0400000000000000" pitchFamily="50" charset="-128"/>
              </a:rPr>
              <a:t>育てを支える地域の</a:t>
            </a:r>
            <a:r>
              <a:rPr kumimoji="1" lang="ja-JP" altLang="en-US" sz="1600" dirty="0" smtClean="0">
                <a:latin typeface="BIZ UDPゴシック" panose="020B0400000000000000" pitchFamily="50" charset="-128"/>
                <a:ea typeface="BIZ UDPゴシック" panose="020B0400000000000000" pitchFamily="50" charset="-128"/>
              </a:rPr>
              <a:t>力</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さまざまな子育て支援の現状について</a:t>
            </a:r>
            <a:r>
              <a:rPr kumimoji="1" lang="ja-JP" altLang="en-US"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8617226" y="147635"/>
            <a:ext cx="526774" cy="461665"/>
          </a:xfrm>
          <a:prstGeom prst="rect">
            <a:avLst/>
          </a:prstGeom>
          <a:noFill/>
        </p:spPr>
        <p:txBody>
          <a:bodyPr wrap="square" rtlCol="0">
            <a:spAutoFit/>
          </a:bodyPr>
          <a:lstStyle/>
          <a:p>
            <a:pPr algn="r"/>
            <a:fld id="{D2905DE9-A086-4288-973E-BB55A576A5B1}" type="slidenum">
              <a:rPr kumimoji="1" lang="ja-JP" altLang="en-US" sz="2400" smtClean="0">
                <a:solidFill>
                  <a:schemeClr val="bg1"/>
                </a:solidFill>
                <a:latin typeface="Berlin Sans FB Demi" panose="020E0802020502020306" pitchFamily="34" charset="0"/>
              </a:rPr>
              <a:t>2</a:t>
            </a:fld>
            <a:endParaRPr kumimoji="1" lang="ja-JP" altLang="en-US" sz="2400" dirty="0">
              <a:solidFill>
                <a:schemeClr val="bg1"/>
              </a:solidFill>
              <a:latin typeface="Berlin Sans FB Demi" panose="020E0802020502020306" pitchFamily="34" charset="0"/>
            </a:endParaRPr>
          </a:p>
        </p:txBody>
      </p:sp>
      <p:grpSp>
        <p:nvGrpSpPr>
          <p:cNvPr id="30" name="グループ化 29"/>
          <p:cNvGrpSpPr/>
          <p:nvPr/>
        </p:nvGrpSpPr>
        <p:grpSpPr>
          <a:xfrm>
            <a:off x="5406886" y="1087861"/>
            <a:ext cx="3630470" cy="4701216"/>
            <a:chOff x="5205418" y="966118"/>
            <a:chExt cx="3630470" cy="4701216"/>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418" y="966118"/>
              <a:ext cx="1080876" cy="1080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940" y="973475"/>
              <a:ext cx="1080000" cy="1080000"/>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5888" y="966118"/>
              <a:ext cx="1080000" cy="1080000"/>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5418" y="2157253"/>
              <a:ext cx="1081096" cy="108000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940" y="2157253"/>
              <a:ext cx="1080000" cy="1080000"/>
            </a:xfrm>
            <a:prstGeom prst="rect">
              <a:avLst/>
            </a:prstGeom>
          </p:spPr>
        </p:pic>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5366" y="2157253"/>
              <a:ext cx="1080000" cy="1080000"/>
            </a:xfrm>
            <a:prstGeom prst="rect">
              <a:avLst/>
            </a:prstGeom>
          </p:spPr>
        </p:pic>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418" y="3365236"/>
              <a:ext cx="1080000" cy="1080000"/>
            </a:xfrm>
            <a:prstGeom prst="rect">
              <a:avLst/>
            </a:prstGeom>
          </p:spPr>
        </p:pic>
        <p:pic>
          <p:nvPicPr>
            <p:cNvPr id="25" name="図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0940" y="3367452"/>
              <a:ext cx="1080000" cy="1080000"/>
            </a:xfrm>
            <a:prstGeom prst="rect">
              <a:avLst/>
            </a:prstGeom>
          </p:spPr>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5366" y="3365236"/>
              <a:ext cx="1080000" cy="1080000"/>
            </a:xfrm>
            <a:prstGeom prst="rect">
              <a:avLst/>
            </a:prstGeom>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6339" y="4573219"/>
              <a:ext cx="1079079" cy="1080000"/>
            </a:xfrm>
            <a:prstGeom prst="rect">
              <a:avLst/>
            </a:prstGeom>
          </p:spPr>
        </p:pic>
        <p:pic>
          <p:nvPicPr>
            <p:cNvPr id="28" name="図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80940" y="4579977"/>
              <a:ext cx="1080000" cy="1080000"/>
            </a:xfrm>
            <a:prstGeom prst="rect">
              <a:avLst/>
            </a:prstGeom>
          </p:spPr>
        </p:pic>
        <p:pic>
          <p:nvPicPr>
            <p:cNvPr id="29" name="図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5366" y="4587334"/>
              <a:ext cx="1080000" cy="1080000"/>
            </a:xfrm>
            <a:prstGeom prst="rect">
              <a:avLst/>
            </a:prstGeom>
          </p:spPr>
        </p:pic>
      </p:grpSp>
      <p:sp>
        <p:nvSpPr>
          <p:cNvPr id="32" name="テキスト ボックス 31"/>
          <p:cNvSpPr txBox="1"/>
          <p:nvPr/>
        </p:nvSpPr>
        <p:spPr>
          <a:xfrm>
            <a:off x="245032" y="2296104"/>
            <a:ext cx="4625142" cy="846386"/>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日時・場所</a:t>
            </a:r>
            <a:endParaRPr kumimoji="1" lang="en-US" altLang="ja-JP" sz="16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400" dirty="0" smtClean="0">
                <a:latin typeface="BIZ UDPゴシック" panose="020B0400000000000000" pitchFamily="50" charset="-128"/>
                <a:ea typeface="BIZ UDPゴシック" panose="020B0400000000000000" pitchFamily="50" charset="-128"/>
              </a:rPr>
              <a:t>　令和</a:t>
            </a:r>
            <a:r>
              <a:rPr kumimoji="1" lang="en-US" altLang="ja-JP" sz="1400" dirty="0" smtClean="0">
                <a:latin typeface="BIZ UDPゴシック" panose="020B0400000000000000" pitchFamily="50" charset="-128"/>
                <a:ea typeface="BIZ UDPゴシック" panose="020B0400000000000000" pitchFamily="50" charset="-128"/>
              </a:rPr>
              <a:t>5</a:t>
            </a:r>
            <a:r>
              <a:rPr kumimoji="1" lang="ja-JP" altLang="en-US" sz="1400" dirty="0" smtClean="0">
                <a:latin typeface="BIZ UDPゴシック" panose="020B0400000000000000" pitchFamily="50" charset="-128"/>
                <a:ea typeface="BIZ UDPゴシック" panose="020B0400000000000000" pitchFamily="50" charset="-128"/>
              </a:rPr>
              <a:t>年</a:t>
            </a:r>
            <a:r>
              <a:rPr kumimoji="1" lang="en-US" altLang="ja-JP" sz="1400" dirty="0" smtClean="0">
                <a:latin typeface="BIZ UDPゴシック" panose="020B0400000000000000" pitchFamily="50" charset="-128"/>
                <a:ea typeface="BIZ UDPゴシック" panose="020B0400000000000000" pitchFamily="50" charset="-128"/>
              </a:rPr>
              <a:t>10</a:t>
            </a:r>
            <a:r>
              <a:rPr kumimoji="1" lang="ja-JP" altLang="en-US" sz="1400" dirty="0" smtClean="0">
                <a:latin typeface="BIZ UDPゴシック" panose="020B0400000000000000" pitchFamily="50" charset="-128"/>
                <a:ea typeface="BIZ UDPゴシック" panose="020B0400000000000000" pitchFamily="50" charset="-128"/>
              </a:rPr>
              <a:t>月</a:t>
            </a:r>
            <a:r>
              <a:rPr kumimoji="1" lang="en-US" altLang="ja-JP" sz="1400" dirty="0" smtClean="0">
                <a:latin typeface="BIZ UDPゴシック" panose="020B0400000000000000" pitchFamily="50" charset="-128"/>
                <a:ea typeface="BIZ UDPゴシック" panose="020B0400000000000000" pitchFamily="50" charset="-128"/>
              </a:rPr>
              <a:t>10</a:t>
            </a:r>
            <a:r>
              <a:rPr kumimoji="1" lang="ja-JP" altLang="en-US" sz="1400" dirty="0" smtClean="0">
                <a:latin typeface="BIZ UDPゴシック" panose="020B0400000000000000" pitchFamily="50" charset="-128"/>
                <a:ea typeface="BIZ UDPゴシック" panose="020B0400000000000000" pitchFamily="50" charset="-128"/>
              </a:rPr>
              <a:t>日　</a:t>
            </a:r>
            <a:r>
              <a:rPr kumimoji="1" lang="en-US" altLang="ja-JP" sz="1400" dirty="0" smtClean="0">
                <a:latin typeface="BIZ UDPゴシック" panose="020B0400000000000000" pitchFamily="50" charset="-128"/>
                <a:ea typeface="BIZ UDPゴシック" panose="020B0400000000000000" pitchFamily="50" charset="-128"/>
              </a:rPr>
              <a:t>14:00-15:30</a:t>
            </a:r>
          </a:p>
          <a:p>
            <a:r>
              <a:rPr kumimoji="1" lang="ja-JP" altLang="en-US" sz="1400" dirty="0" smtClean="0">
                <a:latin typeface="BIZ UDPゴシック" panose="020B0400000000000000" pitchFamily="50" charset="-128"/>
                <a:ea typeface="BIZ UDPゴシック" panose="020B0400000000000000" pitchFamily="50" charset="-128"/>
              </a:rPr>
              <a:t>　幼児教育センター</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245032" y="3463317"/>
            <a:ext cx="4860634" cy="1954381"/>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参加者</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9</a:t>
            </a:r>
            <a:r>
              <a:rPr kumimoji="1" lang="ja-JP" altLang="en-US" sz="1600" dirty="0" smtClean="0">
                <a:latin typeface="BIZ UDPゴシック" panose="020B0400000000000000" pitchFamily="50" charset="-128"/>
                <a:ea typeface="BIZ UDPゴシック" panose="020B0400000000000000" pitchFamily="50" charset="-128"/>
              </a:rPr>
              <a:t>名の市民の皆さん</a:t>
            </a:r>
            <a:endParaRPr kumimoji="1" lang="en-US" altLang="ja-JP" sz="16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ワクワク</a:t>
            </a:r>
            <a:r>
              <a:rPr kumimoji="1" lang="ja-JP" altLang="en-US" sz="1400" dirty="0" err="1" smtClean="0">
                <a:latin typeface="BIZ UDPゴシック" panose="020B0400000000000000" pitchFamily="50" charset="-128"/>
                <a:ea typeface="BIZ UDPゴシック" panose="020B0400000000000000" pitchFamily="50" charset="-128"/>
              </a:rPr>
              <a:t>くらぶ</a:t>
            </a:r>
            <a:r>
              <a:rPr kumimoji="1" lang="ja-JP" altLang="en-US"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子ども食堂）・子育てアイデア</a:t>
            </a:r>
            <a:r>
              <a:rPr kumimoji="1" lang="ja-JP" altLang="en-US" sz="1400" dirty="0" smtClean="0">
                <a:latin typeface="BIZ UDPゴシック" panose="020B0400000000000000" pitchFamily="50" charset="-128"/>
                <a:ea typeface="BIZ UDPゴシック" panose="020B0400000000000000" pitchFamily="50" charset="-128"/>
              </a:rPr>
              <a:t>実施者</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a:t>
            </a:r>
            <a:r>
              <a:rPr kumimoji="1" lang="ja-JP" altLang="en-US" sz="1400" spc="-100" dirty="0" smtClean="0">
                <a:latin typeface="BIZ UDPゴシック" panose="020B0400000000000000" pitchFamily="50" charset="-128"/>
                <a:ea typeface="BIZ UDPゴシック" panose="020B0400000000000000" pitchFamily="50" charset="-128"/>
              </a:rPr>
              <a:t>地域</a:t>
            </a:r>
            <a:r>
              <a:rPr kumimoji="1" lang="ja-JP" altLang="en-US" sz="1400" spc="-100" dirty="0">
                <a:latin typeface="BIZ UDPゴシック" panose="020B0400000000000000" pitchFamily="50" charset="-128"/>
                <a:ea typeface="BIZ UDPゴシック" panose="020B0400000000000000" pitchFamily="50" charset="-128"/>
              </a:rPr>
              <a:t>子育て支援拠点親子</a:t>
            </a:r>
            <a:r>
              <a:rPr kumimoji="1" lang="ja-JP" altLang="en-US" sz="1400" spc="-100" dirty="0" smtClean="0">
                <a:latin typeface="BIZ UDPゴシック" panose="020B0400000000000000" pitchFamily="50" charset="-128"/>
                <a:ea typeface="BIZ UDPゴシック" panose="020B0400000000000000" pitchFamily="50" charset="-128"/>
              </a:rPr>
              <a:t>ひろば　</a:t>
            </a:r>
            <a:r>
              <a:rPr kumimoji="1" lang="ja-JP" altLang="en-US" sz="1400" spc="-100" dirty="0" err="1" smtClean="0">
                <a:latin typeface="BIZ UDPゴシック" panose="020B0400000000000000" pitchFamily="50" charset="-128"/>
                <a:ea typeface="BIZ UDPゴシック" panose="020B0400000000000000" pitchFamily="50" charset="-128"/>
              </a:rPr>
              <a:t>よんぶらこ</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・ファミリーサポートセンター依頼会員</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・ファミリーサポートセンター提供会員</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NPO</a:t>
            </a:r>
            <a:r>
              <a:rPr kumimoji="1" lang="ja-JP" altLang="en-US" sz="1400" dirty="0" smtClean="0">
                <a:latin typeface="BIZ UDPゴシック" panose="020B0400000000000000" pitchFamily="50" charset="-128"/>
                <a:ea typeface="BIZ UDPゴシック" panose="020B0400000000000000" pitchFamily="50" charset="-128"/>
              </a:rPr>
              <a:t>法人</a:t>
            </a:r>
            <a:r>
              <a:rPr kumimoji="1" lang="ja-JP" altLang="en-US" sz="1400" dirty="0" err="1" smtClean="0">
                <a:latin typeface="BIZ UDPゴシック" panose="020B0400000000000000" pitchFamily="50" charset="-128"/>
                <a:ea typeface="BIZ UDPゴシック" panose="020B0400000000000000" pitchFamily="50" charset="-128"/>
              </a:rPr>
              <a:t>ち</a:t>
            </a:r>
            <a:r>
              <a:rPr kumimoji="1" lang="ja-JP" altLang="en-US" sz="1400" dirty="0">
                <a:latin typeface="BIZ UDPゴシック" panose="020B0400000000000000" pitchFamily="50" charset="-128"/>
                <a:ea typeface="BIZ UDPゴシック" panose="020B0400000000000000" pitchFamily="50" charset="-128"/>
              </a:rPr>
              <a:t>いきの</a:t>
            </a:r>
            <a:r>
              <a:rPr kumimoji="1" lang="ja-JP" altLang="en-US" sz="1400" dirty="0" smtClean="0">
                <a:latin typeface="BIZ UDPゴシック" panose="020B0400000000000000" pitchFamily="50" charset="-128"/>
                <a:ea typeface="BIZ UDPゴシック" panose="020B0400000000000000" pitchFamily="50" charset="-128"/>
              </a:rPr>
              <a:t>なかま の方</a:t>
            </a:r>
            <a:r>
              <a:rPr kumimoji="1" lang="ja-JP" altLang="en-US" sz="1400" dirty="0" smtClean="0">
                <a:latin typeface="BIZ UDPゴシック" panose="020B0400000000000000" pitchFamily="50" charset="-128"/>
                <a:ea typeface="BIZ UDPゴシック" panose="020B0400000000000000" pitchFamily="50" charset="-128"/>
              </a:rPr>
              <a:t>など</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6071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0"/>
            <a:ext cx="9156986" cy="609300"/>
          </a:xfrm>
          <a:prstGeom prst="rect">
            <a:avLst/>
          </a:prstGeom>
        </p:spPr>
      </p:pic>
      <p:sp>
        <p:nvSpPr>
          <p:cNvPr id="4" name="テキスト ボックス 3"/>
          <p:cNvSpPr txBox="1"/>
          <p:nvPr/>
        </p:nvSpPr>
        <p:spPr>
          <a:xfrm>
            <a:off x="130159" y="-98586"/>
            <a:ext cx="3606953" cy="707886"/>
          </a:xfrm>
          <a:prstGeom prst="rect">
            <a:avLst/>
          </a:prstGeom>
          <a:noFill/>
        </p:spPr>
        <p:txBody>
          <a:bodyPr wrap="square" rtlCol="0">
            <a:spAutoFit/>
          </a:bodyPr>
          <a:lstStyle/>
          <a:p>
            <a:r>
              <a:rPr kumimoji="1" lang="en-US" altLang="ja-JP" sz="4000" dirty="0" smtClean="0">
                <a:solidFill>
                  <a:schemeClr val="bg1"/>
                </a:solidFill>
                <a:latin typeface="Berlin Sans FB Demi" panose="020E0802020502020306" pitchFamily="34" charset="0"/>
              </a:rPr>
              <a:t>Report</a:t>
            </a:r>
            <a:r>
              <a:rPr kumimoji="1" lang="en-US" altLang="ja-JP" sz="4000" dirty="0">
                <a:solidFill>
                  <a:prstClr val="white"/>
                </a:solidFill>
                <a:latin typeface="Berlin Sans FB Demi" panose="020E0802020502020306" pitchFamily="34" charset="0"/>
              </a:rPr>
              <a:t> </a:t>
            </a:r>
            <a:r>
              <a:rPr kumimoji="1" lang="en-US" altLang="ja-JP" dirty="0" smtClean="0">
                <a:solidFill>
                  <a:prstClr val="white"/>
                </a:solidFill>
                <a:latin typeface="Berlin Sans FB Demi" panose="020E0802020502020306" pitchFamily="34" charset="0"/>
              </a:rPr>
              <a:t>2023.10.10</a:t>
            </a:r>
            <a:endParaRPr kumimoji="1" lang="ja-JP" altLang="en-US" sz="10000" dirty="0">
              <a:solidFill>
                <a:schemeClr val="bg1"/>
              </a:solidFill>
              <a:latin typeface="Berlin Sans FB Demi" panose="020E0802020502020306" pitchFamily="34" charset="0"/>
            </a:endParaRPr>
          </a:p>
        </p:txBody>
      </p:sp>
      <p:pic>
        <p:nvPicPr>
          <p:cNvPr id="9" name="図 8"/>
          <p:cNvPicPr>
            <a:picLocks noChangeAspect="1"/>
          </p:cNvPicPr>
          <p:nvPr/>
        </p:nvPicPr>
        <p:blipFill>
          <a:blip r:embed="rId2"/>
          <a:stretch>
            <a:fillRect/>
          </a:stretch>
        </p:blipFill>
        <p:spPr>
          <a:xfrm>
            <a:off x="0" y="6073848"/>
            <a:ext cx="9156986" cy="784152"/>
          </a:xfrm>
          <a:prstGeom prst="rect">
            <a:avLst/>
          </a:prstGeom>
        </p:spPr>
      </p:pic>
      <p:grpSp>
        <p:nvGrpSpPr>
          <p:cNvPr id="6" name="グループ化 5"/>
          <p:cNvGrpSpPr/>
          <p:nvPr/>
        </p:nvGrpSpPr>
        <p:grpSpPr>
          <a:xfrm>
            <a:off x="6581058" y="6024152"/>
            <a:ext cx="2274708" cy="928892"/>
            <a:chOff x="2257536" y="2233169"/>
            <a:chExt cx="5002307" cy="1046114"/>
          </a:xfrm>
        </p:grpSpPr>
        <p:sp>
          <p:nvSpPr>
            <p:cNvPr id="7" name="テキスト ボックス 6"/>
            <p:cNvSpPr txBox="1"/>
            <p:nvPr/>
          </p:nvSpPr>
          <p:spPr>
            <a:xfrm>
              <a:off x="2257536" y="2233169"/>
              <a:ext cx="3743337" cy="450602"/>
            </a:xfrm>
            <a:prstGeom prst="rect">
              <a:avLst/>
            </a:prstGeom>
            <a:noFill/>
          </p:spPr>
          <p:txBody>
            <a:bodyPr wrap="square" rtlCol="0">
              <a:spAutoFit/>
            </a:bodyPr>
            <a:lstStyle/>
            <a:p>
              <a:r>
                <a:rPr kumimoji="1" lang="en-US" altLang="ja-JP" sz="1600" dirty="0" smtClean="0">
                  <a:solidFill>
                    <a:schemeClr val="bg1"/>
                  </a:solidFill>
                  <a:latin typeface="Berlin Sans FB Demi" panose="020E0802020502020306" pitchFamily="34" charset="0"/>
                </a:rPr>
                <a:t>SASEBO </a:t>
              </a:r>
              <a:r>
                <a:rPr kumimoji="1" lang="en-US" altLang="ja-JP" sz="2000" dirty="0" smtClean="0">
                  <a:solidFill>
                    <a:schemeClr val="bg1"/>
                  </a:solidFill>
                  <a:latin typeface="Berlin Sans FB Demi" panose="020E0802020502020306" pitchFamily="34" charset="0"/>
                </a:rPr>
                <a:t>99</a:t>
              </a:r>
              <a:r>
                <a:rPr kumimoji="1" lang="en-US" altLang="ja-JP" sz="1600" dirty="0" smtClean="0">
                  <a:solidFill>
                    <a:schemeClr val="bg1"/>
                  </a:solidFill>
                  <a:latin typeface="Berlin Sans FB Demi" panose="020E0802020502020306" pitchFamily="34" charset="0"/>
                </a:rPr>
                <a:t> Talk</a:t>
              </a:r>
              <a:endParaRPr kumimoji="1" lang="ja-JP" altLang="en-US" sz="1600" dirty="0">
                <a:solidFill>
                  <a:schemeClr val="bg1"/>
                </a:solidFill>
                <a:latin typeface="Berlin Sans FB Demi" panose="020E0802020502020306" pitchFamily="34" charset="0"/>
              </a:endParaRPr>
            </a:p>
          </p:txBody>
        </p:sp>
        <p:sp>
          <p:nvSpPr>
            <p:cNvPr id="8" name="テキスト ボックス 7"/>
            <p:cNvSpPr txBox="1"/>
            <p:nvPr/>
          </p:nvSpPr>
          <p:spPr>
            <a:xfrm>
              <a:off x="2257536" y="2343418"/>
              <a:ext cx="5002307" cy="935865"/>
            </a:xfrm>
            <a:prstGeom prst="rect">
              <a:avLst/>
            </a:prstGeom>
            <a:noFill/>
          </p:spPr>
          <p:txBody>
            <a:bodyPr wrap="square" rtlCol="0">
              <a:spAutoFit/>
            </a:bodyPr>
            <a:lstStyle/>
            <a:p>
              <a:r>
                <a:rPr kumimoji="1" lang="en-US" altLang="ja-JP" sz="4800" dirty="0" smtClean="0">
                  <a:solidFill>
                    <a:schemeClr val="bg1"/>
                  </a:solidFill>
                  <a:latin typeface="Berlin Sans FB Demi" panose="020E0802020502020306" pitchFamily="34" charset="0"/>
                </a:rPr>
                <a:t>M </a:t>
              </a:r>
              <a:r>
                <a:rPr kumimoji="1" lang="en-US" altLang="ja-JP" sz="4000" dirty="0" smtClean="0">
                  <a:solidFill>
                    <a:schemeClr val="bg1"/>
                  </a:solidFill>
                  <a:latin typeface="Berlin Sans FB Demi" panose="020E0802020502020306" pitchFamily="34" charset="0"/>
                </a:rPr>
                <a:t>Café</a:t>
              </a:r>
              <a:endParaRPr kumimoji="1" lang="ja-JP" altLang="en-US" sz="4800" dirty="0">
                <a:solidFill>
                  <a:schemeClr val="bg1"/>
                </a:solidFill>
                <a:latin typeface="Berlin Sans FB Demi" panose="020E0802020502020306" pitchFamily="34" charset="0"/>
              </a:endParaRPr>
            </a:p>
          </p:txBody>
        </p:sp>
      </p:grpSp>
      <p:sp>
        <p:nvSpPr>
          <p:cNvPr id="11" name="テキスト ボックス 10"/>
          <p:cNvSpPr txBox="1"/>
          <p:nvPr/>
        </p:nvSpPr>
        <p:spPr>
          <a:xfrm>
            <a:off x="8607287" y="147635"/>
            <a:ext cx="536713" cy="461665"/>
          </a:xfrm>
          <a:prstGeom prst="rect">
            <a:avLst/>
          </a:prstGeom>
          <a:noFill/>
        </p:spPr>
        <p:txBody>
          <a:bodyPr wrap="square" rtlCol="0">
            <a:spAutoFit/>
          </a:bodyPr>
          <a:lstStyle/>
          <a:p>
            <a:pPr algn="r"/>
            <a:fld id="{D2905DE9-A086-4288-973E-BB55A576A5B1}" type="slidenum">
              <a:rPr kumimoji="1" lang="ja-JP" altLang="en-US" sz="2400" smtClean="0">
                <a:solidFill>
                  <a:schemeClr val="bg1"/>
                </a:solidFill>
                <a:latin typeface="Berlin Sans FB Demi" panose="020E0802020502020306" pitchFamily="34" charset="0"/>
              </a:rPr>
              <a:t>3</a:t>
            </a:fld>
            <a:endParaRPr kumimoji="1" lang="ja-JP" altLang="en-US" sz="2400" dirty="0">
              <a:solidFill>
                <a:schemeClr val="bg1"/>
              </a:solidFill>
              <a:latin typeface="Berlin Sans FB Demi" panose="020E0802020502020306" pitchFamily="34" charset="0"/>
            </a:endParaRPr>
          </a:p>
        </p:txBody>
      </p:sp>
      <p:grpSp>
        <p:nvGrpSpPr>
          <p:cNvPr id="14" name="グループ化 13"/>
          <p:cNvGrpSpPr/>
          <p:nvPr/>
        </p:nvGrpSpPr>
        <p:grpSpPr>
          <a:xfrm>
            <a:off x="4467596" y="1082555"/>
            <a:ext cx="4515170" cy="4846553"/>
            <a:chOff x="4467596" y="1082555"/>
            <a:chExt cx="4515170" cy="4846553"/>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596" y="2918995"/>
              <a:ext cx="4515170" cy="3010113"/>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0851" y="1082555"/>
              <a:ext cx="1751915" cy="175191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7596" y="1082555"/>
              <a:ext cx="2619004" cy="1746738"/>
            </a:xfrm>
            <a:prstGeom prst="rect">
              <a:avLst/>
            </a:prstGeom>
          </p:spPr>
        </p:pic>
      </p:grpSp>
      <p:sp>
        <p:nvSpPr>
          <p:cNvPr id="13" name="テキスト ボックス 12"/>
          <p:cNvSpPr txBox="1"/>
          <p:nvPr/>
        </p:nvSpPr>
        <p:spPr>
          <a:xfrm>
            <a:off x="108905" y="655619"/>
            <a:ext cx="2834320" cy="338554"/>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参加者の主なご意見①</a:t>
            </a:r>
            <a:endParaRPr kumimoji="1" lang="en-US" altLang="ja-JP" sz="1600" dirty="0" smtClean="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208721" y="1082555"/>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子ども食堂をやっている。貧困対策ではなく、子どもの居場所づくりを目的にしているので、参加される方はどなたでもいいという形。お弁当配布をやると、</a:t>
            </a:r>
            <a:r>
              <a:rPr lang="en-US" altLang="ja-JP" sz="1050" dirty="0" smtClean="0">
                <a:latin typeface="BIZ UDPゴシック" panose="020B0400000000000000" pitchFamily="50" charset="-128"/>
                <a:ea typeface="BIZ UDPゴシック" panose="020B0400000000000000" pitchFamily="50" charset="-128"/>
              </a:rPr>
              <a:t>120</a:t>
            </a:r>
            <a:r>
              <a:rPr lang="ja-JP" altLang="en-US" sz="1050" dirty="0" smtClean="0">
                <a:latin typeface="BIZ UDPゴシック" panose="020B0400000000000000" pitchFamily="50" charset="-128"/>
                <a:ea typeface="BIZ UDPゴシック" panose="020B0400000000000000" pitchFamily="50" charset="-128"/>
              </a:rPr>
              <a:t>食用意しても</a:t>
            </a:r>
            <a:r>
              <a:rPr lang="en-US" altLang="ja-JP" sz="1050" dirty="0" smtClean="0">
                <a:latin typeface="BIZ UDPゴシック" panose="020B0400000000000000" pitchFamily="50" charset="-128"/>
                <a:ea typeface="BIZ UDPゴシック" panose="020B0400000000000000" pitchFamily="50" charset="-128"/>
              </a:rPr>
              <a:t>10</a:t>
            </a:r>
            <a:r>
              <a:rPr lang="ja-JP" altLang="en-US" sz="1050" dirty="0" smtClean="0">
                <a:latin typeface="BIZ UDPゴシック" panose="020B0400000000000000" pitchFamily="50" charset="-128"/>
                <a:ea typeface="BIZ UDPゴシック" panose="020B0400000000000000" pitchFamily="50" charset="-128"/>
              </a:rPr>
              <a:t>分でなくなるような状況。</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21558" y="2572056"/>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子育て支援をやっている中で、先進地に視察に行って、行政と一緒になって、利用者に佐世保っていいまちだねと言われるようになりたい。もっと勉強したい。</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221558" y="3235261"/>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３年くらいコロナで、今まで当たり前のように感じていた、知らないうちに学んでいたことが、お母さんたちにとって当たり前ではなかった。交流の場がコロナで奪われたり、少ないなと感じている。</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208721" y="1748018"/>
            <a:ext cx="4114624" cy="738664"/>
          </a:xfrm>
          <a:prstGeom prst="rect">
            <a:avLst/>
          </a:prstGeom>
        </p:spPr>
        <p:txBody>
          <a:bodyPr wrap="square">
            <a:spAutoFit/>
          </a:bodyPr>
          <a:lstStyle/>
          <a:p>
            <a:pPr lvl="0">
              <a:spcBef>
                <a:spcPts val="600"/>
              </a:spcBef>
            </a:pPr>
            <a:r>
              <a:rPr lang="ja-JP" altLang="en-US" sz="1050" dirty="0">
                <a:solidFill>
                  <a:prstClr val="black"/>
                </a:solidFill>
                <a:latin typeface="BIZ UDPゴシック" panose="020B0400000000000000" pitchFamily="50" charset="-128"/>
                <a:ea typeface="BIZ UDPゴシック" panose="020B0400000000000000" pitchFamily="50" charset="-128"/>
              </a:rPr>
              <a:t>心の相談では、朝ごはんも食べてこれないような状況で学校に来ると元気がない、元気がないと学校の授業で座っておくのは無理、そういう子が授業についていけなくなり、学校に来れなくなるという流れがあるかなと感じている。</a:t>
            </a:r>
          </a:p>
        </p:txBody>
      </p:sp>
      <p:sp>
        <p:nvSpPr>
          <p:cNvPr id="19" name="正方形/長方形 18"/>
          <p:cNvSpPr/>
          <p:nvPr/>
        </p:nvSpPr>
        <p:spPr>
          <a:xfrm>
            <a:off x="221558" y="3891516"/>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子どもを産んでも支援センターなど行くところがないと２人目、３人目を産もうとはならない。子どもを産んでも行くところがあるというように改善できたらと思う。</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08721" y="4556683"/>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子育てについて夫婦で考えるという子育てサロンに参加したことがある。なかなか夫婦で考えるということもない中で、良い機会だった。マルシェみたいなもので、気軽に交流する場があるといいと思う。</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208721" y="5219888"/>
            <a:ext cx="4114624" cy="415498"/>
          </a:xfrm>
          <a:prstGeom prst="rect">
            <a:avLst/>
          </a:prstGeom>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土日</a:t>
            </a:r>
            <a:r>
              <a:rPr lang="ja-JP" altLang="en-US" sz="1050" dirty="0" smtClean="0">
                <a:latin typeface="BIZ UDPゴシック" panose="020B0400000000000000" pitchFamily="50" charset="-128"/>
                <a:ea typeface="BIZ UDPゴシック" panose="020B0400000000000000" pitchFamily="50" charset="-128"/>
              </a:rPr>
              <a:t>に子育て支援施設に夫婦で行っていた。土日に空いていないと今の親子はつらいだろうなと思う。</a:t>
            </a:r>
            <a:endParaRPr lang="en-US" altLang="ja-JP" sz="105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983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0"/>
            <a:ext cx="9156986" cy="609300"/>
          </a:xfrm>
          <a:prstGeom prst="rect">
            <a:avLst/>
          </a:prstGeom>
        </p:spPr>
      </p:pic>
      <p:sp>
        <p:nvSpPr>
          <p:cNvPr id="4" name="テキスト ボックス 3"/>
          <p:cNvSpPr txBox="1"/>
          <p:nvPr/>
        </p:nvSpPr>
        <p:spPr>
          <a:xfrm>
            <a:off x="130160" y="-98586"/>
            <a:ext cx="3895188" cy="707886"/>
          </a:xfrm>
          <a:prstGeom prst="rect">
            <a:avLst/>
          </a:prstGeom>
          <a:noFill/>
        </p:spPr>
        <p:txBody>
          <a:bodyPr wrap="square" rtlCol="0">
            <a:spAutoFit/>
          </a:bodyPr>
          <a:lstStyle/>
          <a:p>
            <a:r>
              <a:rPr kumimoji="1" lang="en-US" altLang="ja-JP" sz="4000" dirty="0" smtClean="0">
                <a:solidFill>
                  <a:schemeClr val="bg1"/>
                </a:solidFill>
                <a:latin typeface="Berlin Sans FB Demi" panose="020E0802020502020306" pitchFamily="34" charset="0"/>
              </a:rPr>
              <a:t>Report</a:t>
            </a:r>
            <a:r>
              <a:rPr kumimoji="1" lang="en-US" altLang="ja-JP" sz="4000" dirty="0">
                <a:solidFill>
                  <a:prstClr val="white"/>
                </a:solidFill>
                <a:latin typeface="Berlin Sans FB Demi" panose="020E0802020502020306" pitchFamily="34" charset="0"/>
              </a:rPr>
              <a:t> </a:t>
            </a:r>
            <a:r>
              <a:rPr kumimoji="1" lang="en-US" altLang="ja-JP" dirty="0" smtClean="0">
                <a:solidFill>
                  <a:prstClr val="white"/>
                </a:solidFill>
                <a:latin typeface="Berlin Sans FB Demi" panose="020E0802020502020306" pitchFamily="34" charset="0"/>
              </a:rPr>
              <a:t>2023.10.10</a:t>
            </a:r>
            <a:endParaRPr kumimoji="1" lang="ja-JP" altLang="en-US" sz="10000" dirty="0">
              <a:solidFill>
                <a:schemeClr val="bg1"/>
              </a:solidFill>
              <a:latin typeface="Berlin Sans FB Demi" panose="020E0802020502020306" pitchFamily="34" charset="0"/>
            </a:endParaRPr>
          </a:p>
        </p:txBody>
      </p:sp>
      <p:pic>
        <p:nvPicPr>
          <p:cNvPr id="9" name="図 8"/>
          <p:cNvPicPr>
            <a:picLocks noChangeAspect="1"/>
          </p:cNvPicPr>
          <p:nvPr/>
        </p:nvPicPr>
        <p:blipFill>
          <a:blip r:embed="rId2"/>
          <a:stretch>
            <a:fillRect/>
          </a:stretch>
        </p:blipFill>
        <p:spPr>
          <a:xfrm>
            <a:off x="0" y="6073848"/>
            <a:ext cx="9156986" cy="784152"/>
          </a:xfrm>
          <a:prstGeom prst="rect">
            <a:avLst/>
          </a:prstGeom>
        </p:spPr>
      </p:pic>
      <p:grpSp>
        <p:nvGrpSpPr>
          <p:cNvPr id="6" name="グループ化 5"/>
          <p:cNvGrpSpPr/>
          <p:nvPr/>
        </p:nvGrpSpPr>
        <p:grpSpPr>
          <a:xfrm>
            <a:off x="6581058" y="6024152"/>
            <a:ext cx="2274708" cy="928892"/>
            <a:chOff x="2257536" y="2233169"/>
            <a:chExt cx="5002307" cy="1046114"/>
          </a:xfrm>
        </p:grpSpPr>
        <p:sp>
          <p:nvSpPr>
            <p:cNvPr id="7" name="テキスト ボックス 6"/>
            <p:cNvSpPr txBox="1"/>
            <p:nvPr/>
          </p:nvSpPr>
          <p:spPr>
            <a:xfrm>
              <a:off x="2257536" y="2233169"/>
              <a:ext cx="3743337" cy="450602"/>
            </a:xfrm>
            <a:prstGeom prst="rect">
              <a:avLst/>
            </a:prstGeom>
            <a:noFill/>
          </p:spPr>
          <p:txBody>
            <a:bodyPr wrap="square" rtlCol="0">
              <a:spAutoFit/>
            </a:bodyPr>
            <a:lstStyle/>
            <a:p>
              <a:r>
                <a:rPr kumimoji="1" lang="en-US" altLang="ja-JP" sz="1600" dirty="0" smtClean="0">
                  <a:solidFill>
                    <a:schemeClr val="bg1"/>
                  </a:solidFill>
                  <a:latin typeface="Berlin Sans FB Demi" panose="020E0802020502020306" pitchFamily="34" charset="0"/>
                </a:rPr>
                <a:t>SASEBO </a:t>
              </a:r>
              <a:r>
                <a:rPr kumimoji="1" lang="en-US" altLang="ja-JP" sz="2000" dirty="0" smtClean="0">
                  <a:solidFill>
                    <a:schemeClr val="bg1"/>
                  </a:solidFill>
                  <a:latin typeface="Berlin Sans FB Demi" panose="020E0802020502020306" pitchFamily="34" charset="0"/>
                </a:rPr>
                <a:t>99</a:t>
              </a:r>
              <a:r>
                <a:rPr kumimoji="1" lang="en-US" altLang="ja-JP" sz="1600" dirty="0" smtClean="0">
                  <a:solidFill>
                    <a:schemeClr val="bg1"/>
                  </a:solidFill>
                  <a:latin typeface="Berlin Sans FB Demi" panose="020E0802020502020306" pitchFamily="34" charset="0"/>
                </a:rPr>
                <a:t> Talk</a:t>
              </a:r>
              <a:endParaRPr kumimoji="1" lang="ja-JP" altLang="en-US" sz="1600" dirty="0">
                <a:solidFill>
                  <a:schemeClr val="bg1"/>
                </a:solidFill>
                <a:latin typeface="Berlin Sans FB Demi" panose="020E0802020502020306" pitchFamily="34" charset="0"/>
              </a:endParaRPr>
            </a:p>
          </p:txBody>
        </p:sp>
        <p:sp>
          <p:nvSpPr>
            <p:cNvPr id="8" name="テキスト ボックス 7"/>
            <p:cNvSpPr txBox="1"/>
            <p:nvPr/>
          </p:nvSpPr>
          <p:spPr>
            <a:xfrm>
              <a:off x="2257536" y="2343418"/>
              <a:ext cx="5002307" cy="935865"/>
            </a:xfrm>
            <a:prstGeom prst="rect">
              <a:avLst/>
            </a:prstGeom>
            <a:noFill/>
          </p:spPr>
          <p:txBody>
            <a:bodyPr wrap="square" rtlCol="0">
              <a:spAutoFit/>
            </a:bodyPr>
            <a:lstStyle/>
            <a:p>
              <a:r>
                <a:rPr kumimoji="1" lang="en-US" altLang="ja-JP" sz="4800" dirty="0" smtClean="0">
                  <a:solidFill>
                    <a:schemeClr val="bg1"/>
                  </a:solidFill>
                  <a:latin typeface="Berlin Sans FB Demi" panose="020E0802020502020306" pitchFamily="34" charset="0"/>
                </a:rPr>
                <a:t>M </a:t>
              </a:r>
              <a:r>
                <a:rPr kumimoji="1" lang="en-US" altLang="ja-JP" sz="4000" dirty="0" smtClean="0">
                  <a:solidFill>
                    <a:schemeClr val="bg1"/>
                  </a:solidFill>
                  <a:latin typeface="Berlin Sans FB Demi" panose="020E0802020502020306" pitchFamily="34" charset="0"/>
                </a:rPr>
                <a:t>Café</a:t>
              </a:r>
              <a:endParaRPr kumimoji="1" lang="ja-JP" altLang="en-US" sz="4800" dirty="0">
                <a:solidFill>
                  <a:schemeClr val="bg1"/>
                </a:solidFill>
                <a:latin typeface="Berlin Sans FB Demi" panose="020E0802020502020306" pitchFamily="34" charset="0"/>
              </a:endParaRPr>
            </a:p>
          </p:txBody>
        </p:sp>
      </p:grpSp>
      <p:sp>
        <p:nvSpPr>
          <p:cNvPr id="11" name="テキスト ボックス 10"/>
          <p:cNvSpPr txBox="1"/>
          <p:nvPr/>
        </p:nvSpPr>
        <p:spPr>
          <a:xfrm>
            <a:off x="8607287" y="147635"/>
            <a:ext cx="536713" cy="461665"/>
          </a:xfrm>
          <a:prstGeom prst="rect">
            <a:avLst/>
          </a:prstGeom>
          <a:noFill/>
        </p:spPr>
        <p:txBody>
          <a:bodyPr wrap="square" rtlCol="0">
            <a:spAutoFit/>
          </a:bodyPr>
          <a:lstStyle/>
          <a:p>
            <a:pPr algn="r"/>
            <a:fld id="{D2905DE9-A086-4288-973E-BB55A576A5B1}" type="slidenum">
              <a:rPr kumimoji="1" lang="ja-JP" altLang="en-US" sz="2400" smtClean="0">
                <a:solidFill>
                  <a:schemeClr val="bg1"/>
                </a:solidFill>
                <a:latin typeface="Berlin Sans FB Demi" panose="020E0802020502020306" pitchFamily="34" charset="0"/>
              </a:rPr>
              <a:t>4</a:t>
            </a:fld>
            <a:endParaRPr kumimoji="1" lang="ja-JP" altLang="en-US" sz="2400" dirty="0">
              <a:solidFill>
                <a:schemeClr val="bg1"/>
              </a:solidFill>
              <a:latin typeface="Berlin Sans FB Demi" panose="020E0802020502020306" pitchFamily="34" charset="0"/>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596" y="2943062"/>
            <a:ext cx="4515170" cy="3011675"/>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584" y="1082555"/>
            <a:ext cx="1745182" cy="1745962"/>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7597" y="1082555"/>
            <a:ext cx="2612094" cy="1741396"/>
          </a:xfrm>
          <a:prstGeom prst="rect">
            <a:avLst/>
          </a:prstGeom>
        </p:spPr>
      </p:pic>
      <p:sp>
        <p:nvSpPr>
          <p:cNvPr id="13" name="テキスト ボックス 12"/>
          <p:cNvSpPr txBox="1"/>
          <p:nvPr/>
        </p:nvSpPr>
        <p:spPr>
          <a:xfrm>
            <a:off x="108905" y="655619"/>
            <a:ext cx="2834320" cy="338554"/>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参加者の主なご意見②</a:t>
            </a:r>
            <a:endParaRPr kumimoji="1" lang="en-US" altLang="ja-JP" sz="1600" dirty="0" smtClean="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08721" y="1082555"/>
            <a:ext cx="4114624" cy="577081"/>
          </a:xfrm>
          <a:prstGeom prst="rect">
            <a:avLst/>
          </a:prstGeom>
        </p:spPr>
        <p:txBody>
          <a:bodyPr wrap="square">
            <a:spAutoFit/>
          </a:bodyPr>
          <a:lstStyle/>
          <a:p>
            <a:r>
              <a:rPr lang="ja-JP" altLang="en-US" sz="1050" dirty="0" smtClean="0">
                <a:latin typeface="BIZ UDPゴシック" panose="020B0400000000000000" pitchFamily="50" charset="-128"/>
                <a:ea typeface="BIZ UDPゴシック" panose="020B0400000000000000" pitchFamily="50" charset="-128"/>
              </a:rPr>
              <a:t>小さい子どもも頭がいいので、１回支援しただけで顔を覚えていてくれる。ママたちから「助かりました」「ありがとうございました」と言われると、やっててよかったと思う。</a:t>
            </a:r>
            <a:endParaRPr lang="en-US" altLang="ja-JP" sz="1050" dirty="0" smtClean="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208721" y="1748018"/>
            <a:ext cx="4114624" cy="577081"/>
          </a:xfrm>
          <a:prstGeom prst="rect">
            <a:avLst/>
          </a:prstGeom>
        </p:spPr>
        <p:txBody>
          <a:bodyPr wrap="square">
            <a:spAutoFit/>
          </a:bodyPr>
          <a:lstStyle/>
          <a:p>
            <a:pPr lvl="0">
              <a:spcBef>
                <a:spcPts val="600"/>
              </a:spcBef>
            </a:pPr>
            <a:r>
              <a:rPr lang="ja-JP" altLang="en-US" sz="1050" dirty="0" smtClean="0">
                <a:solidFill>
                  <a:prstClr val="black"/>
                </a:solidFill>
                <a:latin typeface="BIZ UDPゴシック" panose="020B0400000000000000" pitchFamily="50" charset="-128"/>
                <a:ea typeface="BIZ UDPゴシック" panose="020B0400000000000000" pitchFamily="50" charset="-128"/>
              </a:rPr>
              <a:t>佐世保では転勤者も長期出張される方も多く、サポートはすごく大事だと思う。近くに親御さんがいらっしゃらない方などは、頼ってもらって、リフレッシュしてもらって元気に子育てして欲しい。</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208721" y="2413481"/>
            <a:ext cx="4114624" cy="1061829"/>
          </a:xfrm>
          <a:prstGeom prst="rect">
            <a:avLst/>
          </a:prstGeom>
        </p:spPr>
        <p:txBody>
          <a:bodyPr wrap="square">
            <a:spAutoFit/>
          </a:bodyPr>
          <a:lstStyle/>
          <a:p>
            <a:pPr lvl="0">
              <a:spcBef>
                <a:spcPts val="600"/>
              </a:spcBef>
            </a:pPr>
            <a:r>
              <a:rPr lang="ja-JP" altLang="en-US" sz="1050" dirty="0" smtClean="0">
                <a:solidFill>
                  <a:prstClr val="black"/>
                </a:solidFill>
                <a:latin typeface="BIZ UDPゴシック" panose="020B0400000000000000" pitchFamily="50" charset="-128"/>
                <a:ea typeface="BIZ UDPゴシック" panose="020B0400000000000000" pitchFamily="50" charset="-128"/>
              </a:rPr>
              <a:t>子育てを支援する人たちも幸せじゃないといけない。支援する人が幸せであることが大事、重みが違う。福祉は制度だけでは救えない。制度の狭間にある人をどうやって支援していくかが大事。「自分で気づいて変わること」を支援するという考え方が必要。見えないところで支援している人、「真昼の星」に社会が注目してくれることはすごくうれしいことだし、市としても着目してほしい。</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208721" y="3563692"/>
            <a:ext cx="4114624" cy="738664"/>
          </a:xfrm>
          <a:prstGeom prst="rect">
            <a:avLst/>
          </a:prstGeom>
        </p:spPr>
        <p:txBody>
          <a:bodyPr wrap="square">
            <a:spAutoFit/>
          </a:bodyPr>
          <a:lstStyle/>
          <a:p>
            <a:pPr lvl="0">
              <a:spcBef>
                <a:spcPts val="600"/>
              </a:spcBef>
            </a:pPr>
            <a:r>
              <a:rPr lang="ja-JP" altLang="en-US" sz="1050" dirty="0" smtClean="0">
                <a:solidFill>
                  <a:prstClr val="black"/>
                </a:solidFill>
                <a:latin typeface="BIZ UDPゴシック" panose="020B0400000000000000" pitchFamily="50" charset="-128"/>
                <a:ea typeface="BIZ UDPゴシック" panose="020B0400000000000000" pitchFamily="50" charset="-128"/>
              </a:rPr>
              <a:t>子育てに対して社会が厳しいという声が多く聞かれるが、子育ては、人に頼るという経験、頼らせてもらう経験をしないとうまくいかないと感じている。そういった支援をしている事業者同士がつながると、気づきや学びにつながると思う。</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08721" y="4390738"/>
            <a:ext cx="4114624" cy="577081"/>
          </a:xfrm>
          <a:prstGeom prst="rect">
            <a:avLst/>
          </a:prstGeom>
        </p:spPr>
        <p:txBody>
          <a:bodyPr wrap="square">
            <a:spAutoFit/>
          </a:bodyPr>
          <a:lstStyle/>
          <a:p>
            <a:pPr lvl="0">
              <a:spcBef>
                <a:spcPts val="600"/>
              </a:spcBef>
            </a:pPr>
            <a:r>
              <a:rPr lang="ja-JP" altLang="en-US" sz="1050" dirty="0" smtClean="0">
                <a:solidFill>
                  <a:prstClr val="black"/>
                </a:solidFill>
                <a:latin typeface="BIZ UDPゴシック" panose="020B0400000000000000" pitchFamily="50" charset="-128"/>
                <a:ea typeface="BIZ UDPゴシック" panose="020B0400000000000000" pitchFamily="50" charset="-128"/>
              </a:rPr>
              <a:t>子どもたちのために、大人が本気であそびをつくっていかないと伝わらない。子どもたちの文化が廃れてくると思う。親が喜んで笑顔でいてくれると、</a:t>
            </a:r>
            <a:r>
              <a:rPr lang="ja-JP" altLang="en-US" sz="1050" dirty="0">
                <a:solidFill>
                  <a:prstClr val="black"/>
                </a:solidFill>
                <a:latin typeface="BIZ UDPゴシック" panose="020B0400000000000000" pitchFamily="50" charset="-128"/>
                <a:ea typeface="BIZ UDPゴシック" panose="020B0400000000000000" pitchFamily="50" charset="-128"/>
              </a:rPr>
              <a:t>子ども</a:t>
            </a:r>
            <a:r>
              <a:rPr lang="ja-JP" altLang="en-US" sz="1050" dirty="0" smtClean="0">
                <a:solidFill>
                  <a:prstClr val="black"/>
                </a:solidFill>
                <a:latin typeface="BIZ UDPゴシック" panose="020B0400000000000000" pitchFamily="50" charset="-128"/>
                <a:ea typeface="BIZ UDPゴシック" panose="020B0400000000000000" pitchFamily="50" charset="-128"/>
              </a:rPr>
              <a:t>たちもうれしい。</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208721" y="5056201"/>
            <a:ext cx="4114624" cy="738664"/>
          </a:xfrm>
          <a:prstGeom prst="rect">
            <a:avLst/>
          </a:prstGeom>
        </p:spPr>
        <p:txBody>
          <a:bodyPr wrap="square">
            <a:spAutoFit/>
          </a:bodyPr>
          <a:lstStyle/>
          <a:p>
            <a:pPr lvl="0">
              <a:spcBef>
                <a:spcPts val="600"/>
              </a:spcBef>
            </a:pPr>
            <a:r>
              <a:rPr lang="ja-JP" altLang="en-US" sz="1050" dirty="0" smtClean="0">
                <a:solidFill>
                  <a:prstClr val="black"/>
                </a:solidFill>
                <a:latin typeface="BIZ UDPゴシック" panose="020B0400000000000000" pitchFamily="50" charset="-128"/>
                <a:ea typeface="BIZ UDPゴシック" panose="020B0400000000000000" pitchFamily="50" charset="-128"/>
              </a:rPr>
              <a:t>佐世保はみんなで子育てをするという風になると、佐世保はもっといいまちになると思う。子どもと若い人たちが</a:t>
            </a:r>
            <a:r>
              <a:rPr lang="ja-JP" altLang="en-US" sz="1050" dirty="0">
                <a:solidFill>
                  <a:prstClr val="black"/>
                </a:solidFill>
                <a:latin typeface="BIZ UDPゴシック" panose="020B0400000000000000" pitchFamily="50" charset="-128"/>
                <a:ea typeface="BIZ UDPゴシック" panose="020B0400000000000000" pitchFamily="50" charset="-128"/>
              </a:rPr>
              <a:t>経済</a:t>
            </a:r>
            <a:r>
              <a:rPr lang="ja-JP" altLang="en-US" sz="1050" dirty="0" smtClean="0">
                <a:solidFill>
                  <a:prstClr val="black"/>
                </a:solidFill>
                <a:latin typeface="BIZ UDPゴシック" panose="020B0400000000000000" pitchFamily="50" charset="-128"/>
                <a:ea typeface="BIZ UDPゴシック" panose="020B0400000000000000" pitchFamily="50" charset="-128"/>
              </a:rPr>
              <a:t>活動</a:t>
            </a:r>
            <a:r>
              <a:rPr lang="ja-JP" altLang="en-US" sz="1050" dirty="0">
                <a:solidFill>
                  <a:prstClr val="black"/>
                </a:solidFill>
                <a:latin typeface="BIZ UDPゴシック" panose="020B0400000000000000" pitchFamily="50" charset="-128"/>
                <a:ea typeface="BIZ UDPゴシック" panose="020B0400000000000000" pitchFamily="50" charset="-128"/>
              </a:rPr>
              <a:t>を</a:t>
            </a:r>
            <a:r>
              <a:rPr lang="ja-JP" altLang="en-US" sz="1050" dirty="0" smtClean="0">
                <a:solidFill>
                  <a:prstClr val="black"/>
                </a:solidFill>
                <a:latin typeface="BIZ UDPゴシック" panose="020B0400000000000000" pitchFamily="50" charset="-128"/>
                <a:ea typeface="BIZ UDPゴシック" panose="020B0400000000000000" pitchFamily="50" charset="-128"/>
              </a:rPr>
              <a:t>活性化させると思う。若い世代が子どもをたくさん産んで元気に生活できると、佐世保はもっと活性化すると思う。</a:t>
            </a:r>
            <a:endParaRPr lang="ja-JP" altLang="en-US" sz="105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074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0"/>
            <a:ext cx="9156986" cy="609300"/>
          </a:xfrm>
          <a:prstGeom prst="rect">
            <a:avLst/>
          </a:prstGeom>
        </p:spPr>
      </p:pic>
      <p:sp>
        <p:nvSpPr>
          <p:cNvPr id="4" name="テキスト ボックス 3"/>
          <p:cNvSpPr txBox="1"/>
          <p:nvPr/>
        </p:nvSpPr>
        <p:spPr>
          <a:xfrm>
            <a:off x="130159" y="-98586"/>
            <a:ext cx="2941032" cy="707886"/>
          </a:xfrm>
          <a:prstGeom prst="rect">
            <a:avLst/>
          </a:prstGeom>
          <a:noFill/>
        </p:spPr>
        <p:txBody>
          <a:bodyPr wrap="square" rtlCol="0">
            <a:spAutoFit/>
          </a:bodyPr>
          <a:lstStyle/>
          <a:p>
            <a:r>
              <a:rPr kumimoji="1" lang="en-US" altLang="ja-JP" sz="4000" dirty="0" smtClean="0">
                <a:solidFill>
                  <a:schemeClr val="bg1"/>
                </a:solidFill>
                <a:latin typeface="Berlin Sans FB Demi" panose="020E0802020502020306" pitchFamily="34" charset="0"/>
              </a:rPr>
              <a:t>Report </a:t>
            </a:r>
            <a:r>
              <a:rPr kumimoji="1" lang="en-US" altLang="ja-JP" dirty="0" smtClean="0">
                <a:solidFill>
                  <a:schemeClr val="bg1"/>
                </a:solidFill>
                <a:latin typeface="Berlin Sans FB Demi" panose="020E0802020502020306" pitchFamily="34" charset="0"/>
              </a:rPr>
              <a:t>2023.10.10</a:t>
            </a:r>
            <a:endParaRPr kumimoji="1" lang="ja-JP" altLang="en-US" sz="6000" dirty="0">
              <a:solidFill>
                <a:schemeClr val="bg1"/>
              </a:solidFill>
              <a:latin typeface="Berlin Sans FB Demi" panose="020E0802020502020306" pitchFamily="34" charset="0"/>
            </a:endParaRPr>
          </a:p>
        </p:txBody>
      </p:sp>
      <p:pic>
        <p:nvPicPr>
          <p:cNvPr id="9" name="図 8"/>
          <p:cNvPicPr>
            <a:picLocks noChangeAspect="1"/>
          </p:cNvPicPr>
          <p:nvPr/>
        </p:nvPicPr>
        <p:blipFill>
          <a:blip r:embed="rId2"/>
          <a:stretch>
            <a:fillRect/>
          </a:stretch>
        </p:blipFill>
        <p:spPr>
          <a:xfrm>
            <a:off x="0" y="6073848"/>
            <a:ext cx="9156986" cy="784152"/>
          </a:xfrm>
          <a:prstGeom prst="rect">
            <a:avLst/>
          </a:prstGeom>
        </p:spPr>
      </p:pic>
      <p:grpSp>
        <p:nvGrpSpPr>
          <p:cNvPr id="6" name="グループ化 5"/>
          <p:cNvGrpSpPr/>
          <p:nvPr/>
        </p:nvGrpSpPr>
        <p:grpSpPr>
          <a:xfrm>
            <a:off x="6581058" y="6024152"/>
            <a:ext cx="2274708" cy="928892"/>
            <a:chOff x="2257536" y="2233169"/>
            <a:chExt cx="5002307" cy="1046114"/>
          </a:xfrm>
        </p:grpSpPr>
        <p:sp>
          <p:nvSpPr>
            <p:cNvPr id="7" name="テキスト ボックス 6"/>
            <p:cNvSpPr txBox="1"/>
            <p:nvPr/>
          </p:nvSpPr>
          <p:spPr>
            <a:xfrm>
              <a:off x="2257536" y="2233169"/>
              <a:ext cx="3743337" cy="450602"/>
            </a:xfrm>
            <a:prstGeom prst="rect">
              <a:avLst/>
            </a:prstGeom>
            <a:noFill/>
          </p:spPr>
          <p:txBody>
            <a:bodyPr wrap="square" rtlCol="0">
              <a:spAutoFit/>
            </a:bodyPr>
            <a:lstStyle/>
            <a:p>
              <a:r>
                <a:rPr kumimoji="1" lang="en-US" altLang="ja-JP" sz="1600" dirty="0" smtClean="0">
                  <a:solidFill>
                    <a:schemeClr val="bg1"/>
                  </a:solidFill>
                  <a:latin typeface="Berlin Sans FB Demi" panose="020E0802020502020306" pitchFamily="34" charset="0"/>
                </a:rPr>
                <a:t>SASEBO </a:t>
              </a:r>
              <a:r>
                <a:rPr kumimoji="1" lang="en-US" altLang="ja-JP" sz="2000" dirty="0" smtClean="0">
                  <a:solidFill>
                    <a:schemeClr val="bg1"/>
                  </a:solidFill>
                  <a:latin typeface="Berlin Sans FB Demi" panose="020E0802020502020306" pitchFamily="34" charset="0"/>
                </a:rPr>
                <a:t>99</a:t>
              </a:r>
              <a:r>
                <a:rPr kumimoji="1" lang="en-US" altLang="ja-JP" sz="1600" dirty="0" smtClean="0">
                  <a:solidFill>
                    <a:schemeClr val="bg1"/>
                  </a:solidFill>
                  <a:latin typeface="Berlin Sans FB Demi" panose="020E0802020502020306" pitchFamily="34" charset="0"/>
                </a:rPr>
                <a:t> Talk</a:t>
              </a:r>
              <a:endParaRPr kumimoji="1" lang="ja-JP" altLang="en-US" sz="1600" dirty="0">
                <a:solidFill>
                  <a:schemeClr val="bg1"/>
                </a:solidFill>
                <a:latin typeface="Berlin Sans FB Demi" panose="020E0802020502020306" pitchFamily="34" charset="0"/>
              </a:endParaRPr>
            </a:p>
          </p:txBody>
        </p:sp>
        <p:sp>
          <p:nvSpPr>
            <p:cNvPr id="8" name="テキスト ボックス 7"/>
            <p:cNvSpPr txBox="1"/>
            <p:nvPr/>
          </p:nvSpPr>
          <p:spPr>
            <a:xfrm>
              <a:off x="2257536" y="2343418"/>
              <a:ext cx="5002307" cy="935865"/>
            </a:xfrm>
            <a:prstGeom prst="rect">
              <a:avLst/>
            </a:prstGeom>
            <a:noFill/>
          </p:spPr>
          <p:txBody>
            <a:bodyPr wrap="square" rtlCol="0">
              <a:spAutoFit/>
            </a:bodyPr>
            <a:lstStyle/>
            <a:p>
              <a:r>
                <a:rPr kumimoji="1" lang="en-US" altLang="ja-JP" sz="4800" dirty="0" smtClean="0">
                  <a:solidFill>
                    <a:schemeClr val="bg1"/>
                  </a:solidFill>
                  <a:latin typeface="Berlin Sans FB Demi" panose="020E0802020502020306" pitchFamily="34" charset="0"/>
                </a:rPr>
                <a:t>M </a:t>
              </a:r>
              <a:r>
                <a:rPr kumimoji="1" lang="en-US" altLang="ja-JP" sz="4000" dirty="0" smtClean="0">
                  <a:solidFill>
                    <a:schemeClr val="bg1"/>
                  </a:solidFill>
                  <a:latin typeface="Berlin Sans FB Demi" panose="020E0802020502020306" pitchFamily="34" charset="0"/>
                </a:rPr>
                <a:t>Café</a:t>
              </a:r>
              <a:endParaRPr kumimoji="1" lang="ja-JP" altLang="en-US" sz="4800" dirty="0">
                <a:solidFill>
                  <a:schemeClr val="bg1"/>
                </a:solidFill>
                <a:latin typeface="Berlin Sans FB Demi" panose="020E0802020502020306" pitchFamily="34" charset="0"/>
              </a:endParaRPr>
            </a:p>
          </p:txBody>
        </p:sp>
      </p:grpSp>
      <p:sp>
        <p:nvSpPr>
          <p:cNvPr id="11" name="テキスト ボックス 10"/>
          <p:cNvSpPr txBox="1"/>
          <p:nvPr/>
        </p:nvSpPr>
        <p:spPr>
          <a:xfrm>
            <a:off x="8607287" y="147635"/>
            <a:ext cx="536713" cy="461665"/>
          </a:xfrm>
          <a:prstGeom prst="rect">
            <a:avLst/>
          </a:prstGeom>
          <a:noFill/>
        </p:spPr>
        <p:txBody>
          <a:bodyPr wrap="square" rtlCol="0">
            <a:spAutoFit/>
          </a:bodyPr>
          <a:lstStyle/>
          <a:p>
            <a:pPr algn="r"/>
            <a:fld id="{D2905DE9-A086-4288-973E-BB55A576A5B1}" type="slidenum">
              <a:rPr kumimoji="1" lang="ja-JP" altLang="en-US" sz="2400" smtClean="0">
                <a:solidFill>
                  <a:schemeClr val="bg1"/>
                </a:solidFill>
                <a:latin typeface="Berlin Sans FB Demi" panose="020E0802020502020306" pitchFamily="34" charset="0"/>
              </a:rPr>
              <a:t>5</a:t>
            </a:fld>
            <a:endParaRPr kumimoji="1" lang="ja-JP" altLang="en-US" sz="2400" dirty="0">
              <a:solidFill>
                <a:schemeClr val="bg1"/>
              </a:solidFill>
              <a:latin typeface="Berlin Sans FB Demi" panose="020E0802020502020306" pitchFamily="34" charset="0"/>
            </a:endParaRPr>
          </a:p>
        </p:txBody>
      </p:sp>
      <p:sp>
        <p:nvSpPr>
          <p:cNvPr id="10" name="テキスト ボックス 9"/>
          <p:cNvSpPr txBox="1"/>
          <p:nvPr/>
        </p:nvSpPr>
        <p:spPr>
          <a:xfrm>
            <a:off x="108905" y="655619"/>
            <a:ext cx="4625142" cy="338554"/>
          </a:xfrm>
          <a:prstGeom prst="rect">
            <a:avLst/>
          </a:prstGeom>
          <a:noFill/>
        </p:spPr>
        <p:txBody>
          <a:bodyPr wrap="square" rtlCol="0">
            <a:spAutoFit/>
          </a:bodyPr>
          <a:lstStyle/>
          <a:p>
            <a:r>
              <a:rPr kumimoji="1" lang="ja-JP" altLang="en-US" sz="1600" dirty="0" smtClean="0">
                <a:latin typeface="BIZ UDPゴシック" panose="020B0400000000000000" pitchFamily="50" charset="-128"/>
                <a:ea typeface="BIZ UDPゴシック" panose="020B0400000000000000" pitchFamily="50" charset="-128"/>
              </a:rPr>
              <a:t>■ 参加者アンケート</a:t>
            </a:r>
            <a:endParaRPr kumimoji="1" lang="en-US" altLang="ja-JP" sz="1600" dirty="0" smtClean="0">
              <a:latin typeface="BIZ UDPゴシック" panose="020B0400000000000000" pitchFamily="50" charset="-128"/>
              <a:ea typeface="BIZ UDPゴシック" panose="020B0400000000000000" pitchFamily="50" charset="-128"/>
            </a:endParaRPr>
          </a:p>
        </p:txBody>
      </p:sp>
      <p:grpSp>
        <p:nvGrpSpPr>
          <p:cNvPr id="30" name="グループ化 29"/>
          <p:cNvGrpSpPr/>
          <p:nvPr/>
        </p:nvGrpSpPr>
        <p:grpSpPr>
          <a:xfrm>
            <a:off x="-81609" y="1040492"/>
            <a:ext cx="9026826" cy="2059296"/>
            <a:chOff x="117174" y="1221824"/>
            <a:chExt cx="9026826" cy="2059296"/>
          </a:xfrm>
        </p:grpSpPr>
        <p:grpSp>
          <p:nvGrpSpPr>
            <p:cNvPr id="16" name="グループ化 15"/>
            <p:cNvGrpSpPr/>
            <p:nvPr/>
          </p:nvGrpSpPr>
          <p:grpSpPr>
            <a:xfrm>
              <a:off x="117174" y="1308908"/>
              <a:ext cx="9026826" cy="1972212"/>
              <a:chOff x="130160" y="1344514"/>
              <a:chExt cx="9026826" cy="1972212"/>
            </a:xfrm>
          </p:grpSpPr>
          <p:graphicFrame>
            <p:nvGraphicFramePr>
              <p:cNvPr id="12" name="グラフ 11"/>
              <p:cNvGraphicFramePr/>
              <p:nvPr>
                <p:extLst>
                  <p:ext uri="{D42A27DB-BD31-4B8C-83A1-F6EECF244321}">
                    <p14:modId xmlns:p14="http://schemas.microsoft.com/office/powerpoint/2010/main" val="2793036500"/>
                  </p:ext>
                </p:extLst>
              </p:nvPr>
            </p:nvGraphicFramePr>
            <p:xfrm>
              <a:off x="130160" y="1374178"/>
              <a:ext cx="2411896" cy="1942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p:nvPr>
                <p:extLst>
                  <p:ext uri="{D42A27DB-BD31-4B8C-83A1-F6EECF244321}">
                    <p14:modId xmlns:p14="http://schemas.microsoft.com/office/powerpoint/2010/main" val="1686094275"/>
                  </p:ext>
                </p:extLst>
              </p:nvPr>
            </p:nvGraphicFramePr>
            <p:xfrm>
              <a:off x="2335137" y="1374178"/>
              <a:ext cx="2411896" cy="1942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p:nvPr>
                <p:extLst>
                  <p:ext uri="{D42A27DB-BD31-4B8C-83A1-F6EECF244321}">
                    <p14:modId xmlns:p14="http://schemas.microsoft.com/office/powerpoint/2010/main" val="1220176238"/>
                  </p:ext>
                </p:extLst>
              </p:nvPr>
            </p:nvGraphicFramePr>
            <p:xfrm>
              <a:off x="4540114" y="1349330"/>
              <a:ext cx="2411896" cy="19425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extLst>
                  <p:ext uri="{D42A27DB-BD31-4B8C-83A1-F6EECF244321}">
                    <p14:modId xmlns:p14="http://schemas.microsoft.com/office/powerpoint/2010/main" val="927959413"/>
                  </p:ext>
                </p:extLst>
              </p:nvPr>
            </p:nvGraphicFramePr>
            <p:xfrm>
              <a:off x="6745090" y="1344514"/>
              <a:ext cx="2411896" cy="1942548"/>
            </p:xfrm>
            <a:graphic>
              <a:graphicData uri="http://schemas.openxmlformats.org/drawingml/2006/chart">
                <c:chart xmlns:c="http://schemas.openxmlformats.org/drawingml/2006/chart" xmlns:r="http://schemas.openxmlformats.org/officeDocument/2006/relationships" r:id="rId6"/>
              </a:graphicData>
            </a:graphic>
          </p:graphicFrame>
        </p:grpSp>
        <p:sp>
          <p:nvSpPr>
            <p:cNvPr id="17" name="テキスト ボックス 16"/>
            <p:cNvSpPr txBox="1"/>
            <p:nvPr/>
          </p:nvSpPr>
          <p:spPr>
            <a:xfrm>
              <a:off x="421311" y="1221824"/>
              <a:ext cx="1808922" cy="276999"/>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参加した感想</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620988" y="1221825"/>
              <a:ext cx="1808922" cy="276999"/>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参加人数</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4831265" y="1226651"/>
              <a:ext cx="1808922" cy="276999"/>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時間</a:t>
              </a:r>
              <a:r>
                <a:rPr kumimoji="1" lang="en-US" altLang="ja-JP" sz="1200" dirty="0" smtClean="0">
                  <a:latin typeface="BIZ UDPゴシック" panose="020B0400000000000000" pitchFamily="50" charset="-128"/>
                  <a:ea typeface="BIZ UDPゴシック" panose="020B0400000000000000" pitchFamily="50" charset="-128"/>
                </a:rPr>
                <a:t>(90</a:t>
              </a:r>
              <a:r>
                <a:rPr kumimoji="1" lang="ja-JP" altLang="en-US" sz="1200" dirty="0" smtClean="0">
                  <a:latin typeface="BIZ UDPゴシック" panose="020B0400000000000000" pitchFamily="50" charset="-128"/>
                  <a:ea typeface="BIZ UDPゴシック" panose="020B0400000000000000" pitchFamily="50" charset="-128"/>
                </a:rPr>
                <a:t>分</a:t>
              </a:r>
              <a:r>
                <a:rPr kumimoji="1" lang="en-US" altLang="ja-JP"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7030941" y="1224866"/>
              <a:ext cx="1808922" cy="276999"/>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開催場所</a:t>
              </a:r>
              <a:endParaRPr kumimoji="1" lang="ja-JP" altLang="en-US" sz="1200" dirty="0">
                <a:latin typeface="BIZ UDPゴシック" panose="020B0400000000000000" pitchFamily="50" charset="-128"/>
                <a:ea typeface="BIZ UDPゴシック" panose="020B0400000000000000" pitchFamily="50" charset="-128"/>
              </a:endParaRPr>
            </a:p>
          </p:txBody>
        </p:sp>
      </p:grpSp>
      <p:sp>
        <p:nvSpPr>
          <p:cNvPr id="29" name="正方形/長方形 28"/>
          <p:cNvSpPr/>
          <p:nvPr/>
        </p:nvSpPr>
        <p:spPr>
          <a:xfrm>
            <a:off x="5945918" y="3355156"/>
            <a:ext cx="3096000" cy="2723823"/>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準備お疲れ様でした。気軽な雰囲気があって大変良かったです。ファミサポの資料も素晴らしかったです</a:t>
            </a:r>
            <a:r>
              <a:rPr lang="ja-JP" altLang="en-US" sz="900" dirty="0" smtClean="0">
                <a:latin typeface="BIZ UDPゴシック" panose="020B0400000000000000" pitchFamily="50" charset="-128"/>
                <a:ea typeface="BIZ UDPゴシック" panose="020B0400000000000000" pitchFamily="50" charset="-128"/>
              </a:rPr>
              <a:t>。できれば</a:t>
            </a:r>
            <a:r>
              <a:rPr lang="ja-JP" altLang="en-US" sz="900" dirty="0">
                <a:latin typeface="BIZ UDPゴシック" panose="020B0400000000000000" pitchFamily="50" charset="-128"/>
                <a:ea typeface="BIZ UDPゴシック" panose="020B0400000000000000" pitchFamily="50" charset="-128"/>
              </a:rPr>
              <a:t>事前にメンバーや資料の準備などご連絡あればよかったかと思いますが、堅苦しくならないため</a:t>
            </a:r>
            <a:r>
              <a:rPr lang="ja-JP" altLang="en-US" sz="900" dirty="0" smtClean="0">
                <a:latin typeface="BIZ UDPゴシック" panose="020B0400000000000000" pitchFamily="50" charset="-128"/>
                <a:ea typeface="BIZ UDPゴシック" panose="020B0400000000000000" pitchFamily="50" charset="-128"/>
              </a:rPr>
              <a:t>と思われて</a:t>
            </a:r>
            <a:r>
              <a:rPr lang="ja-JP" altLang="en-US" sz="900" dirty="0">
                <a:latin typeface="BIZ UDPゴシック" panose="020B0400000000000000" pitchFamily="50" charset="-128"/>
                <a:ea typeface="BIZ UDPゴシック" panose="020B0400000000000000" pitchFamily="50" charset="-128"/>
              </a:rPr>
              <a:t>の事と推察しておりました。このように普通の人が普通に話せる機会がもっと増えると良いと</a:t>
            </a:r>
            <a:r>
              <a:rPr lang="ja-JP" altLang="en-US" sz="900" dirty="0" smtClean="0">
                <a:latin typeface="BIZ UDPゴシック" panose="020B0400000000000000" pitchFamily="50" charset="-128"/>
                <a:ea typeface="BIZ UDPゴシック" panose="020B0400000000000000" pitchFamily="50" charset="-128"/>
              </a:rPr>
              <a:t>思います</a:t>
            </a:r>
            <a:r>
              <a:rPr lang="ja-JP" altLang="en-US" sz="900" dirty="0">
                <a:latin typeface="BIZ UDPゴシック" panose="020B0400000000000000" pitchFamily="50" charset="-128"/>
                <a:ea typeface="BIZ UDPゴシック" panose="020B0400000000000000" pitchFamily="50" charset="-128"/>
              </a:rPr>
              <a:t>。地域で地道に頑張っている皆さんのためにも</a:t>
            </a:r>
            <a:r>
              <a:rPr lang="ja-JP" altLang="en-US" sz="900" dirty="0" smtClean="0">
                <a:latin typeface="BIZ UDPゴシック" panose="020B0400000000000000" pitchFamily="50" charset="-128"/>
                <a:ea typeface="BIZ UDPゴシック" panose="020B0400000000000000" pitchFamily="50" charset="-128"/>
              </a:rPr>
              <a:t>。テーマ</a:t>
            </a:r>
            <a:r>
              <a:rPr lang="ja-JP" altLang="en-US" sz="900" dirty="0">
                <a:latin typeface="BIZ UDPゴシック" panose="020B0400000000000000" pitchFamily="50" charset="-128"/>
                <a:ea typeface="BIZ UDPゴシック" panose="020B0400000000000000" pitchFamily="50" charset="-128"/>
              </a:rPr>
              <a:t>としては「子ども真ん中社会のための地域作りとは」・・・考えてみたいところです</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smtClean="0">
                <a:latin typeface="BIZ UDPゴシック" panose="020B0400000000000000" pitchFamily="50" charset="-128"/>
                <a:ea typeface="BIZ UDPゴシック" panose="020B0400000000000000" pitchFamily="50" charset="-128"/>
              </a:rPr>
              <a:t>（追記：今後のテーマとして）</a:t>
            </a:r>
            <a:endParaRPr lang="en-US" altLang="ja-JP" sz="900" dirty="0" smtClean="0">
              <a:latin typeface="BIZ UDPゴシック" panose="020B0400000000000000" pitchFamily="50" charset="-128"/>
              <a:ea typeface="BIZ UDPゴシック" panose="020B0400000000000000" pitchFamily="50" charset="-128"/>
            </a:endParaRPr>
          </a:p>
          <a:p>
            <a:r>
              <a:rPr lang="ja-JP" altLang="en-US" sz="900" dirty="0" smtClean="0">
                <a:latin typeface="BIZ UDPゴシック" panose="020B0400000000000000" pitchFamily="50" charset="-128"/>
                <a:ea typeface="BIZ UDPゴシック" panose="020B0400000000000000" pitchFamily="50" charset="-128"/>
              </a:rPr>
              <a:t>学校</a:t>
            </a:r>
            <a:r>
              <a:rPr lang="ja-JP" altLang="en-US" sz="900" dirty="0">
                <a:latin typeface="BIZ UDPゴシック" panose="020B0400000000000000" pitchFamily="50" charset="-128"/>
                <a:ea typeface="BIZ UDPゴシック" panose="020B0400000000000000" pitchFamily="50" charset="-128"/>
              </a:rPr>
              <a:t>の現状を是非聞いていただく機会を設けていただきたいと思います。先生方は発言しにくい所</a:t>
            </a:r>
            <a:r>
              <a:rPr lang="ja-JP" altLang="en-US" sz="900" dirty="0" smtClean="0">
                <a:latin typeface="BIZ UDPゴシック" panose="020B0400000000000000" pitchFamily="50" charset="-128"/>
                <a:ea typeface="BIZ UDPゴシック" panose="020B0400000000000000" pitchFamily="50" charset="-128"/>
              </a:rPr>
              <a:t>もある</a:t>
            </a:r>
            <a:r>
              <a:rPr lang="ja-JP" altLang="en-US" sz="900" dirty="0">
                <a:latin typeface="BIZ UDPゴシック" panose="020B0400000000000000" pitchFamily="50" charset="-128"/>
                <a:ea typeface="BIZ UDPゴシック" panose="020B0400000000000000" pitchFamily="50" charset="-128"/>
              </a:rPr>
              <a:t>でしょうから、心の教室相談員や支援クラスの補助員・養護教員・ボランティアで関わっておられる方</a:t>
            </a:r>
            <a:r>
              <a:rPr lang="ja-JP" altLang="en-US" sz="900" dirty="0" smtClean="0">
                <a:latin typeface="BIZ UDPゴシック" panose="020B0400000000000000" pitchFamily="50" charset="-128"/>
                <a:ea typeface="BIZ UDPゴシック" panose="020B0400000000000000" pitchFamily="50" charset="-128"/>
              </a:rPr>
              <a:t>などは</a:t>
            </a:r>
            <a:r>
              <a:rPr lang="ja-JP" altLang="en-US" sz="900" dirty="0">
                <a:latin typeface="BIZ UDPゴシック" panose="020B0400000000000000" pitchFamily="50" charset="-128"/>
                <a:ea typeface="BIZ UDPゴシック" panose="020B0400000000000000" pitchFamily="50" charset="-128"/>
              </a:rPr>
              <a:t>いかがでしょうか</a:t>
            </a:r>
            <a:r>
              <a:rPr lang="ja-JP" altLang="en-US" sz="900" dirty="0" smtClean="0">
                <a:latin typeface="BIZ UDPゴシック" panose="020B0400000000000000" pitchFamily="50" charset="-128"/>
                <a:ea typeface="BIZ UDPゴシック" panose="020B0400000000000000" pitchFamily="50" charset="-128"/>
              </a:rPr>
              <a:t>？昨日</a:t>
            </a:r>
            <a:r>
              <a:rPr lang="ja-JP" altLang="en-US" sz="900" dirty="0">
                <a:latin typeface="BIZ UDPゴシック" panose="020B0400000000000000" pitchFamily="50" charset="-128"/>
                <a:ea typeface="BIZ UDPゴシック" panose="020B0400000000000000" pitchFamily="50" charset="-128"/>
              </a:rPr>
              <a:t>も「てらこや大野」で学習支援を行いましたが、子どもは「（周りが）うるさいのは嫌」「広すぎる部屋は嫌</a:t>
            </a:r>
            <a:r>
              <a:rPr lang="ja-JP" altLang="en-US" sz="900" dirty="0" smtClean="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大人数は嫌」が多くなっています。少子化の影響かとも思います。市で出来ることを知恵を出し合って、</a:t>
            </a:r>
            <a:r>
              <a:rPr lang="ja-JP" altLang="en-US" sz="900" dirty="0" smtClean="0">
                <a:latin typeface="BIZ UDPゴシック" panose="020B0400000000000000" pitchFamily="50" charset="-128"/>
                <a:ea typeface="BIZ UDPゴシック" panose="020B0400000000000000" pitchFamily="50" charset="-128"/>
              </a:rPr>
              <a:t>子ども達</a:t>
            </a:r>
            <a:r>
              <a:rPr lang="ja-JP" altLang="en-US" sz="900" dirty="0">
                <a:latin typeface="BIZ UDPゴシック" panose="020B0400000000000000" pitchFamily="50" charset="-128"/>
                <a:ea typeface="BIZ UDPゴシック" panose="020B0400000000000000" pitchFamily="50" charset="-128"/>
              </a:rPr>
              <a:t>の未来のために佐世保市の学力向上のために考えていただきたいと思います。</a:t>
            </a:r>
          </a:p>
        </p:txBody>
      </p:sp>
      <p:sp>
        <p:nvSpPr>
          <p:cNvPr id="31" name="正方形/長方形 30"/>
          <p:cNvSpPr/>
          <p:nvPr/>
        </p:nvSpPr>
        <p:spPr>
          <a:xfrm>
            <a:off x="69573" y="3355156"/>
            <a:ext cx="2880000" cy="1200329"/>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当日は緊張よりも楽しみに参加させていただきましたが、市長もリラックスできるように気がけて下さったり</a:t>
            </a:r>
            <a:r>
              <a:rPr lang="ja-JP" altLang="en-US" sz="900" dirty="0" smtClean="0">
                <a:latin typeface="BIZ UDPゴシック" panose="020B0400000000000000" pitchFamily="50" charset="-128"/>
                <a:ea typeface="BIZ UDPゴシック" panose="020B0400000000000000" pitchFamily="50" charset="-128"/>
              </a:rPr>
              <a:t>、皆様</a:t>
            </a:r>
            <a:r>
              <a:rPr lang="ja-JP" altLang="en-US" sz="900" dirty="0">
                <a:latin typeface="BIZ UDPゴシック" panose="020B0400000000000000" pitchFamily="50" charset="-128"/>
                <a:ea typeface="BIZ UDPゴシック" panose="020B0400000000000000" pitchFamily="50" charset="-128"/>
              </a:rPr>
              <a:t>、雰囲気作りや安全管理もしていただき「お招きいただいた」という感じが伝わってくるとともに、私たちと</a:t>
            </a:r>
            <a:r>
              <a:rPr lang="ja-JP" altLang="en-US" sz="900" dirty="0" smtClean="0">
                <a:latin typeface="BIZ UDPゴシック" panose="020B0400000000000000" pitchFamily="50" charset="-128"/>
                <a:ea typeface="BIZ UDPゴシック" panose="020B0400000000000000" pitchFamily="50" charset="-128"/>
              </a:rPr>
              <a:t>の意見</a:t>
            </a:r>
            <a:r>
              <a:rPr lang="ja-JP" altLang="en-US" sz="900" dirty="0">
                <a:latin typeface="BIZ UDPゴシック" panose="020B0400000000000000" pitchFamily="50" charset="-128"/>
                <a:ea typeface="BIZ UDPゴシック" panose="020B0400000000000000" pitchFamily="50" charset="-128"/>
              </a:rPr>
              <a:t>交換を大切に考えて下さっていると感じることができました。動画の再生もありがとうございました</a:t>
            </a:r>
            <a:r>
              <a:rPr lang="ja-JP" altLang="en-US" sz="900" dirty="0" smtClean="0">
                <a:latin typeface="BIZ UDPゴシック" panose="020B0400000000000000" pitchFamily="50" charset="-128"/>
                <a:ea typeface="BIZ UDPゴシック" panose="020B0400000000000000" pitchFamily="50" charset="-128"/>
              </a:rPr>
              <a:t>。普段</a:t>
            </a:r>
            <a:r>
              <a:rPr lang="ja-JP" altLang="en-US" sz="900" dirty="0">
                <a:latin typeface="BIZ UDPゴシック" panose="020B0400000000000000" pitchFamily="50" charset="-128"/>
                <a:ea typeface="BIZ UDPゴシック" panose="020B0400000000000000" pitchFamily="50" charset="-128"/>
              </a:rPr>
              <a:t>目立たないが地道に頑張っている市民の方と是非お話ししてもらえたらと思います。</a:t>
            </a:r>
          </a:p>
        </p:txBody>
      </p:sp>
      <p:sp>
        <p:nvSpPr>
          <p:cNvPr id="32" name="正方形/長方形 31"/>
          <p:cNvSpPr/>
          <p:nvPr/>
        </p:nvSpPr>
        <p:spPr>
          <a:xfrm>
            <a:off x="69573" y="4662477"/>
            <a:ext cx="2880000" cy="1200329"/>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子育て支援のメニューが格段に増えているので、絞り込むことは大変なことだったろうと思います</a:t>
            </a:r>
            <a:r>
              <a:rPr lang="ja-JP" altLang="en-US" sz="900" dirty="0" smtClean="0">
                <a:latin typeface="BIZ UDPゴシック" panose="020B0400000000000000" pitchFamily="50" charset="-128"/>
                <a:ea typeface="BIZ UDPゴシック" panose="020B0400000000000000" pitchFamily="50" charset="-128"/>
              </a:rPr>
              <a:t>。時間</a:t>
            </a:r>
            <a:r>
              <a:rPr lang="ja-JP" altLang="en-US" sz="900" dirty="0">
                <a:latin typeface="BIZ UDPゴシック" panose="020B0400000000000000" pitchFamily="50" charset="-128"/>
                <a:ea typeface="BIZ UDPゴシック" panose="020B0400000000000000" pitchFamily="50" charset="-128"/>
              </a:rPr>
              <a:t>の制約もあることだと思うのですが、本当は論議を重ねていけるようになれば楽しいだろうなと思います</a:t>
            </a:r>
            <a:r>
              <a:rPr lang="ja-JP" altLang="en-US" sz="900" dirty="0" smtClean="0">
                <a:latin typeface="BIZ UDPゴシック" panose="020B0400000000000000" pitchFamily="50" charset="-128"/>
                <a:ea typeface="BIZ UDPゴシック" panose="020B0400000000000000" pitchFamily="50" charset="-128"/>
              </a:rPr>
              <a:t>。市長</a:t>
            </a:r>
            <a:r>
              <a:rPr lang="ja-JP" altLang="en-US" sz="900" dirty="0">
                <a:latin typeface="BIZ UDPゴシック" panose="020B0400000000000000" pitchFamily="50" charset="-128"/>
                <a:ea typeface="BIZ UDPゴシック" panose="020B0400000000000000" pitchFamily="50" charset="-128"/>
              </a:rPr>
              <a:t>さんと若い方々が語り合い、自分の提案が形になって街が変わっていくような仕組みができれば</a:t>
            </a:r>
            <a:r>
              <a:rPr lang="ja-JP" altLang="en-US" sz="900" dirty="0" smtClean="0">
                <a:latin typeface="BIZ UDPゴシック" panose="020B0400000000000000" pitchFamily="50" charset="-128"/>
                <a:ea typeface="BIZ UDPゴシック" panose="020B0400000000000000" pitchFamily="50" charset="-128"/>
              </a:rPr>
              <a:t>、きっと</a:t>
            </a:r>
            <a:r>
              <a:rPr lang="ja-JP" altLang="en-US" sz="900" dirty="0">
                <a:latin typeface="BIZ UDPゴシック" panose="020B0400000000000000" pitchFamily="50" charset="-128"/>
                <a:ea typeface="BIZ UDPゴシック" panose="020B0400000000000000" pitchFamily="50" charset="-128"/>
              </a:rPr>
              <a:t>楽しいと思うし、街を大事にして、街づくりの当事者になって下さるのではないかと思います。</a:t>
            </a:r>
          </a:p>
        </p:txBody>
      </p:sp>
      <p:sp>
        <p:nvSpPr>
          <p:cNvPr id="33" name="正方形/長方形 32"/>
          <p:cNvSpPr/>
          <p:nvPr/>
        </p:nvSpPr>
        <p:spPr>
          <a:xfrm>
            <a:off x="2957918" y="3355156"/>
            <a:ext cx="2880000" cy="646331"/>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今回貴重な</a:t>
            </a:r>
            <a:r>
              <a:rPr lang="en-US" altLang="ja-JP" sz="900" dirty="0" smtClean="0">
                <a:latin typeface="BIZ UDPゴシック" panose="020B0400000000000000" pitchFamily="50" charset="-128"/>
                <a:ea typeface="BIZ UDPゴシック" panose="020B0400000000000000" pitchFamily="50" charset="-128"/>
              </a:rPr>
              <a:t>MCafé</a:t>
            </a:r>
            <a:r>
              <a:rPr lang="ja-JP" altLang="en-US" sz="900" dirty="0">
                <a:latin typeface="BIZ UDPゴシック" panose="020B0400000000000000" pitchFamily="50" charset="-128"/>
                <a:ea typeface="BIZ UDPゴシック" panose="020B0400000000000000" pitchFamily="50" charset="-128"/>
              </a:rPr>
              <a:t>に参加させていただきありがとうございました。改めて子育てをまた原点に</a:t>
            </a:r>
            <a:r>
              <a:rPr lang="ja-JP" altLang="en-US" sz="900" dirty="0" smtClean="0">
                <a:latin typeface="BIZ UDPゴシック" panose="020B0400000000000000" pitchFamily="50" charset="-128"/>
                <a:ea typeface="BIZ UDPゴシック" panose="020B0400000000000000" pitchFamily="50" charset="-128"/>
              </a:rPr>
              <a:t>帰って頑張ろう</a:t>
            </a:r>
            <a:r>
              <a:rPr lang="ja-JP" altLang="en-US" sz="900" dirty="0">
                <a:latin typeface="BIZ UDPゴシック" panose="020B0400000000000000" pitchFamily="50" charset="-128"/>
                <a:ea typeface="BIZ UDPゴシック" panose="020B0400000000000000" pitchFamily="50" charset="-128"/>
              </a:rPr>
              <a:t>と思いました。市長さんが終始笑顔で接されていたのが好印象でした。ありがとうございました。</a:t>
            </a:r>
          </a:p>
        </p:txBody>
      </p:sp>
      <p:sp>
        <p:nvSpPr>
          <p:cNvPr id="34" name="正方形/長方形 33"/>
          <p:cNvSpPr/>
          <p:nvPr/>
        </p:nvSpPr>
        <p:spPr>
          <a:xfrm>
            <a:off x="2957918" y="4100725"/>
            <a:ext cx="2880000" cy="1061829"/>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初回ということで、まずは一般的な妊娠・出産・子育てという観点からと思い出席しましたが、途中</a:t>
            </a:r>
            <a:r>
              <a:rPr lang="ja-JP" altLang="en-US" sz="900" dirty="0" smtClean="0">
                <a:latin typeface="BIZ UDPゴシック" panose="020B0400000000000000" pitchFamily="50" charset="-128"/>
                <a:ea typeface="BIZ UDPゴシック" panose="020B0400000000000000" pitchFamily="50" charset="-128"/>
              </a:rPr>
              <a:t>、話題</a:t>
            </a:r>
            <a:r>
              <a:rPr lang="ja-JP" altLang="en-US" sz="900" dirty="0">
                <a:latin typeface="BIZ UDPゴシック" panose="020B0400000000000000" pitchFamily="50" charset="-128"/>
                <a:ea typeface="BIZ UDPゴシック" panose="020B0400000000000000" pitchFamily="50" charset="-128"/>
              </a:rPr>
              <a:t>にも上がったように、そこから派生する問題や障害は多岐に及んでおります</a:t>
            </a:r>
            <a:r>
              <a:rPr lang="ja-JP" altLang="en-US" sz="900" dirty="0" smtClean="0">
                <a:latin typeface="BIZ UDPゴシック" panose="020B0400000000000000" pitchFamily="50" charset="-128"/>
                <a:ea typeface="BIZ UDPゴシック" panose="020B0400000000000000" pitchFamily="50" charset="-128"/>
              </a:rPr>
              <a:t>。市長</a:t>
            </a:r>
            <a:r>
              <a:rPr lang="ja-JP" altLang="en-US" sz="900" dirty="0">
                <a:latin typeface="BIZ UDPゴシック" panose="020B0400000000000000" pitchFamily="50" charset="-128"/>
                <a:ea typeface="BIZ UDPゴシック" panose="020B0400000000000000" pitchFamily="50" charset="-128"/>
              </a:rPr>
              <a:t>さんにおかれましてはこれからも現場の声を一つでも多く聞いていただきたいと思っております</a:t>
            </a:r>
            <a:r>
              <a:rPr lang="ja-JP" altLang="en-US" sz="900" dirty="0" smtClean="0">
                <a:latin typeface="BIZ UDPゴシック" panose="020B0400000000000000" pitchFamily="50" charset="-128"/>
                <a:ea typeface="BIZ UDPゴシック" panose="020B0400000000000000" pitchFamily="50" charset="-128"/>
              </a:rPr>
              <a:t>。最後</a:t>
            </a:r>
            <a:r>
              <a:rPr lang="ja-JP" altLang="en-US" sz="900" dirty="0">
                <a:latin typeface="BIZ UDPゴシック" panose="020B0400000000000000" pitchFamily="50" charset="-128"/>
                <a:ea typeface="BIZ UDPゴシック" panose="020B0400000000000000" pitchFamily="50" charset="-128"/>
              </a:rPr>
              <a:t>に、この度はこのような貴重な会に参加させていただきまして本当に有難うございました。</a:t>
            </a:r>
          </a:p>
        </p:txBody>
      </p:sp>
      <p:sp>
        <p:nvSpPr>
          <p:cNvPr id="35" name="正方形/長方形 34"/>
          <p:cNvSpPr/>
          <p:nvPr/>
        </p:nvSpPr>
        <p:spPr>
          <a:xfrm>
            <a:off x="2957918" y="5384811"/>
            <a:ext cx="2988000" cy="507831"/>
          </a:xfrm>
          <a:prstGeom prst="rect">
            <a:avLst/>
          </a:prstGeom>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私が今できることは、お子さんをお預かりして孫を見るような感覚で接する事かなと思います</a:t>
            </a:r>
            <a:r>
              <a:rPr lang="ja-JP" altLang="en-US" sz="900" dirty="0" smtClean="0">
                <a:latin typeface="BIZ UDPゴシック" panose="020B0400000000000000" pitchFamily="50" charset="-128"/>
                <a:ea typeface="BIZ UDPゴシック" panose="020B0400000000000000" pitchFamily="50" charset="-128"/>
              </a:rPr>
              <a:t>。お子</a:t>
            </a:r>
            <a:r>
              <a:rPr lang="ja-JP" altLang="en-US" sz="900" dirty="0">
                <a:latin typeface="BIZ UDPゴシック" panose="020B0400000000000000" pitchFamily="50" charset="-128"/>
                <a:ea typeface="BIZ UDPゴシック" panose="020B0400000000000000" pitchFamily="50" charset="-128"/>
              </a:rPr>
              <a:t>さんにパワーをもらって楽しくサポートを続けます。</a:t>
            </a:r>
          </a:p>
        </p:txBody>
      </p:sp>
      <p:sp>
        <p:nvSpPr>
          <p:cNvPr id="36" name="テキスト ボックス 35"/>
          <p:cNvSpPr txBox="1"/>
          <p:nvPr/>
        </p:nvSpPr>
        <p:spPr>
          <a:xfrm>
            <a:off x="69573" y="3069094"/>
            <a:ext cx="2352632" cy="276999"/>
          </a:xfrm>
          <a:prstGeom prst="rect">
            <a:avLst/>
          </a:prstGeom>
          <a:noFill/>
        </p:spPr>
        <p:txBody>
          <a:bodyPr wrap="square" rtlCol="0">
            <a:spAutoFit/>
          </a:bodyPr>
          <a:lstStyle/>
          <a:p>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ご意見やご感想</a:t>
            </a:r>
            <a:r>
              <a:rPr kumimoji="1" lang="en-US" altLang="ja-JP"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627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1434</Words>
  <Application>Microsoft Office PowerPoint</Application>
  <PresentationFormat>画面に合わせる (4:3)</PresentationFormat>
  <Paragraphs>66</Paragraphs>
  <Slides>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BIZ UDPゴシック</vt:lpstr>
      <vt:lpstr>FGP丸ｺﾞｼｯｸ体Ca-U</vt:lpstr>
      <vt:lpstr>游ゴシック</vt:lpstr>
      <vt:lpstr>游ゴシック Light</vt:lpstr>
      <vt:lpstr>Arial</vt:lpstr>
      <vt:lpstr>Berlin Sans FB Demi</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dc:creator>
  <cp:lastModifiedBy>山口温子</cp:lastModifiedBy>
  <cp:revision>41</cp:revision>
  <dcterms:created xsi:type="dcterms:W3CDTF">2023-10-30T01:01:17Z</dcterms:created>
  <dcterms:modified xsi:type="dcterms:W3CDTF">2023-11-21T09:08:16Z</dcterms:modified>
</cp:coreProperties>
</file>