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1" d="100"/>
          <a:sy n="91" d="100"/>
        </p:scale>
        <p:origin x="96" y="3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85F43340-1016-4800-81B3-65C3D2451A00}" type="datetimeFigureOut">
              <a:rPr kumimoji="1" lang="ja-JP" altLang="en-US" smtClean="0"/>
              <a:t>2025/4/18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09802D9-02C1-4C04-BEFE-0855165086E0}" type="slidenum">
              <a:rPr kumimoji="1" lang="ja-JP" altLang="en-US" smtClean="0"/>
              <a:t>‹#›</a:t>
            </a:fld>
            <a:endParaRPr kumimoji="1" lang="ja-JP" altLang="en-US"/>
          </a:p>
        </p:txBody>
      </p:sp>
    </p:spTree>
    <p:extLst>
      <p:ext uri="{BB962C8B-B14F-4D97-AF65-F5344CB8AC3E}">
        <p14:creationId xmlns:p14="http://schemas.microsoft.com/office/powerpoint/2010/main" val="1845476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5F43340-1016-4800-81B3-65C3D2451A00}" type="datetimeFigureOut">
              <a:rPr kumimoji="1" lang="ja-JP" altLang="en-US" smtClean="0"/>
              <a:t>2025/4/18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09802D9-02C1-4C04-BEFE-0855165086E0}" type="slidenum">
              <a:rPr kumimoji="1" lang="ja-JP" altLang="en-US" smtClean="0"/>
              <a:t>‹#›</a:t>
            </a:fld>
            <a:endParaRPr kumimoji="1" lang="ja-JP" altLang="en-US"/>
          </a:p>
        </p:txBody>
      </p:sp>
    </p:spTree>
    <p:extLst>
      <p:ext uri="{BB962C8B-B14F-4D97-AF65-F5344CB8AC3E}">
        <p14:creationId xmlns:p14="http://schemas.microsoft.com/office/powerpoint/2010/main" val="47230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5F43340-1016-4800-81B3-65C3D2451A00}" type="datetimeFigureOut">
              <a:rPr kumimoji="1" lang="ja-JP" altLang="en-US" smtClean="0"/>
              <a:t>2025/4/18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09802D9-02C1-4C04-BEFE-0855165086E0}" type="slidenum">
              <a:rPr kumimoji="1" lang="ja-JP" altLang="en-US" smtClean="0"/>
              <a:t>‹#›</a:t>
            </a:fld>
            <a:endParaRPr kumimoji="1" lang="ja-JP" altLang="en-US"/>
          </a:p>
        </p:txBody>
      </p:sp>
    </p:spTree>
    <p:extLst>
      <p:ext uri="{BB962C8B-B14F-4D97-AF65-F5344CB8AC3E}">
        <p14:creationId xmlns:p14="http://schemas.microsoft.com/office/powerpoint/2010/main" val="24029234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5F43340-1016-4800-81B3-65C3D2451A00}" type="datetimeFigureOut">
              <a:rPr kumimoji="1" lang="ja-JP" altLang="en-US" smtClean="0"/>
              <a:t>2025/4/18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09802D9-02C1-4C04-BEFE-0855165086E0}" type="slidenum">
              <a:rPr kumimoji="1" lang="ja-JP" altLang="en-US" smtClean="0"/>
              <a:t>‹#›</a:t>
            </a:fld>
            <a:endParaRPr kumimoji="1" lang="ja-JP" altLang="en-US"/>
          </a:p>
        </p:txBody>
      </p:sp>
    </p:spTree>
    <p:extLst>
      <p:ext uri="{BB962C8B-B14F-4D97-AF65-F5344CB8AC3E}">
        <p14:creationId xmlns:p14="http://schemas.microsoft.com/office/powerpoint/2010/main" val="33659041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85F43340-1016-4800-81B3-65C3D2451A00}" type="datetimeFigureOut">
              <a:rPr kumimoji="1" lang="ja-JP" altLang="en-US" smtClean="0"/>
              <a:t>2025/4/18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09802D9-02C1-4C04-BEFE-0855165086E0}" type="slidenum">
              <a:rPr kumimoji="1" lang="ja-JP" altLang="en-US" smtClean="0"/>
              <a:t>‹#›</a:t>
            </a:fld>
            <a:endParaRPr kumimoji="1" lang="ja-JP" altLang="en-US"/>
          </a:p>
        </p:txBody>
      </p:sp>
    </p:spTree>
    <p:extLst>
      <p:ext uri="{BB962C8B-B14F-4D97-AF65-F5344CB8AC3E}">
        <p14:creationId xmlns:p14="http://schemas.microsoft.com/office/powerpoint/2010/main" val="24627626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85F43340-1016-4800-81B3-65C3D2451A00}" type="datetimeFigureOut">
              <a:rPr kumimoji="1" lang="ja-JP" altLang="en-US" smtClean="0"/>
              <a:t>2025/4/18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09802D9-02C1-4C04-BEFE-0855165086E0}" type="slidenum">
              <a:rPr kumimoji="1" lang="ja-JP" altLang="en-US" smtClean="0"/>
              <a:t>‹#›</a:t>
            </a:fld>
            <a:endParaRPr kumimoji="1" lang="ja-JP" altLang="en-US"/>
          </a:p>
        </p:txBody>
      </p:sp>
    </p:spTree>
    <p:extLst>
      <p:ext uri="{BB962C8B-B14F-4D97-AF65-F5344CB8AC3E}">
        <p14:creationId xmlns:p14="http://schemas.microsoft.com/office/powerpoint/2010/main" val="20353712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85F43340-1016-4800-81B3-65C3D2451A00}" type="datetimeFigureOut">
              <a:rPr kumimoji="1" lang="ja-JP" altLang="en-US" smtClean="0"/>
              <a:t>2025/4/18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09802D9-02C1-4C04-BEFE-0855165086E0}" type="slidenum">
              <a:rPr kumimoji="1" lang="ja-JP" altLang="en-US" smtClean="0"/>
              <a:t>‹#›</a:t>
            </a:fld>
            <a:endParaRPr kumimoji="1" lang="ja-JP" altLang="en-US"/>
          </a:p>
        </p:txBody>
      </p:sp>
    </p:spTree>
    <p:extLst>
      <p:ext uri="{BB962C8B-B14F-4D97-AF65-F5344CB8AC3E}">
        <p14:creationId xmlns:p14="http://schemas.microsoft.com/office/powerpoint/2010/main" val="3791802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85F43340-1016-4800-81B3-65C3D2451A00}" type="datetimeFigureOut">
              <a:rPr kumimoji="1" lang="ja-JP" altLang="en-US" smtClean="0"/>
              <a:t>2025/4/18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09802D9-02C1-4C04-BEFE-0855165086E0}" type="slidenum">
              <a:rPr kumimoji="1" lang="ja-JP" altLang="en-US" smtClean="0"/>
              <a:t>‹#›</a:t>
            </a:fld>
            <a:endParaRPr kumimoji="1" lang="ja-JP" altLang="en-US"/>
          </a:p>
        </p:txBody>
      </p:sp>
    </p:spTree>
    <p:extLst>
      <p:ext uri="{BB962C8B-B14F-4D97-AF65-F5344CB8AC3E}">
        <p14:creationId xmlns:p14="http://schemas.microsoft.com/office/powerpoint/2010/main" val="10448848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5F43340-1016-4800-81B3-65C3D2451A00}" type="datetimeFigureOut">
              <a:rPr kumimoji="1" lang="ja-JP" altLang="en-US" smtClean="0"/>
              <a:t>2025/4/18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09802D9-02C1-4C04-BEFE-0855165086E0}" type="slidenum">
              <a:rPr kumimoji="1" lang="ja-JP" altLang="en-US" smtClean="0"/>
              <a:t>‹#›</a:t>
            </a:fld>
            <a:endParaRPr kumimoji="1" lang="ja-JP" altLang="en-US"/>
          </a:p>
        </p:txBody>
      </p:sp>
    </p:spTree>
    <p:extLst>
      <p:ext uri="{BB962C8B-B14F-4D97-AF65-F5344CB8AC3E}">
        <p14:creationId xmlns:p14="http://schemas.microsoft.com/office/powerpoint/2010/main" val="31925464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85F43340-1016-4800-81B3-65C3D2451A00}" type="datetimeFigureOut">
              <a:rPr kumimoji="1" lang="ja-JP" altLang="en-US" smtClean="0"/>
              <a:t>2025/4/18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09802D9-02C1-4C04-BEFE-0855165086E0}" type="slidenum">
              <a:rPr kumimoji="1" lang="ja-JP" altLang="en-US" smtClean="0"/>
              <a:t>‹#›</a:t>
            </a:fld>
            <a:endParaRPr kumimoji="1" lang="ja-JP" altLang="en-US"/>
          </a:p>
        </p:txBody>
      </p:sp>
    </p:spTree>
    <p:extLst>
      <p:ext uri="{BB962C8B-B14F-4D97-AF65-F5344CB8AC3E}">
        <p14:creationId xmlns:p14="http://schemas.microsoft.com/office/powerpoint/2010/main" val="7074767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85F43340-1016-4800-81B3-65C3D2451A00}" type="datetimeFigureOut">
              <a:rPr kumimoji="1" lang="ja-JP" altLang="en-US" smtClean="0"/>
              <a:t>2025/4/18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09802D9-02C1-4C04-BEFE-0855165086E0}" type="slidenum">
              <a:rPr kumimoji="1" lang="ja-JP" altLang="en-US" smtClean="0"/>
              <a:t>‹#›</a:t>
            </a:fld>
            <a:endParaRPr kumimoji="1" lang="ja-JP" altLang="en-US"/>
          </a:p>
        </p:txBody>
      </p:sp>
    </p:spTree>
    <p:extLst>
      <p:ext uri="{BB962C8B-B14F-4D97-AF65-F5344CB8AC3E}">
        <p14:creationId xmlns:p14="http://schemas.microsoft.com/office/powerpoint/2010/main" val="40214402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F43340-1016-4800-81B3-65C3D2451A00}" type="datetimeFigureOut">
              <a:rPr kumimoji="1" lang="ja-JP" altLang="en-US" smtClean="0"/>
              <a:t>2025/4/18</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9802D9-02C1-4C04-BEFE-0855165086E0}" type="slidenum">
              <a:rPr kumimoji="1" lang="ja-JP" altLang="en-US" smtClean="0"/>
              <a:t>‹#›</a:t>
            </a:fld>
            <a:endParaRPr kumimoji="1" lang="ja-JP" altLang="en-US"/>
          </a:p>
        </p:txBody>
      </p:sp>
    </p:spTree>
    <p:extLst>
      <p:ext uri="{BB962C8B-B14F-4D97-AF65-F5344CB8AC3E}">
        <p14:creationId xmlns:p14="http://schemas.microsoft.com/office/powerpoint/2010/main" val="8246487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129309" y="1"/>
            <a:ext cx="11914910" cy="584775"/>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latin typeface="UD デジタル 教科書体 NP-B" panose="02020700000000000000" pitchFamily="18" charset="-128"/>
              <a:ea typeface="UD デジタル 教科書体 NP-B" panose="02020700000000000000" pitchFamily="18" charset="-128"/>
            </a:endParaRPr>
          </a:p>
        </p:txBody>
      </p:sp>
      <p:sp>
        <p:nvSpPr>
          <p:cNvPr id="11" name="テキスト ボックス 10"/>
          <p:cNvSpPr txBox="1"/>
          <p:nvPr/>
        </p:nvSpPr>
        <p:spPr>
          <a:xfrm>
            <a:off x="454453" y="1"/>
            <a:ext cx="11264622" cy="584775"/>
          </a:xfrm>
          <a:prstGeom prst="rect">
            <a:avLst/>
          </a:prstGeom>
          <a:noFill/>
        </p:spPr>
        <p:txBody>
          <a:bodyPr wrap="none" rtlCol="0">
            <a:spAutoFit/>
          </a:bodyPr>
          <a:lstStyle/>
          <a:p>
            <a:r>
              <a:rPr lang="ja-JP" altLang="en-US" sz="3200" b="1" dirty="0" smtClean="0">
                <a:solidFill>
                  <a:schemeClr val="bg1"/>
                </a:solidFill>
                <a:effectLst>
                  <a:outerShdw blurRad="50800" dist="38100" dir="5400000" algn="t" rotWithShape="0">
                    <a:prstClr val="black">
                      <a:alpha val="40000"/>
                    </a:prstClr>
                  </a:outerShdw>
                </a:effectLst>
                <a:latin typeface="UD デジタル 教科書体 NP-B" panose="02020700000000000000" pitchFamily="18" charset="-128"/>
                <a:ea typeface="UD デジタル 教科書体 NP-B" panose="02020700000000000000" pitchFamily="18" charset="-128"/>
              </a:rPr>
              <a:t>令和６年度佐世保市教育委員会文化及びスポーツ</a:t>
            </a:r>
            <a:r>
              <a:rPr kumimoji="1" lang="ja-JP" altLang="en-US" sz="3200" b="1" dirty="0" smtClean="0">
                <a:solidFill>
                  <a:schemeClr val="bg1"/>
                </a:solidFill>
                <a:effectLst>
                  <a:outerShdw blurRad="50800" dist="38100" dir="5400000" algn="t" rotWithShape="0">
                    <a:prstClr val="black">
                      <a:alpha val="40000"/>
                    </a:prstClr>
                  </a:outerShdw>
                </a:effectLst>
                <a:latin typeface="UD デジタル 教科書体 NP-B" panose="02020700000000000000" pitchFamily="18" charset="-128"/>
                <a:ea typeface="UD デジタル 教科書体 NP-B" panose="02020700000000000000" pitchFamily="18" charset="-128"/>
              </a:rPr>
              <a:t>顕彰伝達式</a:t>
            </a:r>
            <a:endParaRPr kumimoji="1" lang="ja-JP" altLang="en-US" sz="3200" b="1" dirty="0">
              <a:solidFill>
                <a:schemeClr val="bg1"/>
              </a:solidFill>
              <a:effectLst>
                <a:outerShdw blurRad="50800" dist="38100" dir="5400000" algn="t" rotWithShape="0">
                  <a:prstClr val="black">
                    <a:alpha val="40000"/>
                  </a:prstClr>
                </a:outerShdw>
              </a:effectLst>
              <a:latin typeface="UD デジタル 教科書体 NP-B" panose="02020700000000000000" pitchFamily="18" charset="-128"/>
              <a:ea typeface="UD デジタル 教科書体 NP-B" panose="02020700000000000000" pitchFamily="18" charset="-128"/>
            </a:endParaRPr>
          </a:p>
        </p:txBody>
      </p:sp>
      <p:sp>
        <p:nvSpPr>
          <p:cNvPr id="8" name="テキスト ボックス 7"/>
          <p:cNvSpPr txBox="1"/>
          <p:nvPr/>
        </p:nvSpPr>
        <p:spPr>
          <a:xfrm>
            <a:off x="129309" y="584776"/>
            <a:ext cx="11914910" cy="353943"/>
          </a:xfrm>
          <a:prstGeom prst="rect">
            <a:avLst/>
          </a:prstGeom>
          <a:noFill/>
        </p:spPr>
        <p:txBody>
          <a:bodyPr wrap="square" rtlCol="0">
            <a:spAutoFit/>
          </a:bodyPr>
          <a:lstStyle/>
          <a:p>
            <a:r>
              <a:rPr kumimoji="1" lang="ja-JP" altLang="en-US" sz="1700" b="1" dirty="0" smtClean="0">
                <a:latin typeface="UD デジタル 教科書体 NP-B" panose="02020700000000000000" pitchFamily="18" charset="-128"/>
                <a:ea typeface="UD デジタル 教科書体 NP-B" panose="02020700000000000000" pitchFamily="18" charset="-128"/>
              </a:rPr>
              <a:t>令和</a:t>
            </a:r>
            <a:r>
              <a:rPr kumimoji="1" lang="en-US" altLang="ja-JP" sz="1700" b="1" dirty="0" smtClean="0">
                <a:latin typeface="UD デジタル 教科書体 NP-B" panose="02020700000000000000" pitchFamily="18" charset="-128"/>
                <a:ea typeface="UD デジタル 教科書体 NP-B" panose="02020700000000000000" pitchFamily="18" charset="-128"/>
              </a:rPr>
              <a:t>7</a:t>
            </a:r>
            <a:r>
              <a:rPr kumimoji="1" lang="ja-JP" altLang="en-US" sz="1700" b="1" dirty="0" smtClean="0">
                <a:latin typeface="UD デジタル 教科書体 NP-B" panose="02020700000000000000" pitchFamily="18" charset="-128"/>
                <a:ea typeface="UD デジタル 教科書体 NP-B" panose="02020700000000000000" pitchFamily="18" charset="-128"/>
              </a:rPr>
              <a:t>年</a:t>
            </a:r>
            <a:r>
              <a:rPr lang="en-US" altLang="ja-JP" sz="1700" b="1" dirty="0">
                <a:latin typeface="UD デジタル 教科書体 NP-B" panose="02020700000000000000" pitchFamily="18" charset="-128"/>
                <a:ea typeface="UD デジタル 教科書体 NP-B" panose="02020700000000000000" pitchFamily="18" charset="-128"/>
              </a:rPr>
              <a:t>3</a:t>
            </a:r>
            <a:r>
              <a:rPr kumimoji="1" lang="ja-JP" altLang="en-US" sz="1700" b="1" dirty="0" smtClean="0">
                <a:latin typeface="UD デジタル 教科書体 NP-B" panose="02020700000000000000" pitchFamily="18" charset="-128"/>
                <a:ea typeface="UD デジタル 教科書体 NP-B" panose="02020700000000000000" pitchFamily="18" charset="-128"/>
              </a:rPr>
              <a:t>月</a:t>
            </a:r>
            <a:r>
              <a:rPr kumimoji="1" lang="en-US" altLang="ja-JP" sz="1700" b="1" dirty="0" smtClean="0">
                <a:latin typeface="UD デジタル 教科書体 NP-B" panose="02020700000000000000" pitchFamily="18" charset="-128"/>
                <a:ea typeface="UD デジタル 教科書体 NP-B" panose="02020700000000000000" pitchFamily="18" charset="-128"/>
              </a:rPr>
              <a:t>19</a:t>
            </a:r>
            <a:r>
              <a:rPr kumimoji="1" lang="ja-JP" altLang="en-US" sz="1700" b="1" dirty="0" smtClean="0">
                <a:latin typeface="UD デジタル 教科書体 NP-B" panose="02020700000000000000" pitchFamily="18" charset="-128"/>
                <a:ea typeface="UD デジタル 教科書体 NP-B" panose="02020700000000000000" pitchFamily="18" charset="-128"/>
              </a:rPr>
              <a:t>日</a:t>
            </a:r>
            <a:r>
              <a:rPr lang="ja-JP" altLang="en-US" sz="1700" b="1" dirty="0">
                <a:latin typeface="UD デジタル 教科書体 NP-B" panose="02020700000000000000" pitchFamily="18" charset="-128"/>
                <a:ea typeface="UD デジタル 教科書体 NP-B" panose="02020700000000000000" pitchFamily="18" charset="-128"/>
              </a:rPr>
              <a:t>、</a:t>
            </a:r>
            <a:r>
              <a:rPr kumimoji="1" lang="ja-JP" altLang="en-US" sz="1700" b="1" dirty="0" smtClean="0">
                <a:latin typeface="UD デジタル 教科書体 NP-B" panose="02020700000000000000" pitchFamily="18" charset="-128"/>
                <a:ea typeface="UD デジタル 教科書体 NP-B" panose="02020700000000000000" pitchFamily="18" charset="-128"/>
              </a:rPr>
              <a:t>佐世保市役所で文化やスポーツの分野で活躍</a:t>
            </a:r>
            <a:r>
              <a:rPr kumimoji="1" lang="ja-JP" altLang="en-US" sz="1700" b="1" dirty="0" smtClean="0">
                <a:latin typeface="UD デジタル 教科書体 NP-B" panose="02020700000000000000" pitchFamily="18" charset="-128"/>
                <a:ea typeface="UD デジタル 教科書体 NP-B" panose="02020700000000000000" pitchFamily="18" charset="-128"/>
              </a:rPr>
              <a:t>した</a:t>
            </a:r>
            <a:r>
              <a:rPr lang="ja-JP" altLang="en-US" sz="1700" b="1" dirty="0" smtClean="0">
                <a:latin typeface="UD デジタル 教科書体 NP-B" panose="02020700000000000000" pitchFamily="18" charset="-128"/>
                <a:ea typeface="UD デジタル 教科書体 NP-B" panose="02020700000000000000" pitchFamily="18" charset="-128"/>
              </a:rPr>
              <a:t>方な</a:t>
            </a:r>
            <a:r>
              <a:rPr lang="ja-JP" altLang="en-US" sz="1700" b="1" dirty="0">
                <a:latin typeface="UD デジタル 教科書体 NP-B" panose="02020700000000000000" pitchFamily="18" charset="-128"/>
                <a:ea typeface="UD デジタル 教科書体 NP-B" panose="02020700000000000000" pitchFamily="18" charset="-128"/>
              </a:rPr>
              <a:t>ど</a:t>
            </a:r>
            <a:r>
              <a:rPr lang="ja-JP" altLang="en-US" sz="1700" b="1" dirty="0" smtClean="0">
                <a:latin typeface="UD デジタル 教科書体 NP-B" panose="02020700000000000000" pitchFamily="18" charset="-128"/>
                <a:ea typeface="UD デジタル 教科書体 NP-B" panose="02020700000000000000" pitchFamily="18" charset="-128"/>
              </a:rPr>
              <a:t>に</a:t>
            </a:r>
            <a:r>
              <a:rPr kumimoji="1" lang="ja-JP" altLang="en-US" sz="1700" b="1" dirty="0" smtClean="0">
                <a:latin typeface="UD デジタル 教科書体 NP-B" panose="02020700000000000000" pitchFamily="18" charset="-128"/>
                <a:ea typeface="UD デジタル 教科書体 NP-B" panose="02020700000000000000" pitchFamily="18" charset="-128"/>
              </a:rPr>
              <a:t>その功績を</a:t>
            </a:r>
            <a:r>
              <a:rPr kumimoji="1" lang="ja-JP" altLang="en-US" sz="1700" b="1" dirty="0" err="1" smtClean="0">
                <a:latin typeface="UD デジタル 教科書体 NP-B" panose="02020700000000000000" pitchFamily="18" charset="-128"/>
                <a:ea typeface="UD デジタル 教科書体 NP-B" panose="02020700000000000000" pitchFamily="18" charset="-128"/>
              </a:rPr>
              <a:t>讃え</a:t>
            </a:r>
            <a:r>
              <a:rPr kumimoji="1" lang="ja-JP" altLang="en-US" sz="1700" b="1" dirty="0" smtClean="0">
                <a:latin typeface="UD デジタル 教科書体 NP-B" panose="02020700000000000000" pitchFamily="18" charset="-128"/>
                <a:ea typeface="UD デジタル 教科書体 NP-B" panose="02020700000000000000" pitchFamily="18" charset="-128"/>
              </a:rPr>
              <a:t>、顕彰状をお渡ししました。</a:t>
            </a:r>
            <a:endParaRPr kumimoji="1" lang="ja-JP" altLang="en-US" sz="1700" b="1" dirty="0">
              <a:latin typeface="UD デジタル 教科書体 NP-B" panose="02020700000000000000" pitchFamily="18" charset="-128"/>
              <a:ea typeface="UD デジタル 教科書体 NP-B" panose="02020700000000000000" pitchFamily="18" charset="-128"/>
            </a:endParaRPr>
          </a:p>
        </p:txBody>
      </p:sp>
      <p:pic>
        <p:nvPicPr>
          <p:cNvPr id="2" name="図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2909" y="938719"/>
            <a:ext cx="10058400" cy="5827593"/>
          </a:xfrm>
          <a:prstGeom prst="rect">
            <a:avLst/>
          </a:prstGeom>
        </p:spPr>
      </p:pic>
    </p:spTree>
    <p:extLst>
      <p:ext uri="{BB962C8B-B14F-4D97-AF65-F5344CB8AC3E}">
        <p14:creationId xmlns:p14="http://schemas.microsoft.com/office/powerpoint/2010/main" val="1610572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角丸四角形 11"/>
          <p:cNvSpPr/>
          <p:nvPr/>
        </p:nvSpPr>
        <p:spPr>
          <a:xfrm>
            <a:off x="915915" y="516464"/>
            <a:ext cx="3542428" cy="404367"/>
          </a:xfrm>
          <a:prstGeom prst="roundRect">
            <a:avLst/>
          </a:prstGeom>
          <a:solidFill>
            <a:schemeClr val="accent4">
              <a:lumMod val="40000"/>
              <a:lumOff val="60000"/>
            </a:schemeClr>
          </a:solidFill>
          <a:ln>
            <a:noFill/>
          </a:ln>
          <a:effectLst>
            <a:outerShdw blurRad="50800" dist="38100" dir="2700000" algn="tl" rotWithShape="0">
              <a:prstClr val="black">
                <a:alpha val="40000"/>
              </a:prstClr>
            </a:outerShdw>
          </a:effectLst>
        </p:spPr>
        <p:style>
          <a:lnRef idx="0">
            <a:scrgbClr r="0" g="0" b="0"/>
          </a:lnRef>
          <a:fillRef idx="0">
            <a:scrgbClr r="0" g="0" b="0"/>
          </a:fillRef>
          <a:effectRef idx="0">
            <a:scrgbClr r="0" g="0" b="0"/>
          </a:effectRef>
          <a:fontRef idx="minor">
            <a:schemeClr val="lt1"/>
          </a:fontRef>
        </p:style>
        <p:txBody>
          <a:bodyPr rtlCol="0" anchor="ctr"/>
          <a:lstStyle/>
          <a:p>
            <a:pPr algn="ctr"/>
            <a:endParaRPr kumimoji="1" lang="ja-JP" altLang="en-US">
              <a:latin typeface="UD デジタル 教科書体 NP-B" panose="02020700000000000000" pitchFamily="18" charset="-128"/>
              <a:ea typeface="UD デジタル 教科書体 NP-B" panose="02020700000000000000" pitchFamily="18" charset="-128"/>
            </a:endParaRPr>
          </a:p>
        </p:txBody>
      </p:sp>
      <p:sp>
        <p:nvSpPr>
          <p:cNvPr id="4" name="テキスト ボックス 3"/>
          <p:cNvSpPr txBox="1"/>
          <p:nvPr/>
        </p:nvSpPr>
        <p:spPr>
          <a:xfrm>
            <a:off x="1209802" y="516464"/>
            <a:ext cx="2954655" cy="461665"/>
          </a:xfrm>
          <a:prstGeom prst="rect">
            <a:avLst/>
          </a:prstGeom>
          <a:noFill/>
        </p:spPr>
        <p:txBody>
          <a:bodyPr wrap="none" rtlCol="0">
            <a:spAutoFit/>
          </a:bodyPr>
          <a:lstStyle/>
          <a:p>
            <a:r>
              <a:rPr lang="ja-JP" altLang="en-US" sz="2400" b="1" dirty="0" smtClean="0">
                <a:latin typeface="UD デジタル 教科書体 NP-B" panose="02020700000000000000" pitchFamily="18" charset="-128"/>
                <a:ea typeface="UD デジタル 教科書体 NP-B" panose="02020700000000000000" pitchFamily="18" charset="-128"/>
              </a:rPr>
              <a:t>文化功労賞（個人）</a:t>
            </a:r>
            <a:endParaRPr kumimoji="1" lang="ja-JP" altLang="en-US" sz="2400" b="1" dirty="0">
              <a:latin typeface="UD デジタル 教科書体 NP-B" panose="02020700000000000000" pitchFamily="18" charset="-128"/>
              <a:ea typeface="UD デジタル 教科書体 NP-B" panose="02020700000000000000" pitchFamily="18" charset="-128"/>
            </a:endParaRPr>
          </a:p>
        </p:txBody>
      </p:sp>
      <p:sp>
        <p:nvSpPr>
          <p:cNvPr id="22" name="テキスト ボックス 21"/>
          <p:cNvSpPr txBox="1"/>
          <p:nvPr/>
        </p:nvSpPr>
        <p:spPr>
          <a:xfrm>
            <a:off x="697635" y="147132"/>
            <a:ext cx="6933644" cy="369332"/>
          </a:xfrm>
          <a:prstGeom prst="rect">
            <a:avLst/>
          </a:prstGeom>
          <a:noFill/>
        </p:spPr>
        <p:txBody>
          <a:bodyPr wrap="square" rtlCol="0">
            <a:spAutoFit/>
          </a:bodyPr>
          <a:lstStyle/>
          <a:p>
            <a:r>
              <a:rPr lang="ja-JP" altLang="en-US" b="1" dirty="0" smtClean="0">
                <a:solidFill>
                  <a:srgbClr val="C00000"/>
                </a:solidFill>
                <a:latin typeface="UD デジタル 教科書体 NP-B" panose="02020700000000000000" pitchFamily="18" charset="-128"/>
                <a:ea typeface="UD デジタル 教科書体 NP-B" panose="02020700000000000000" pitchFamily="18" charset="-128"/>
              </a:rPr>
              <a:t>★受賞者の功績紹介★（順不同）</a:t>
            </a:r>
            <a:endParaRPr kumimoji="1" lang="en-US" altLang="ja-JP" b="1" dirty="0" smtClean="0">
              <a:latin typeface="UD デジタル 教科書体 NP-B" panose="02020700000000000000" pitchFamily="18" charset="-128"/>
              <a:ea typeface="UD デジタル 教科書体 NP-B" panose="02020700000000000000" pitchFamily="18" charset="-128"/>
            </a:endParaRPr>
          </a:p>
        </p:txBody>
      </p:sp>
      <p:graphicFrame>
        <p:nvGraphicFramePr>
          <p:cNvPr id="5" name="表 4"/>
          <p:cNvGraphicFramePr>
            <a:graphicFrameLocks noGrp="1"/>
          </p:cNvGraphicFramePr>
          <p:nvPr>
            <p:extLst>
              <p:ext uri="{D42A27DB-BD31-4B8C-83A1-F6EECF244321}">
                <p14:modId xmlns:p14="http://schemas.microsoft.com/office/powerpoint/2010/main" val="3212592568"/>
              </p:ext>
            </p:extLst>
          </p:nvPr>
        </p:nvGraphicFramePr>
        <p:xfrm>
          <a:off x="1556096" y="1072057"/>
          <a:ext cx="9385172" cy="5438326"/>
        </p:xfrm>
        <a:graphic>
          <a:graphicData uri="http://schemas.openxmlformats.org/drawingml/2006/table">
            <a:tbl>
              <a:tblPr/>
              <a:tblGrid>
                <a:gridCol w="227574">
                  <a:extLst>
                    <a:ext uri="{9D8B030D-6E8A-4147-A177-3AD203B41FA5}">
                      <a16:colId xmlns:a16="http://schemas.microsoft.com/office/drawing/2014/main" val="2557855356"/>
                    </a:ext>
                  </a:extLst>
                </a:gridCol>
                <a:gridCol w="974019">
                  <a:extLst>
                    <a:ext uri="{9D8B030D-6E8A-4147-A177-3AD203B41FA5}">
                      <a16:colId xmlns:a16="http://schemas.microsoft.com/office/drawing/2014/main" val="1844760237"/>
                    </a:ext>
                  </a:extLst>
                </a:gridCol>
                <a:gridCol w="1010431">
                  <a:extLst>
                    <a:ext uri="{9D8B030D-6E8A-4147-A177-3AD203B41FA5}">
                      <a16:colId xmlns:a16="http://schemas.microsoft.com/office/drawing/2014/main" val="2997199815"/>
                    </a:ext>
                  </a:extLst>
                </a:gridCol>
                <a:gridCol w="1210696">
                  <a:extLst>
                    <a:ext uri="{9D8B030D-6E8A-4147-A177-3AD203B41FA5}">
                      <a16:colId xmlns:a16="http://schemas.microsoft.com/office/drawing/2014/main" val="1534710821"/>
                    </a:ext>
                  </a:extLst>
                </a:gridCol>
                <a:gridCol w="5962452">
                  <a:extLst>
                    <a:ext uri="{9D8B030D-6E8A-4147-A177-3AD203B41FA5}">
                      <a16:colId xmlns:a16="http://schemas.microsoft.com/office/drawing/2014/main" val="2370644"/>
                    </a:ext>
                  </a:extLst>
                </a:gridCol>
              </a:tblGrid>
              <a:tr h="314530">
                <a:tc>
                  <a:txBody>
                    <a:bodyPr/>
                    <a:lstStyle/>
                    <a:p>
                      <a:pPr algn="ctr" fontAlgn="ctr"/>
                      <a:r>
                        <a:rPr lang="ja-JP" altLang="en-US" sz="700" b="0" i="0" u="none" strike="noStrike">
                          <a:effectLst/>
                          <a:latin typeface="HG丸ｺﾞｼｯｸM-PRO" panose="020F0600000000000000" pitchFamily="50" charset="-128"/>
                          <a:ea typeface="HG丸ｺﾞｼｯｸM-PRO" panose="020F0600000000000000" pitchFamily="50" charset="-128"/>
                        </a:rPr>
                        <a:t>番号</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700" b="0" i="0" u="none" strike="noStrike">
                          <a:effectLst/>
                          <a:latin typeface="HG丸ｺﾞｼｯｸM-PRO" panose="020F0600000000000000" pitchFamily="50" charset="-128"/>
                          <a:ea typeface="HG丸ｺﾞｼｯｸM-PRO" panose="020F0600000000000000" pitchFamily="50" charset="-128"/>
                        </a:rPr>
                        <a:t>氏　名</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700" b="0" i="0" u="none" strike="noStrike">
                          <a:effectLst/>
                          <a:latin typeface="HG丸ｺﾞｼｯｸM-PRO" panose="020F0600000000000000" pitchFamily="50" charset="-128"/>
                          <a:ea typeface="HG丸ｺﾞｼｯｸM-PRO" panose="020F0600000000000000" pitchFamily="50" charset="-128"/>
                        </a:rPr>
                        <a:t>よみがな</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700" b="0" i="0" u="none" strike="noStrike" dirty="0">
                          <a:effectLst/>
                          <a:latin typeface="HG丸ｺﾞｼｯｸM-PRO" panose="020F0600000000000000" pitchFamily="50" charset="-128"/>
                          <a:ea typeface="HG丸ｺﾞｼｯｸM-PRO" panose="020F0600000000000000" pitchFamily="50" charset="-128"/>
                        </a:rPr>
                        <a:t>分　野</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700" b="0" i="0" u="none" strike="noStrike">
                          <a:effectLst/>
                          <a:latin typeface="HG丸ｺﾞｼｯｸM-PRO" panose="020F0600000000000000" pitchFamily="50" charset="-128"/>
                          <a:ea typeface="HG丸ｺﾞｼｯｸM-PRO" panose="020F0600000000000000" pitchFamily="50" charset="-128"/>
                        </a:rPr>
                        <a:t>功　績　内　容</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005359785"/>
                  </a:ext>
                </a:extLst>
              </a:tr>
              <a:tr h="888660">
                <a:tc>
                  <a:txBody>
                    <a:bodyPr/>
                    <a:lstStyle/>
                    <a:p>
                      <a:pPr algn="ctr" fontAlgn="ctr"/>
                      <a:r>
                        <a:rPr lang="en-US" altLang="ja-JP" sz="700" b="0" i="0" u="none" strike="noStrike">
                          <a:effectLst/>
                          <a:latin typeface="HG丸ｺﾞｼｯｸM-PRO" panose="020F0600000000000000" pitchFamily="50" charset="-128"/>
                          <a:ea typeface="HG丸ｺﾞｼｯｸM-PRO" panose="020F0600000000000000" pitchFamily="50" charset="-128"/>
                        </a:rPr>
                        <a:t>1</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effectLst/>
                          <a:latin typeface="HG丸ｺﾞｼｯｸM-PRO" panose="020F0600000000000000" pitchFamily="50" charset="-128"/>
                          <a:ea typeface="HG丸ｺﾞｼｯｸM-PRO" panose="020F0600000000000000" pitchFamily="50" charset="-128"/>
                        </a:rPr>
                        <a:t>迎　みどり</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600" b="0" i="0" u="none" strike="noStrike">
                          <a:effectLst/>
                          <a:latin typeface="HG丸ｺﾞｼｯｸM-PRO" panose="020F0600000000000000" pitchFamily="50" charset="-128"/>
                          <a:ea typeface="HG丸ｺﾞｼｯｸM-PRO" panose="020F0600000000000000" pitchFamily="50" charset="-128"/>
                        </a:rPr>
                        <a:t>むかえ　みどり</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700" b="0" i="0" u="none" strike="noStrike">
                          <a:effectLst/>
                          <a:latin typeface="HG丸ｺﾞｼｯｸM-PRO" panose="020F0600000000000000" pitchFamily="50" charset="-128"/>
                          <a:ea typeface="HG丸ｺﾞｼｯｸM-PRO" panose="020F0600000000000000" pitchFamily="50" charset="-128"/>
                        </a:rPr>
                        <a:t>短歌</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700" b="0" i="0" u="none" strike="noStrike">
                          <a:effectLst/>
                          <a:latin typeface="HG丸ｺﾞｼｯｸM-PRO" panose="020F0600000000000000" pitchFamily="50" charset="-128"/>
                          <a:ea typeface="HG丸ｺﾞｼｯｸM-PRO" panose="020F0600000000000000" pitchFamily="50" charset="-128"/>
                        </a:rPr>
                        <a:t>・平成２５年から現在にいたるまで１２年間佐世保短歌連盟の理事として短歌文学の普及・向上に尽力。</a:t>
                      </a:r>
                      <a:br>
                        <a:rPr lang="ja-JP" altLang="en-US" sz="700" b="0" i="0" u="none" strike="noStrike">
                          <a:effectLst/>
                          <a:latin typeface="HG丸ｺﾞｼｯｸM-PRO" panose="020F0600000000000000" pitchFamily="50" charset="-128"/>
                          <a:ea typeface="HG丸ｺﾞｼｯｸM-PRO" panose="020F0600000000000000" pitchFamily="50" charset="-128"/>
                        </a:rPr>
                      </a:br>
                      <a:r>
                        <a:rPr lang="ja-JP" altLang="en-US" sz="700" b="0" i="0" u="none" strike="noStrike">
                          <a:effectLst/>
                          <a:latin typeface="HG丸ｺﾞｼｯｸM-PRO" panose="020F0600000000000000" pitchFamily="50" charset="-128"/>
                          <a:ea typeface="HG丸ｺﾞｼｯｸM-PRO" panose="020F0600000000000000" pitchFamily="50" charset="-128"/>
                        </a:rPr>
                        <a:t>・毎年６月に行われる佐世保短歌祭において、選者として出詠された短歌を一首ずつ読み込み適切な評をした。</a:t>
                      </a:r>
                      <a:br>
                        <a:rPr lang="ja-JP" altLang="en-US" sz="700" b="0" i="0" u="none" strike="noStrike">
                          <a:effectLst/>
                          <a:latin typeface="HG丸ｺﾞｼｯｸM-PRO" panose="020F0600000000000000" pitchFamily="50" charset="-128"/>
                          <a:ea typeface="HG丸ｺﾞｼｯｸM-PRO" panose="020F0600000000000000" pitchFamily="50" charset="-128"/>
                        </a:rPr>
                      </a:br>
                      <a:r>
                        <a:rPr lang="ja-JP" altLang="en-US" sz="700" b="0" i="0" u="none" strike="noStrike">
                          <a:effectLst/>
                          <a:latin typeface="HG丸ｺﾞｼｯｸM-PRO" panose="020F0600000000000000" pitchFamily="50" charset="-128"/>
                          <a:ea typeface="HG丸ｺﾞｼｯｸM-PRO" panose="020F0600000000000000" pitchFamily="50" charset="-128"/>
                        </a:rPr>
                        <a:t>・平成２８年より９年間　選者。運営にあたって会場設営、表彰式伝達等大いに貢献。</a:t>
                      </a:r>
                      <a:br>
                        <a:rPr lang="ja-JP" altLang="en-US" sz="700" b="0" i="0" u="none" strike="noStrike">
                          <a:effectLst/>
                          <a:latin typeface="HG丸ｺﾞｼｯｸM-PRO" panose="020F0600000000000000" pitchFamily="50" charset="-128"/>
                          <a:ea typeface="HG丸ｺﾞｼｯｸM-PRO" panose="020F0600000000000000" pitchFamily="50" charset="-128"/>
                        </a:rPr>
                      </a:br>
                      <a:r>
                        <a:rPr lang="ja-JP" altLang="en-US" sz="700" b="0" i="0" u="none" strike="noStrike">
                          <a:effectLst/>
                          <a:latin typeface="HG丸ｺﾞｼｯｸM-PRO" panose="020F0600000000000000" pitchFamily="50" charset="-128"/>
                          <a:ea typeface="HG丸ｺﾞｼｯｸM-PRO" panose="020F0600000000000000" pitchFamily="50" charset="-128"/>
                        </a:rPr>
                        <a:t>　令和５年６月出版した「創立６０周年記念合同歌集</a:t>
                      </a:r>
                      <a:r>
                        <a:rPr lang="en-US" altLang="ja-JP" sz="700" b="0" i="0" u="none" strike="noStrike">
                          <a:effectLst/>
                          <a:latin typeface="HG丸ｺﾞｼｯｸM-PRO" panose="020F0600000000000000" pitchFamily="50" charset="-128"/>
                          <a:ea typeface="HG丸ｺﾞｼｯｸM-PRO" panose="020F0600000000000000" pitchFamily="50" charset="-128"/>
                        </a:rPr>
                        <a:t>『</a:t>
                      </a:r>
                      <a:r>
                        <a:rPr lang="ja-JP" altLang="en-US" sz="700" b="0" i="0" u="none" strike="noStrike">
                          <a:effectLst/>
                          <a:latin typeface="HG丸ｺﾞｼｯｸM-PRO" panose="020F0600000000000000" pitchFamily="50" charset="-128"/>
                          <a:ea typeface="HG丸ｺﾞｼｯｸM-PRO" panose="020F0600000000000000" pitchFamily="50" charset="-128"/>
                        </a:rPr>
                        <a:t>弓張り岳</a:t>
                      </a:r>
                      <a:r>
                        <a:rPr lang="en-US" altLang="ja-JP" sz="700" b="0" i="0" u="none" strike="noStrike">
                          <a:effectLst/>
                          <a:latin typeface="HG丸ｺﾞｼｯｸM-PRO" panose="020F0600000000000000" pitchFamily="50" charset="-128"/>
                          <a:ea typeface="HG丸ｺﾞｼｯｸM-PRO" panose="020F0600000000000000" pitchFamily="50" charset="-128"/>
                        </a:rPr>
                        <a:t>』</a:t>
                      </a:r>
                      <a:r>
                        <a:rPr lang="ja-JP" altLang="en-US" sz="700" b="0" i="0" u="none" strike="noStrike">
                          <a:effectLst/>
                          <a:latin typeface="HG丸ｺﾞｼｯｸM-PRO" panose="020F0600000000000000" pitchFamily="50" charset="-128"/>
                          <a:ea typeface="HG丸ｺﾞｼｯｸM-PRO" panose="020F0600000000000000" pitchFamily="50" charset="-128"/>
                        </a:rPr>
                        <a:t>」の編集委員としても活躍。</a:t>
                      </a:r>
                      <a:br>
                        <a:rPr lang="ja-JP" altLang="en-US" sz="700" b="0" i="0" u="none" strike="noStrike">
                          <a:effectLst/>
                          <a:latin typeface="HG丸ｺﾞｼｯｸM-PRO" panose="020F0600000000000000" pitchFamily="50" charset="-128"/>
                          <a:ea typeface="HG丸ｺﾞｼｯｸM-PRO" panose="020F0600000000000000" pitchFamily="50" charset="-128"/>
                        </a:rPr>
                      </a:br>
                      <a:r>
                        <a:rPr lang="en-US" altLang="ja-JP" sz="700" b="0" i="0" u="none" strike="noStrike">
                          <a:effectLst/>
                          <a:latin typeface="HG丸ｺﾞｼｯｸM-PRO" panose="020F0600000000000000" pitchFamily="50" charset="-128"/>
                          <a:ea typeface="HG丸ｺﾞｼｯｸM-PRO" panose="020F0600000000000000" pitchFamily="50" charset="-128"/>
                        </a:rPr>
                        <a:t>【</a:t>
                      </a:r>
                      <a:r>
                        <a:rPr lang="ja-JP" altLang="en-US" sz="700" b="0" i="0" u="none" strike="noStrike">
                          <a:effectLst/>
                          <a:latin typeface="HG丸ｺﾞｼｯｸM-PRO" panose="020F0600000000000000" pitchFamily="50" charset="-128"/>
                          <a:ea typeface="HG丸ｺﾞｼｯｸM-PRO" panose="020F0600000000000000" pitchFamily="50" charset="-128"/>
                        </a:rPr>
                        <a:t>過去の表彰歴</a:t>
                      </a:r>
                      <a:r>
                        <a:rPr lang="en-US" altLang="ja-JP" sz="700" b="0" i="0" u="none" strike="noStrike">
                          <a:effectLst/>
                          <a:latin typeface="HG丸ｺﾞｼｯｸM-PRO" panose="020F0600000000000000" pitchFamily="50" charset="-128"/>
                          <a:ea typeface="HG丸ｺﾞｼｯｸM-PRO" panose="020F0600000000000000" pitchFamily="50" charset="-128"/>
                        </a:rPr>
                        <a:t>】</a:t>
                      </a:r>
                      <a:br>
                        <a:rPr lang="en-US" altLang="ja-JP" sz="700" b="0" i="0" u="none" strike="noStrike">
                          <a:effectLst/>
                          <a:latin typeface="HG丸ｺﾞｼｯｸM-PRO" panose="020F0600000000000000" pitchFamily="50" charset="-128"/>
                          <a:ea typeface="HG丸ｺﾞｼｯｸM-PRO" panose="020F0600000000000000" pitchFamily="50" charset="-128"/>
                        </a:rPr>
                      </a:br>
                      <a:r>
                        <a:rPr lang="ja-JP" altLang="en-US" sz="700" b="0" i="0" u="none" strike="noStrike">
                          <a:effectLst/>
                          <a:latin typeface="HG丸ｺﾞｼｯｸM-PRO" panose="020F0600000000000000" pitchFamily="50" charset="-128"/>
                          <a:ea typeface="HG丸ｺﾞｼｯｸM-PRO" panose="020F0600000000000000" pitchFamily="50" charset="-128"/>
                        </a:rPr>
                        <a:t>・平成３１年１１月　県文芸　短歌２０首　優秀賞　・令和５年１１月　　県文芸　短歌２０首　佳作賞</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509762133"/>
                  </a:ext>
                </a:extLst>
              </a:tr>
              <a:tr h="776576">
                <a:tc>
                  <a:txBody>
                    <a:bodyPr/>
                    <a:lstStyle/>
                    <a:p>
                      <a:pPr algn="ctr" fontAlgn="ctr"/>
                      <a:r>
                        <a:rPr lang="en-US" altLang="ja-JP" sz="700" b="0" i="0" u="none" strike="noStrike">
                          <a:effectLst/>
                          <a:latin typeface="HG丸ｺﾞｼｯｸM-PRO" panose="020F0600000000000000" pitchFamily="50" charset="-128"/>
                          <a:ea typeface="HG丸ｺﾞｼｯｸM-PRO" panose="020F0600000000000000" pitchFamily="50" charset="-128"/>
                        </a:rPr>
                        <a:t>2</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700" b="0" i="0" u="none" strike="noStrike">
                          <a:effectLst/>
                          <a:latin typeface="HG丸ｺﾞｼｯｸM-PRO" panose="020F0600000000000000" pitchFamily="50" charset="-128"/>
                          <a:ea typeface="HG丸ｺﾞｼｯｸM-PRO" panose="020F0600000000000000" pitchFamily="50" charset="-128"/>
                        </a:rPr>
                        <a:t>萩原　裕子</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600" b="0" i="0" u="none" strike="noStrike">
                          <a:effectLst/>
                          <a:latin typeface="HG丸ｺﾞｼｯｸM-PRO" panose="020F0600000000000000" pitchFamily="50" charset="-128"/>
                          <a:ea typeface="HG丸ｺﾞｼｯｸM-PRO" panose="020F0600000000000000" pitchFamily="50" charset="-128"/>
                        </a:rPr>
                        <a:t>はぎはら　ゆうこ</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700" b="0" i="0" u="none" strike="noStrike">
                          <a:effectLst/>
                          <a:latin typeface="HG丸ｺﾞｼｯｸM-PRO" panose="020F0600000000000000" pitchFamily="50" charset="-128"/>
                          <a:ea typeface="HG丸ｺﾞｼｯｸM-PRO" panose="020F0600000000000000" pitchFamily="50" charset="-128"/>
                        </a:rPr>
                        <a:t>短歌</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700" b="0" i="0" u="none" strike="noStrike">
                          <a:effectLst/>
                          <a:latin typeface="HG丸ｺﾞｼｯｸM-PRO" panose="020F0600000000000000" pitchFamily="50" charset="-128"/>
                          <a:ea typeface="HG丸ｺﾞｼｯｸM-PRO" panose="020F0600000000000000" pitchFamily="50" charset="-128"/>
                        </a:rPr>
                        <a:t>・平成２５年から現在にいたるまで１０年間佐世保短歌連盟の理事として短歌文学の普及・向上に尽力。</a:t>
                      </a:r>
                      <a:br>
                        <a:rPr lang="ja-JP" altLang="en-US" sz="700" b="0" i="0" u="none" strike="noStrike">
                          <a:effectLst/>
                          <a:latin typeface="HG丸ｺﾞｼｯｸM-PRO" panose="020F0600000000000000" pitchFamily="50" charset="-128"/>
                          <a:ea typeface="HG丸ｺﾞｼｯｸM-PRO" panose="020F0600000000000000" pitchFamily="50" charset="-128"/>
                        </a:rPr>
                      </a:br>
                      <a:r>
                        <a:rPr lang="ja-JP" altLang="en-US" sz="700" b="0" i="0" u="none" strike="noStrike">
                          <a:effectLst/>
                          <a:latin typeface="HG丸ｺﾞｼｯｸM-PRO" panose="020F0600000000000000" pitchFamily="50" charset="-128"/>
                          <a:ea typeface="HG丸ｺﾞｼｯｸM-PRO" panose="020F0600000000000000" pitchFamily="50" charset="-128"/>
                        </a:rPr>
                        <a:t>・毎年６月に行われる佐世保短歌祭において、会の運営に貢献。</a:t>
                      </a:r>
                      <a:br>
                        <a:rPr lang="ja-JP" altLang="en-US" sz="700" b="0" i="0" u="none" strike="noStrike">
                          <a:effectLst/>
                          <a:latin typeface="HG丸ｺﾞｼｯｸM-PRO" panose="020F0600000000000000" pitchFamily="50" charset="-128"/>
                          <a:ea typeface="HG丸ｺﾞｼｯｸM-PRO" panose="020F0600000000000000" pitchFamily="50" charset="-128"/>
                        </a:rPr>
                      </a:br>
                      <a:r>
                        <a:rPr lang="ja-JP" altLang="en-US" sz="700" b="0" i="0" u="none" strike="noStrike">
                          <a:effectLst/>
                          <a:latin typeface="HG丸ｺﾞｼｯｸM-PRO" panose="020F0600000000000000" pitchFamily="50" charset="-128"/>
                          <a:ea typeface="HG丸ｺﾞｼｯｸM-PRO" panose="020F0600000000000000" pitchFamily="50" charset="-128"/>
                        </a:rPr>
                        <a:t>　平成１９年から所属している「ひのくに」での研鑽が、結社のみならず佐世保短歌会の中でも刺激となり、後進の育成にも大いに貢献。</a:t>
                      </a:r>
                      <a:br>
                        <a:rPr lang="ja-JP" altLang="en-US" sz="700" b="0" i="0" u="none" strike="noStrike">
                          <a:effectLst/>
                          <a:latin typeface="HG丸ｺﾞｼｯｸM-PRO" panose="020F0600000000000000" pitchFamily="50" charset="-128"/>
                          <a:ea typeface="HG丸ｺﾞｼｯｸM-PRO" panose="020F0600000000000000" pitchFamily="50" charset="-128"/>
                        </a:rPr>
                      </a:br>
                      <a:r>
                        <a:rPr lang="en-US" altLang="ja-JP" sz="700" b="0" i="0" u="none" strike="noStrike">
                          <a:effectLst/>
                          <a:latin typeface="HG丸ｺﾞｼｯｸM-PRO" panose="020F0600000000000000" pitchFamily="50" charset="-128"/>
                          <a:ea typeface="HG丸ｺﾞｼｯｸM-PRO" panose="020F0600000000000000" pitchFamily="50" charset="-128"/>
                        </a:rPr>
                        <a:t>【</a:t>
                      </a:r>
                      <a:r>
                        <a:rPr lang="ja-JP" altLang="en-US" sz="700" b="0" i="0" u="none" strike="noStrike">
                          <a:effectLst/>
                          <a:latin typeface="HG丸ｺﾞｼｯｸM-PRO" panose="020F0600000000000000" pitchFamily="50" charset="-128"/>
                          <a:ea typeface="HG丸ｺﾞｼｯｸM-PRO" panose="020F0600000000000000" pitchFamily="50" charset="-128"/>
                        </a:rPr>
                        <a:t>過去の表彰歴</a:t>
                      </a:r>
                      <a:r>
                        <a:rPr lang="en-US" altLang="ja-JP" sz="700" b="0" i="0" u="none" strike="noStrike">
                          <a:effectLst/>
                          <a:latin typeface="HG丸ｺﾞｼｯｸM-PRO" panose="020F0600000000000000" pitchFamily="50" charset="-128"/>
                          <a:ea typeface="HG丸ｺﾞｼｯｸM-PRO" panose="020F0600000000000000" pitchFamily="50" charset="-128"/>
                        </a:rPr>
                        <a:t>】</a:t>
                      </a:r>
                      <a:br>
                        <a:rPr lang="en-US" altLang="ja-JP" sz="700" b="0" i="0" u="none" strike="noStrike">
                          <a:effectLst/>
                          <a:latin typeface="HG丸ｺﾞｼｯｸM-PRO" panose="020F0600000000000000" pitchFamily="50" charset="-128"/>
                          <a:ea typeface="HG丸ｺﾞｼｯｸM-PRO" panose="020F0600000000000000" pitchFamily="50" charset="-128"/>
                        </a:rPr>
                      </a:br>
                      <a:r>
                        <a:rPr lang="ja-JP" altLang="en-US" sz="700" b="0" i="0" u="none" strike="noStrike">
                          <a:effectLst/>
                          <a:latin typeface="HG丸ｺﾞｼｯｸM-PRO" panose="020F0600000000000000" pitchFamily="50" charset="-128"/>
                          <a:ea typeface="HG丸ｺﾞｼｯｸM-PRO" panose="020F0600000000000000" pitchFamily="50" charset="-128"/>
                        </a:rPr>
                        <a:t>・平成２２年６月　佐世保短歌祭　新人賞　・平成２５年６月　佐世保短歌祭　年度賞　・平成２６年６月　佐世保短歌祭　年度賞</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09812794"/>
                  </a:ext>
                </a:extLst>
              </a:tr>
              <a:tr h="432320">
                <a:tc>
                  <a:txBody>
                    <a:bodyPr/>
                    <a:lstStyle/>
                    <a:p>
                      <a:pPr algn="ctr" fontAlgn="ctr"/>
                      <a:r>
                        <a:rPr lang="en-US" altLang="ja-JP" sz="700" b="0" i="0" u="none" strike="noStrike">
                          <a:effectLst/>
                          <a:latin typeface="HG丸ｺﾞｼｯｸM-PRO" panose="020F0600000000000000" pitchFamily="50" charset="-128"/>
                          <a:ea typeface="HG丸ｺﾞｼｯｸM-PRO" panose="020F0600000000000000" pitchFamily="50" charset="-128"/>
                        </a:rPr>
                        <a:t>3</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700" b="0" i="0" u="none" strike="noStrike">
                          <a:effectLst/>
                          <a:latin typeface="HG丸ｺﾞｼｯｸM-PRO" panose="020F0600000000000000" pitchFamily="50" charset="-128"/>
                          <a:ea typeface="HG丸ｺﾞｼｯｸM-PRO" panose="020F0600000000000000" pitchFamily="50" charset="-128"/>
                        </a:rPr>
                        <a:t>松尾　武則</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600" b="0" i="0" u="none" strike="noStrike">
                          <a:effectLst/>
                          <a:latin typeface="HG丸ｺﾞｼｯｸM-PRO" panose="020F0600000000000000" pitchFamily="50" charset="-128"/>
                          <a:ea typeface="HG丸ｺﾞｼｯｸM-PRO" panose="020F0600000000000000" pitchFamily="50" charset="-128"/>
                        </a:rPr>
                        <a:t>まつお　たけのり</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700" b="0" i="0" u="none" strike="noStrike">
                          <a:effectLst/>
                          <a:latin typeface="HG丸ｺﾞｼｯｸM-PRO" panose="020F0600000000000000" pitchFamily="50" charset="-128"/>
                          <a:ea typeface="HG丸ｺﾞｼｯｸM-PRO" panose="020F0600000000000000" pitchFamily="50" charset="-128"/>
                        </a:rPr>
                        <a:t>美術</a:t>
                      </a:r>
                      <a:br>
                        <a:rPr lang="ja-JP" altLang="en-US" sz="700" b="0" i="0" u="none" strike="noStrike">
                          <a:effectLst/>
                          <a:latin typeface="HG丸ｺﾞｼｯｸM-PRO" panose="020F0600000000000000" pitchFamily="50" charset="-128"/>
                          <a:ea typeface="HG丸ｺﾞｼｯｸM-PRO" panose="020F0600000000000000" pitchFamily="50" charset="-128"/>
                        </a:rPr>
                      </a:br>
                      <a:r>
                        <a:rPr lang="ja-JP" altLang="en-US" sz="700" b="0" i="0" u="none" strike="noStrike">
                          <a:effectLst/>
                          <a:latin typeface="HG丸ｺﾞｼｯｸM-PRO" panose="020F0600000000000000" pitchFamily="50" charset="-128"/>
                          <a:ea typeface="HG丸ｺﾞｼｯｸM-PRO" panose="020F0600000000000000" pitchFamily="50" charset="-128"/>
                        </a:rPr>
                        <a:t>（洋画部）</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600" b="0" i="0" u="none" strike="noStrike">
                          <a:effectLst/>
                          <a:latin typeface="HG丸ｺﾞｼｯｸM-PRO" panose="020F0600000000000000" pitchFamily="50" charset="-128"/>
                          <a:ea typeface="HG丸ｺﾞｼｯｸM-PRO" panose="020F0600000000000000" pitchFamily="50" charset="-128"/>
                        </a:rPr>
                        <a:t>・平成２６年から令和７年に至るまで佐世保美術振興会に於いて市の文化の向上普及発展に寄与し、現在も当会にて活躍中。（常任委員）</a:t>
                      </a:r>
                      <a:br>
                        <a:rPr lang="ja-JP" altLang="en-US" sz="600" b="0" i="0" u="none" strike="noStrike">
                          <a:effectLst/>
                          <a:latin typeface="HG丸ｺﾞｼｯｸM-PRO" panose="020F0600000000000000" pitchFamily="50" charset="-128"/>
                          <a:ea typeface="HG丸ｺﾞｼｯｸM-PRO" panose="020F0600000000000000" pitchFamily="50" charset="-128"/>
                        </a:rPr>
                      </a:br>
                      <a:r>
                        <a:rPr lang="ja-JP" altLang="en-US" sz="600" b="0" i="0" u="none" strike="noStrike">
                          <a:effectLst/>
                          <a:latin typeface="HG丸ｺﾞｼｯｸM-PRO" panose="020F0600000000000000" pitchFamily="50" charset="-128"/>
                          <a:ea typeface="HG丸ｺﾞｼｯｸM-PRO" panose="020F0600000000000000" pitchFamily="50" charset="-128"/>
                        </a:rPr>
                        <a:t>・例年、市主催の佐世保美術展（市民展）に際し、当会の実務者として協力・貢献。</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26424996"/>
                  </a:ext>
                </a:extLst>
              </a:tr>
              <a:tr h="432320">
                <a:tc>
                  <a:txBody>
                    <a:bodyPr/>
                    <a:lstStyle/>
                    <a:p>
                      <a:pPr algn="ctr" fontAlgn="ctr"/>
                      <a:r>
                        <a:rPr lang="en-US" altLang="ja-JP" sz="700" b="0" i="0" u="none" strike="noStrike">
                          <a:effectLst/>
                          <a:latin typeface="HG丸ｺﾞｼｯｸM-PRO" panose="020F0600000000000000" pitchFamily="50" charset="-128"/>
                          <a:ea typeface="HG丸ｺﾞｼｯｸM-PRO" panose="020F0600000000000000" pitchFamily="50" charset="-128"/>
                        </a:rPr>
                        <a:t>4</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700" b="0" i="0" u="none" strike="noStrike">
                          <a:effectLst/>
                          <a:latin typeface="HG丸ｺﾞｼｯｸM-PRO" panose="020F0600000000000000" pitchFamily="50" charset="-128"/>
                          <a:ea typeface="HG丸ｺﾞｼｯｸM-PRO" panose="020F0600000000000000" pitchFamily="50" charset="-128"/>
                        </a:rPr>
                        <a:t>上村　貞光</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600" b="0" i="0" u="none" strike="noStrike">
                          <a:effectLst/>
                          <a:latin typeface="HG丸ｺﾞｼｯｸM-PRO" panose="020F0600000000000000" pitchFamily="50" charset="-128"/>
                          <a:ea typeface="HG丸ｺﾞｼｯｸM-PRO" panose="020F0600000000000000" pitchFamily="50" charset="-128"/>
                        </a:rPr>
                        <a:t>うえむら　さだみつ</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700" b="0" i="0" u="none" strike="noStrike">
                          <a:effectLst/>
                          <a:latin typeface="HG丸ｺﾞｼｯｸM-PRO" panose="020F0600000000000000" pitchFamily="50" charset="-128"/>
                          <a:ea typeface="HG丸ｺﾞｼｯｸM-PRO" panose="020F0600000000000000" pitchFamily="50" charset="-128"/>
                        </a:rPr>
                        <a:t>美術</a:t>
                      </a:r>
                      <a:br>
                        <a:rPr lang="ja-JP" altLang="en-US" sz="700" b="0" i="0" u="none" strike="noStrike">
                          <a:effectLst/>
                          <a:latin typeface="HG丸ｺﾞｼｯｸM-PRO" panose="020F0600000000000000" pitchFamily="50" charset="-128"/>
                          <a:ea typeface="HG丸ｺﾞｼｯｸM-PRO" panose="020F0600000000000000" pitchFamily="50" charset="-128"/>
                        </a:rPr>
                      </a:br>
                      <a:r>
                        <a:rPr lang="ja-JP" altLang="en-US" sz="700" b="0" i="0" u="none" strike="noStrike">
                          <a:effectLst/>
                          <a:latin typeface="HG丸ｺﾞｼｯｸM-PRO" panose="020F0600000000000000" pitchFamily="50" charset="-128"/>
                          <a:ea typeface="HG丸ｺﾞｼｯｸM-PRO" panose="020F0600000000000000" pitchFamily="50" charset="-128"/>
                        </a:rPr>
                        <a:t>（写真部）</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600" b="0" i="0" u="none" strike="noStrike">
                          <a:effectLst/>
                          <a:latin typeface="HG丸ｺﾞｼｯｸM-PRO" panose="020F0600000000000000" pitchFamily="50" charset="-128"/>
                          <a:ea typeface="HG丸ｺﾞｼｯｸM-PRO" panose="020F0600000000000000" pitchFamily="50" charset="-128"/>
                        </a:rPr>
                        <a:t>・平成２０年から令和７年に至るまで佐世保美術振興会に於いて、市の文化の向上普及発展に寄与し、現在も当会にて活躍中。</a:t>
                      </a:r>
                      <a:br>
                        <a:rPr lang="ja-JP" altLang="en-US" sz="600" b="0" i="0" u="none" strike="noStrike">
                          <a:effectLst/>
                          <a:latin typeface="HG丸ｺﾞｼｯｸM-PRO" panose="020F0600000000000000" pitchFamily="50" charset="-128"/>
                          <a:ea typeface="HG丸ｺﾞｼｯｸM-PRO" panose="020F0600000000000000" pitchFamily="50" charset="-128"/>
                        </a:rPr>
                      </a:br>
                      <a:r>
                        <a:rPr lang="ja-JP" altLang="en-US" sz="600" b="0" i="0" u="none" strike="noStrike">
                          <a:effectLst/>
                          <a:latin typeface="HG丸ｺﾞｼｯｸM-PRO" panose="020F0600000000000000" pitchFamily="50" charset="-128"/>
                          <a:ea typeface="HG丸ｺﾞｼｯｸM-PRO" panose="020F0600000000000000" pitchFamily="50" charset="-128"/>
                        </a:rPr>
                        <a:t>・例年、市主催の佐世保美術展（市民展）に際し、当会の実務者として協力・貢献。</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39686914"/>
                  </a:ext>
                </a:extLst>
              </a:tr>
              <a:tr h="432320">
                <a:tc>
                  <a:txBody>
                    <a:bodyPr/>
                    <a:lstStyle/>
                    <a:p>
                      <a:pPr algn="ctr" fontAlgn="ctr"/>
                      <a:r>
                        <a:rPr lang="en-US" altLang="ja-JP" sz="700" b="0" i="0" u="none" strike="noStrike">
                          <a:effectLst/>
                          <a:latin typeface="HG丸ｺﾞｼｯｸM-PRO" panose="020F0600000000000000" pitchFamily="50" charset="-128"/>
                          <a:ea typeface="HG丸ｺﾞｼｯｸM-PRO" panose="020F0600000000000000" pitchFamily="50" charset="-128"/>
                        </a:rPr>
                        <a:t>5</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700" b="0" i="0" u="none" strike="noStrike">
                          <a:effectLst/>
                          <a:latin typeface="HG丸ｺﾞｼｯｸM-PRO" panose="020F0600000000000000" pitchFamily="50" charset="-128"/>
                          <a:ea typeface="HG丸ｺﾞｼｯｸM-PRO" panose="020F0600000000000000" pitchFamily="50" charset="-128"/>
                        </a:rPr>
                        <a:t>脇濵　良一　</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600" b="0" i="0" u="none" strike="noStrike">
                          <a:effectLst/>
                          <a:latin typeface="HG丸ｺﾞｼｯｸM-PRO" panose="020F0600000000000000" pitchFamily="50" charset="-128"/>
                          <a:ea typeface="HG丸ｺﾞｼｯｸM-PRO" panose="020F0600000000000000" pitchFamily="50" charset="-128"/>
                        </a:rPr>
                        <a:t>わきはま　りょういち</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700" b="0" i="0" u="none" strike="noStrike">
                          <a:effectLst/>
                          <a:latin typeface="HG丸ｺﾞｼｯｸM-PRO" panose="020F0600000000000000" pitchFamily="50" charset="-128"/>
                          <a:ea typeface="HG丸ｺﾞｼｯｸM-PRO" panose="020F0600000000000000" pitchFamily="50" charset="-128"/>
                        </a:rPr>
                        <a:t>美術</a:t>
                      </a:r>
                      <a:br>
                        <a:rPr lang="ja-JP" altLang="en-US" sz="700" b="0" i="0" u="none" strike="noStrike">
                          <a:effectLst/>
                          <a:latin typeface="HG丸ｺﾞｼｯｸM-PRO" panose="020F0600000000000000" pitchFamily="50" charset="-128"/>
                          <a:ea typeface="HG丸ｺﾞｼｯｸM-PRO" panose="020F0600000000000000" pitchFamily="50" charset="-128"/>
                        </a:rPr>
                      </a:br>
                      <a:r>
                        <a:rPr lang="ja-JP" altLang="en-US" sz="700" b="0" i="0" u="none" strike="noStrike">
                          <a:effectLst/>
                          <a:latin typeface="HG丸ｺﾞｼｯｸM-PRO" panose="020F0600000000000000" pitchFamily="50" charset="-128"/>
                          <a:ea typeface="HG丸ｺﾞｼｯｸM-PRO" panose="020F0600000000000000" pitchFamily="50" charset="-128"/>
                        </a:rPr>
                        <a:t>（写真部）</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600" b="0" i="0" u="none" strike="noStrike">
                          <a:effectLst/>
                          <a:latin typeface="HG丸ｺﾞｼｯｸM-PRO" panose="020F0600000000000000" pitchFamily="50" charset="-128"/>
                          <a:ea typeface="HG丸ｺﾞｼｯｸM-PRO" panose="020F0600000000000000" pitchFamily="50" charset="-128"/>
                        </a:rPr>
                        <a:t>・平成１９年から令和７年に至るまで佐世保美術振興会に於いて、市の文化の向上普及発展に寄与し、現在も当会にて活躍中。</a:t>
                      </a:r>
                      <a:br>
                        <a:rPr lang="ja-JP" altLang="en-US" sz="600" b="0" i="0" u="none" strike="noStrike">
                          <a:effectLst/>
                          <a:latin typeface="HG丸ｺﾞｼｯｸM-PRO" panose="020F0600000000000000" pitchFamily="50" charset="-128"/>
                          <a:ea typeface="HG丸ｺﾞｼｯｸM-PRO" panose="020F0600000000000000" pitchFamily="50" charset="-128"/>
                        </a:rPr>
                      </a:br>
                      <a:r>
                        <a:rPr lang="ja-JP" altLang="en-US" sz="600" b="0" i="0" u="none" strike="noStrike">
                          <a:effectLst/>
                          <a:latin typeface="HG丸ｺﾞｼｯｸM-PRO" panose="020F0600000000000000" pitchFamily="50" charset="-128"/>
                          <a:ea typeface="HG丸ｺﾞｼｯｸM-PRO" panose="020F0600000000000000" pitchFamily="50" charset="-128"/>
                        </a:rPr>
                        <a:t>・例年、市主催の佐世保美術展（市民展）に際し、当会の実務者として協力・貢献。</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001526360"/>
                  </a:ext>
                </a:extLst>
              </a:tr>
              <a:tr h="432320">
                <a:tc>
                  <a:txBody>
                    <a:bodyPr/>
                    <a:lstStyle/>
                    <a:p>
                      <a:pPr algn="ctr" fontAlgn="ctr"/>
                      <a:r>
                        <a:rPr lang="en-US" altLang="ja-JP" sz="700" b="0" i="0" u="none" strike="noStrike">
                          <a:effectLst/>
                          <a:latin typeface="HG丸ｺﾞｼｯｸM-PRO" panose="020F0600000000000000" pitchFamily="50" charset="-128"/>
                          <a:ea typeface="HG丸ｺﾞｼｯｸM-PRO" panose="020F0600000000000000" pitchFamily="50" charset="-128"/>
                        </a:rPr>
                        <a:t>6</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700" b="0" i="0" u="none" strike="noStrike">
                          <a:effectLst/>
                          <a:latin typeface="HG丸ｺﾞｼｯｸM-PRO" panose="020F0600000000000000" pitchFamily="50" charset="-128"/>
                          <a:ea typeface="HG丸ｺﾞｼｯｸM-PRO" panose="020F0600000000000000" pitchFamily="50" charset="-128"/>
                        </a:rPr>
                        <a:t>平野　博士</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600" b="0" i="0" u="none" strike="noStrike">
                          <a:effectLst/>
                          <a:latin typeface="HG丸ｺﾞｼｯｸM-PRO" panose="020F0600000000000000" pitchFamily="50" charset="-128"/>
                          <a:ea typeface="HG丸ｺﾞｼｯｸM-PRO" panose="020F0600000000000000" pitchFamily="50" charset="-128"/>
                        </a:rPr>
                        <a:t>ひらの　ひろし</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700" b="0" i="0" u="none" strike="noStrike">
                          <a:effectLst/>
                          <a:latin typeface="HG丸ｺﾞｼｯｸM-PRO" panose="020F0600000000000000" pitchFamily="50" charset="-128"/>
                          <a:ea typeface="HG丸ｺﾞｼｯｸM-PRO" panose="020F0600000000000000" pitchFamily="50" charset="-128"/>
                        </a:rPr>
                        <a:t>美術</a:t>
                      </a:r>
                      <a:br>
                        <a:rPr lang="ja-JP" altLang="en-US" sz="700" b="0" i="0" u="none" strike="noStrike">
                          <a:effectLst/>
                          <a:latin typeface="HG丸ｺﾞｼｯｸM-PRO" panose="020F0600000000000000" pitchFamily="50" charset="-128"/>
                          <a:ea typeface="HG丸ｺﾞｼｯｸM-PRO" panose="020F0600000000000000" pitchFamily="50" charset="-128"/>
                        </a:rPr>
                      </a:br>
                      <a:r>
                        <a:rPr lang="ja-JP" altLang="en-US" sz="700" b="0" i="0" u="none" strike="noStrike">
                          <a:effectLst/>
                          <a:latin typeface="HG丸ｺﾞｼｯｸM-PRO" panose="020F0600000000000000" pitchFamily="50" charset="-128"/>
                          <a:ea typeface="HG丸ｺﾞｼｯｸM-PRO" panose="020F0600000000000000" pitchFamily="50" charset="-128"/>
                        </a:rPr>
                        <a:t>（日本画）</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600" b="0" i="0" u="none" strike="noStrike">
                          <a:effectLst/>
                          <a:latin typeface="HG丸ｺﾞｼｯｸM-PRO" panose="020F0600000000000000" pitchFamily="50" charset="-128"/>
                          <a:ea typeface="HG丸ｺﾞｼｯｸM-PRO" panose="020F0600000000000000" pitchFamily="50" charset="-128"/>
                        </a:rPr>
                        <a:t>・平成２１年から令和７年に至るまで佐世保美術振興会に於いて、市の文化の向上普及発展に寄与し現在も当会にて活躍中。（常任委員）</a:t>
                      </a:r>
                      <a:br>
                        <a:rPr lang="ja-JP" altLang="en-US" sz="600" b="0" i="0" u="none" strike="noStrike">
                          <a:effectLst/>
                          <a:latin typeface="HG丸ｺﾞｼｯｸM-PRO" panose="020F0600000000000000" pitchFamily="50" charset="-128"/>
                          <a:ea typeface="HG丸ｺﾞｼｯｸM-PRO" panose="020F0600000000000000" pitchFamily="50" charset="-128"/>
                        </a:rPr>
                      </a:br>
                      <a:r>
                        <a:rPr lang="ja-JP" altLang="en-US" sz="600" b="0" i="0" u="none" strike="noStrike">
                          <a:effectLst/>
                          <a:latin typeface="HG丸ｺﾞｼｯｸM-PRO" panose="020F0600000000000000" pitchFamily="50" charset="-128"/>
                          <a:ea typeface="HG丸ｺﾞｼｯｸM-PRO" panose="020F0600000000000000" pitchFamily="50" charset="-128"/>
                        </a:rPr>
                        <a:t>・例年、市主催の佐世保美術展（市民展）に際し、当会の実務者として協力・貢献。</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448658892"/>
                  </a:ext>
                </a:extLst>
              </a:tr>
              <a:tr h="432320">
                <a:tc>
                  <a:txBody>
                    <a:bodyPr/>
                    <a:lstStyle/>
                    <a:p>
                      <a:pPr algn="ctr" fontAlgn="ctr"/>
                      <a:r>
                        <a:rPr lang="en-US" altLang="ja-JP" sz="700" b="0" i="0" u="none" strike="noStrike">
                          <a:effectLst/>
                          <a:latin typeface="HG丸ｺﾞｼｯｸM-PRO" panose="020F0600000000000000" pitchFamily="50" charset="-128"/>
                          <a:ea typeface="HG丸ｺﾞｼｯｸM-PRO" panose="020F0600000000000000" pitchFamily="50" charset="-128"/>
                        </a:rPr>
                        <a:t>7</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700" b="0" i="0" u="none" strike="noStrike">
                          <a:effectLst/>
                          <a:latin typeface="HG丸ｺﾞｼｯｸM-PRO" panose="020F0600000000000000" pitchFamily="50" charset="-128"/>
                          <a:ea typeface="HG丸ｺﾞｼｯｸM-PRO" panose="020F0600000000000000" pitchFamily="50" charset="-128"/>
                        </a:rPr>
                        <a:t>古賀　徹子</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600" b="0" i="0" u="none" strike="noStrike">
                          <a:effectLst/>
                          <a:latin typeface="HG丸ｺﾞｼｯｸM-PRO" panose="020F0600000000000000" pitchFamily="50" charset="-128"/>
                          <a:ea typeface="HG丸ｺﾞｼｯｸM-PRO" panose="020F0600000000000000" pitchFamily="50" charset="-128"/>
                        </a:rPr>
                        <a:t>こが　てつこ</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zh-TW" altLang="en-US" sz="700" b="0" i="0" u="none" strike="noStrike" dirty="0">
                          <a:effectLst/>
                          <a:latin typeface="HG丸ｺﾞｼｯｸM-PRO" panose="020F0600000000000000" pitchFamily="50" charset="-128"/>
                          <a:ea typeface="HG丸ｺﾞｼｯｸM-PRO" panose="020F0600000000000000" pitchFamily="50" charset="-128"/>
                        </a:rPr>
                        <a:t>美術</a:t>
                      </a:r>
                      <a:br>
                        <a:rPr lang="zh-TW" altLang="en-US" sz="700" b="0" i="0" u="none" strike="noStrike" dirty="0">
                          <a:effectLst/>
                          <a:latin typeface="HG丸ｺﾞｼｯｸM-PRO" panose="020F0600000000000000" pitchFamily="50" charset="-128"/>
                          <a:ea typeface="HG丸ｺﾞｼｯｸM-PRO" panose="020F0600000000000000" pitchFamily="50" charset="-128"/>
                        </a:rPr>
                      </a:br>
                      <a:r>
                        <a:rPr lang="zh-TW" altLang="en-US" sz="700" b="0" i="0" u="none" strike="noStrike" dirty="0">
                          <a:effectLst/>
                          <a:latin typeface="HG丸ｺﾞｼｯｸM-PRO" panose="020F0600000000000000" pitchFamily="50" charset="-128"/>
                          <a:ea typeface="HG丸ｺﾞｼｯｸM-PRO" panose="020F0600000000000000" pitchFamily="50" charset="-128"/>
                        </a:rPr>
                        <a:t>（書道部）</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600" b="0" i="0" u="none" strike="noStrike">
                          <a:effectLst/>
                          <a:latin typeface="HG丸ｺﾞｼｯｸM-PRO" panose="020F0600000000000000" pitchFamily="50" charset="-128"/>
                          <a:ea typeface="HG丸ｺﾞｼｯｸM-PRO" panose="020F0600000000000000" pitchFamily="50" charset="-128"/>
                        </a:rPr>
                        <a:t>・平成１９年から令和７年に至るまで佐世保美術振興会に於いて、市の文化の向上普及発展に寄与し、現在も当会にて活躍中。（常任委員）</a:t>
                      </a:r>
                      <a:br>
                        <a:rPr lang="ja-JP" altLang="en-US" sz="600" b="0" i="0" u="none" strike="noStrike">
                          <a:effectLst/>
                          <a:latin typeface="HG丸ｺﾞｼｯｸM-PRO" panose="020F0600000000000000" pitchFamily="50" charset="-128"/>
                          <a:ea typeface="HG丸ｺﾞｼｯｸM-PRO" panose="020F0600000000000000" pitchFamily="50" charset="-128"/>
                        </a:rPr>
                      </a:br>
                      <a:r>
                        <a:rPr lang="ja-JP" altLang="en-US" sz="600" b="0" i="0" u="none" strike="noStrike">
                          <a:effectLst/>
                          <a:latin typeface="HG丸ｺﾞｼｯｸM-PRO" panose="020F0600000000000000" pitchFamily="50" charset="-128"/>
                          <a:ea typeface="HG丸ｺﾞｼｯｸM-PRO" panose="020F0600000000000000" pitchFamily="50" charset="-128"/>
                        </a:rPr>
                        <a:t>・例年、市主催の佐世保美術展（市民展）に際し、当会の実務者として協力・貢献。</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181184081"/>
                  </a:ext>
                </a:extLst>
              </a:tr>
              <a:tr h="432320">
                <a:tc>
                  <a:txBody>
                    <a:bodyPr/>
                    <a:lstStyle/>
                    <a:p>
                      <a:pPr algn="ctr" fontAlgn="ctr"/>
                      <a:r>
                        <a:rPr lang="en-US" altLang="ja-JP" sz="700" b="0" i="0" u="none" strike="noStrike">
                          <a:effectLst/>
                          <a:latin typeface="HG丸ｺﾞｼｯｸM-PRO" panose="020F0600000000000000" pitchFamily="50" charset="-128"/>
                          <a:ea typeface="HG丸ｺﾞｼｯｸM-PRO" panose="020F0600000000000000" pitchFamily="50" charset="-128"/>
                        </a:rPr>
                        <a:t>8</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700" b="0" i="0" u="none" strike="noStrike">
                          <a:effectLst/>
                          <a:latin typeface="HG丸ｺﾞｼｯｸM-PRO" panose="020F0600000000000000" pitchFamily="50" charset="-128"/>
                          <a:ea typeface="HG丸ｺﾞｼｯｸM-PRO" panose="020F0600000000000000" pitchFamily="50" charset="-128"/>
                        </a:rPr>
                        <a:t>内川　富子</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600" b="0" i="0" u="none" strike="noStrike">
                          <a:effectLst/>
                          <a:latin typeface="HG丸ｺﾞｼｯｸM-PRO" panose="020F0600000000000000" pitchFamily="50" charset="-128"/>
                          <a:ea typeface="HG丸ｺﾞｼｯｸM-PRO" panose="020F0600000000000000" pitchFamily="50" charset="-128"/>
                        </a:rPr>
                        <a:t>うちかわ　とみこ</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zh-TW" altLang="en-US" sz="700" b="0" i="0" u="none" strike="noStrike">
                          <a:effectLst/>
                          <a:latin typeface="HG丸ｺﾞｼｯｸM-PRO" panose="020F0600000000000000" pitchFamily="50" charset="-128"/>
                          <a:ea typeface="HG丸ｺﾞｼｯｸM-PRO" panose="020F0600000000000000" pitchFamily="50" charset="-128"/>
                        </a:rPr>
                        <a:t>美術</a:t>
                      </a:r>
                      <a:br>
                        <a:rPr lang="zh-TW" altLang="en-US" sz="700" b="0" i="0" u="none" strike="noStrike">
                          <a:effectLst/>
                          <a:latin typeface="HG丸ｺﾞｼｯｸM-PRO" panose="020F0600000000000000" pitchFamily="50" charset="-128"/>
                          <a:ea typeface="HG丸ｺﾞｼｯｸM-PRO" panose="020F0600000000000000" pitchFamily="50" charset="-128"/>
                        </a:rPr>
                      </a:br>
                      <a:r>
                        <a:rPr lang="zh-TW" altLang="en-US" sz="700" b="0" i="0" u="none" strike="noStrike">
                          <a:effectLst/>
                          <a:latin typeface="HG丸ｺﾞｼｯｸM-PRO" panose="020F0600000000000000" pitchFamily="50" charset="-128"/>
                          <a:ea typeface="HG丸ｺﾞｼｯｸM-PRO" panose="020F0600000000000000" pitchFamily="50" charset="-128"/>
                        </a:rPr>
                        <a:t>（書道部）</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600" b="0" i="0" u="none" strike="noStrike" dirty="0">
                          <a:effectLst/>
                          <a:latin typeface="HG丸ｺﾞｼｯｸM-PRO" panose="020F0600000000000000" pitchFamily="50" charset="-128"/>
                          <a:ea typeface="HG丸ｺﾞｼｯｸM-PRO" panose="020F0600000000000000" pitchFamily="50" charset="-128"/>
                        </a:rPr>
                        <a:t>・平成２６年から令和７年に至るまで佐世保美術振興会に於いて、市の文化の向上普及発展に寄与し、現在も当会にて活躍中。（常任委員）</a:t>
                      </a:r>
                      <a:br>
                        <a:rPr lang="ja-JP" altLang="en-US" sz="600" b="0" i="0" u="none" strike="noStrike" dirty="0">
                          <a:effectLst/>
                          <a:latin typeface="HG丸ｺﾞｼｯｸM-PRO" panose="020F0600000000000000" pitchFamily="50" charset="-128"/>
                          <a:ea typeface="HG丸ｺﾞｼｯｸM-PRO" panose="020F0600000000000000" pitchFamily="50" charset="-128"/>
                        </a:rPr>
                      </a:br>
                      <a:r>
                        <a:rPr lang="ja-JP" altLang="en-US" sz="600" b="0" i="0" u="none" strike="noStrike" dirty="0">
                          <a:effectLst/>
                          <a:latin typeface="HG丸ｺﾞｼｯｸM-PRO" panose="020F0600000000000000" pitchFamily="50" charset="-128"/>
                          <a:ea typeface="HG丸ｺﾞｼｯｸM-PRO" panose="020F0600000000000000" pitchFamily="50" charset="-128"/>
                        </a:rPr>
                        <a:t>・例年、市主催の佐世保美術展（市民展）に際し、当会の実務者として協力・貢献。</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57998821"/>
                  </a:ext>
                </a:extLst>
              </a:tr>
              <a:tr h="432320">
                <a:tc>
                  <a:txBody>
                    <a:bodyPr/>
                    <a:lstStyle/>
                    <a:p>
                      <a:pPr algn="ctr" fontAlgn="ctr"/>
                      <a:r>
                        <a:rPr lang="en-US" altLang="ja-JP" sz="700" b="0" i="0" u="none" strike="noStrike">
                          <a:effectLst/>
                          <a:latin typeface="HG丸ｺﾞｼｯｸM-PRO" panose="020F0600000000000000" pitchFamily="50" charset="-128"/>
                          <a:ea typeface="HG丸ｺﾞｼｯｸM-PRO" panose="020F0600000000000000" pitchFamily="50" charset="-128"/>
                        </a:rPr>
                        <a:t>9</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700" b="0" i="0" u="none" strike="noStrike">
                          <a:effectLst/>
                          <a:latin typeface="HG丸ｺﾞｼｯｸM-PRO" panose="020F0600000000000000" pitchFamily="50" charset="-128"/>
                          <a:ea typeface="HG丸ｺﾞｼｯｸM-PRO" panose="020F0600000000000000" pitchFamily="50" charset="-128"/>
                        </a:rPr>
                        <a:t>石丸　富美子</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600" b="0" i="0" u="none" strike="noStrike">
                          <a:effectLst/>
                          <a:latin typeface="HG丸ｺﾞｼｯｸM-PRO" panose="020F0600000000000000" pitchFamily="50" charset="-128"/>
                          <a:ea typeface="HG丸ｺﾞｼｯｸM-PRO" panose="020F0600000000000000" pitchFamily="50" charset="-128"/>
                        </a:rPr>
                        <a:t>いしまる　とみこ</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zh-TW" altLang="en-US" sz="700" b="0" i="0" u="none" strike="noStrike">
                          <a:effectLst/>
                          <a:latin typeface="HG丸ｺﾞｼｯｸM-PRO" panose="020F0600000000000000" pitchFamily="50" charset="-128"/>
                          <a:ea typeface="HG丸ｺﾞｼｯｸM-PRO" panose="020F0600000000000000" pitchFamily="50" charset="-128"/>
                        </a:rPr>
                        <a:t>美術</a:t>
                      </a:r>
                      <a:br>
                        <a:rPr lang="zh-TW" altLang="en-US" sz="700" b="0" i="0" u="none" strike="noStrike">
                          <a:effectLst/>
                          <a:latin typeface="HG丸ｺﾞｼｯｸM-PRO" panose="020F0600000000000000" pitchFamily="50" charset="-128"/>
                          <a:ea typeface="HG丸ｺﾞｼｯｸM-PRO" panose="020F0600000000000000" pitchFamily="50" charset="-128"/>
                        </a:rPr>
                      </a:br>
                      <a:r>
                        <a:rPr lang="zh-TW" altLang="en-US" sz="700" b="0" i="0" u="none" strike="noStrike">
                          <a:effectLst/>
                          <a:latin typeface="HG丸ｺﾞｼｯｸM-PRO" panose="020F0600000000000000" pitchFamily="50" charset="-128"/>
                          <a:ea typeface="HG丸ｺﾞｼｯｸM-PRO" panose="020F0600000000000000" pitchFamily="50" charset="-128"/>
                        </a:rPr>
                        <a:t>（書道部）</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600" b="0" i="0" u="none" strike="noStrike">
                          <a:effectLst/>
                          <a:latin typeface="HG丸ｺﾞｼｯｸM-PRO" panose="020F0600000000000000" pitchFamily="50" charset="-128"/>
                          <a:ea typeface="HG丸ｺﾞｼｯｸM-PRO" panose="020F0600000000000000" pitchFamily="50" charset="-128"/>
                        </a:rPr>
                        <a:t>・平成２６年から令和７年に至るまで佐世保美術振興会に於いて、市の文化の向上普及発展に寄与し、現在も当会にて活躍中。（常任委員）</a:t>
                      </a:r>
                      <a:br>
                        <a:rPr lang="ja-JP" altLang="en-US" sz="600" b="0" i="0" u="none" strike="noStrike">
                          <a:effectLst/>
                          <a:latin typeface="HG丸ｺﾞｼｯｸM-PRO" panose="020F0600000000000000" pitchFamily="50" charset="-128"/>
                          <a:ea typeface="HG丸ｺﾞｼｯｸM-PRO" panose="020F0600000000000000" pitchFamily="50" charset="-128"/>
                        </a:rPr>
                      </a:br>
                      <a:r>
                        <a:rPr lang="ja-JP" altLang="en-US" sz="600" b="0" i="0" u="none" strike="noStrike">
                          <a:effectLst/>
                          <a:latin typeface="HG丸ｺﾞｼｯｸM-PRO" panose="020F0600000000000000" pitchFamily="50" charset="-128"/>
                          <a:ea typeface="HG丸ｺﾞｼｯｸM-PRO" panose="020F0600000000000000" pitchFamily="50" charset="-128"/>
                        </a:rPr>
                        <a:t>・例年、市主催の佐世保美術展（市民展）に際し、当会の実務者として協力・貢献。</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679160444"/>
                  </a:ext>
                </a:extLst>
              </a:tr>
              <a:tr h="432320">
                <a:tc>
                  <a:txBody>
                    <a:bodyPr/>
                    <a:lstStyle/>
                    <a:p>
                      <a:pPr algn="ctr" fontAlgn="ctr"/>
                      <a:r>
                        <a:rPr lang="en-US" altLang="ja-JP" sz="700" b="0" i="0" u="none" strike="noStrike">
                          <a:effectLst/>
                          <a:latin typeface="HG丸ｺﾞｼｯｸM-PRO" panose="020F0600000000000000" pitchFamily="50" charset="-128"/>
                          <a:ea typeface="HG丸ｺﾞｼｯｸM-PRO" panose="020F0600000000000000" pitchFamily="50" charset="-128"/>
                        </a:rPr>
                        <a:t>10</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700" b="0" i="0" u="none" strike="noStrike">
                          <a:effectLst/>
                          <a:latin typeface="HG丸ｺﾞｼｯｸM-PRO" panose="020F0600000000000000" pitchFamily="50" charset="-128"/>
                          <a:ea typeface="HG丸ｺﾞｼｯｸM-PRO" panose="020F0600000000000000" pitchFamily="50" charset="-128"/>
                        </a:rPr>
                        <a:t>川添　和子</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600" b="0" i="0" u="none" strike="noStrike">
                          <a:effectLst/>
                          <a:latin typeface="HG丸ｺﾞｼｯｸM-PRO" panose="020F0600000000000000" pitchFamily="50" charset="-128"/>
                          <a:ea typeface="HG丸ｺﾞｼｯｸM-PRO" panose="020F0600000000000000" pitchFamily="50" charset="-128"/>
                        </a:rPr>
                        <a:t>かわぞえ　かずこ</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600" b="0" i="0" u="none" strike="noStrike">
                          <a:effectLst/>
                          <a:latin typeface="HG丸ｺﾞｼｯｸM-PRO" panose="020F0600000000000000" pitchFamily="50" charset="-128"/>
                          <a:ea typeface="HG丸ｺﾞｼｯｸM-PRO" panose="020F0600000000000000" pitchFamily="50" charset="-128"/>
                        </a:rPr>
                        <a:t>美術</a:t>
                      </a:r>
                      <a:br>
                        <a:rPr lang="ja-JP" altLang="en-US" sz="600" b="0" i="0" u="none" strike="noStrike">
                          <a:effectLst/>
                          <a:latin typeface="HG丸ｺﾞｼｯｸM-PRO" panose="020F0600000000000000" pitchFamily="50" charset="-128"/>
                          <a:ea typeface="HG丸ｺﾞｼｯｸM-PRO" panose="020F0600000000000000" pitchFamily="50" charset="-128"/>
                        </a:rPr>
                      </a:br>
                      <a:r>
                        <a:rPr lang="ja-JP" altLang="en-US" sz="500" b="0" i="0" u="none" strike="noStrike">
                          <a:effectLst/>
                          <a:latin typeface="HG丸ｺﾞｼｯｸM-PRO" panose="020F0600000000000000" pitchFamily="50" charset="-128"/>
                          <a:ea typeface="HG丸ｺﾞｼｯｸM-PRO" panose="020F0600000000000000" pitchFamily="50" charset="-128"/>
                        </a:rPr>
                        <a:t>（デザイン・クリエイティブ）</a:t>
                      </a:r>
                      <a:endParaRPr lang="ja-JP" altLang="en-US" sz="600" b="0" i="0" u="none" strike="noStrike">
                        <a:effectLst/>
                        <a:latin typeface="HG丸ｺﾞｼｯｸM-PRO" panose="020F0600000000000000" pitchFamily="50" charset="-128"/>
                        <a:ea typeface="HG丸ｺﾞｼｯｸM-PRO" panose="020F0600000000000000" pitchFamily="50" charset="-128"/>
                      </a:endParaRP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600" b="0" i="0" u="none" strike="noStrike" dirty="0">
                          <a:effectLst/>
                          <a:latin typeface="HG丸ｺﾞｼｯｸM-PRO" panose="020F0600000000000000" pitchFamily="50" charset="-128"/>
                          <a:ea typeface="HG丸ｺﾞｼｯｸM-PRO" panose="020F0600000000000000" pitchFamily="50" charset="-128"/>
                        </a:rPr>
                        <a:t>・平成２６年から令和７年に至るまで佐世保美術振興会に於いて、市の文化の向上普及発展に寄与し、現在も当会にて活躍中。</a:t>
                      </a:r>
                      <a:br>
                        <a:rPr lang="ja-JP" altLang="en-US" sz="600" b="0" i="0" u="none" strike="noStrike" dirty="0">
                          <a:effectLst/>
                          <a:latin typeface="HG丸ｺﾞｼｯｸM-PRO" panose="020F0600000000000000" pitchFamily="50" charset="-128"/>
                          <a:ea typeface="HG丸ｺﾞｼｯｸM-PRO" panose="020F0600000000000000" pitchFamily="50" charset="-128"/>
                        </a:rPr>
                      </a:br>
                      <a:r>
                        <a:rPr lang="ja-JP" altLang="en-US" sz="600" b="0" i="0" u="none" strike="noStrike" dirty="0">
                          <a:effectLst/>
                          <a:latin typeface="HG丸ｺﾞｼｯｸM-PRO" panose="020F0600000000000000" pitchFamily="50" charset="-128"/>
                          <a:ea typeface="HG丸ｺﾞｼｯｸM-PRO" panose="020F0600000000000000" pitchFamily="50" charset="-128"/>
                        </a:rPr>
                        <a:t>・例年、市主催の佐世保美術展（市民展）に際し、当会の実務者として協力・貢献。</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243016583"/>
                  </a:ext>
                </a:extLst>
              </a:tr>
            </a:tbl>
          </a:graphicData>
        </a:graphic>
      </p:graphicFrame>
    </p:spTree>
    <p:extLst>
      <p:ext uri="{BB962C8B-B14F-4D97-AF65-F5344CB8AC3E}">
        <p14:creationId xmlns:p14="http://schemas.microsoft.com/office/powerpoint/2010/main" val="7935442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角丸四角形 11"/>
          <p:cNvSpPr/>
          <p:nvPr/>
        </p:nvSpPr>
        <p:spPr>
          <a:xfrm>
            <a:off x="434978" y="401141"/>
            <a:ext cx="3848264" cy="404367"/>
          </a:xfrm>
          <a:prstGeom prst="roundRect">
            <a:avLst/>
          </a:prstGeom>
          <a:solidFill>
            <a:schemeClr val="accent4">
              <a:lumMod val="40000"/>
              <a:lumOff val="60000"/>
            </a:schemeClr>
          </a:solidFill>
          <a:ln>
            <a:noFill/>
          </a:ln>
          <a:effectLst>
            <a:outerShdw blurRad="50800" dist="38100" dir="2700000" algn="tl" rotWithShape="0">
              <a:prstClr val="black">
                <a:alpha val="40000"/>
              </a:prstClr>
            </a:outerShdw>
          </a:effectLst>
        </p:spPr>
        <p:style>
          <a:lnRef idx="0">
            <a:scrgbClr r="0" g="0" b="0"/>
          </a:lnRef>
          <a:fillRef idx="0">
            <a:scrgbClr r="0" g="0" b="0"/>
          </a:fillRef>
          <a:effectRef idx="0">
            <a:scrgbClr r="0" g="0" b="0"/>
          </a:effectRef>
          <a:fontRef idx="minor">
            <a:schemeClr val="lt1"/>
          </a:fontRef>
        </p:style>
        <p:txBody>
          <a:bodyPr rtlCol="0" anchor="ctr"/>
          <a:lstStyle/>
          <a:p>
            <a:pPr algn="ctr"/>
            <a:endParaRPr kumimoji="1" lang="ja-JP" altLang="en-US">
              <a:latin typeface="UD デジタル 教科書体 NP-B" panose="02020700000000000000" pitchFamily="18" charset="-128"/>
              <a:ea typeface="UD デジタル 教科書体 NP-B" panose="02020700000000000000" pitchFamily="18" charset="-128"/>
            </a:endParaRPr>
          </a:p>
        </p:txBody>
      </p:sp>
      <p:sp>
        <p:nvSpPr>
          <p:cNvPr id="4" name="テキスト ボックス 3"/>
          <p:cNvSpPr txBox="1"/>
          <p:nvPr/>
        </p:nvSpPr>
        <p:spPr>
          <a:xfrm>
            <a:off x="966537" y="400141"/>
            <a:ext cx="2954655" cy="461665"/>
          </a:xfrm>
          <a:prstGeom prst="rect">
            <a:avLst/>
          </a:prstGeom>
          <a:noFill/>
        </p:spPr>
        <p:txBody>
          <a:bodyPr wrap="none" rtlCol="0">
            <a:spAutoFit/>
          </a:bodyPr>
          <a:lstStyle/>
          <a:p>
            <a:r>
              <a:rPr lang="ja-JP" altLang="en-US" sz="2400" b="1" dirty="0" smtClean="0">
                <a:latin typeface="UD デジタル 教科書体 NP-B" panose="02020700000000000000" pitchFamily="18" charset="-128"/>
                <a:ea typeface="UD デジタル 教科書体 NP-B" panose="02020700000000000000" pitchFamily="18" charset="-128"/>
              </a:rPr>
              <a:t>文化功労賞（</a:t>
            </a:r>
            <a:r>
              <a:rPr lang="ja-JP" altLang="en-US" sz="2400" b="1" dirty="0">
                <a:latin typeface="UD デジタル 教科書体 NP-B" panose="02020700000000000000" pitchFamily="18" charset="-128"/>
                <a:ea typeface="UD デジタル 教科書体 NP-B" panose="02020700000000000000" pitchFamily="18" charset="-128"/>
              </a:rPr>
              <a:t>団体</a:t>
            </a:r>
            <a:r>
              <a:rPr lang="ja-JP" altLang="en-US" sz="2400" b="1" dirty="0" smtClean="0">
                <a:latin typeface="UD デジタル 教科書体 NP-B" panose="02020700000000000000" pitchFamily="18" charset="-128"/>
                <a:ea typeface="UD デジタル 教科書体 NP-B" panose="02020700000000000000" pitchFamily="18" charset="-128"/>
              </a:rPr>
              <a:t>）</a:t>
            </a:r>
            <a:endParaRPr kumimoji="1" lang="ja-JP" altLang="en-US" sz="2400" b="1" dirty="0">
              <a:latin typeface="UD デジタル 教科書体 NP-B" panose="02020700000000000000" pitchFamily="18" charset="-128"/>
              <a:ea typeface="UD デジタル 教科書体 NP-B" panose="02020700000000000000" pitchFamily="18" charset="-128"/>
            </a:endParaRPr>
          </a:p>
        </p:txBody>
      </p:sp>
      <p:sp>
        <p:nvSpPr>
          <p:cNvPr id="18" name="角丸四角形 17"/>
          <p:cNvSpPr/>
          <p:nvPr/>
        </p:nvSpPr>
        <p:spPr>
          <a:xfrm>
            <a:off x="496131" y="3539191"/>
            <a:ext cx="3976601" cy="404367"/>
          </a:xfrm>
          <a:prstGeom prst="roundRect">
            <a:avLst/>
          </a:prstGeom>
          <a:solidFill>
            <a:schemeClr val="accent4">
              <a:lumMod val="40000"/>
              <a:lumOff val="60000"/>
            </a:schemeClr>
          </a:solidFill>
          <a:ln>
            <a:noFill/>
          </a:ln>
          <a:effectLst>
            <a:outerShdw blurRad="50800" dist="38100" dir="2700000" algn="tl" rotWithShape="0">
              <a:prstClr val="black">
                <a:alpha val="40000"/>
              </a:prstClr>
            </a:outerShdw>
          </a:effectLst>
        </p:spPr>
        <p:style>
          <a:lnRef idx="0">
            <a:scrgbClr r="0" g="0" b="0"/>
          </a:lnRef>
          <a:fillRef idx="0">
            <a:scrgbClr r="0" g="0" b="0"/>
          </a:fillRef>
          <a:effectRef idx="0">
            <a:scrgbClr r="0" g="0" b="0"/>
          </a:effectRef>
          <a:fontRef idx="minor">
            <a:schemeClr val="lt1"/>
          </a:fontRef>
        </p:style>
        <p:txBody>
          <a:bodyPr rtlCol="0" anchor="ctr"/>
          <a:lstStyle/>
          <a:p>
            <a:pPr algn="ctr"/>
            <a:endParaRPr kumimoji="1" lang="ja-JP" altLang="en-US">
              <a:latin typeface="UD デジタル 教科書体 NP-B" panose="02020700000000000000" pitchFamily="18" charset="-128"/>
              <a:ea typeface="UD デジタル 教科書体 NP-B" panose="02020700000000000000" pitchFamily="18" charset="-128"/>
            </a:endParaRPr>
          </a:p>
        </p:txBody>
      </p:sp>
      <p:sp>
        <p:nvSpPr>
          <p:cNvPr id="8" name="テキスト ボックス 7"/>
          <p:cNvSpPr txBox="1"/>
          <p:nvPr/>
        </p:nvSpPr>
        <p:spPr>
          <a:xfrm>
            <a:off x="902524" y="3539191"/>
            <a:ext cx="3570208" cy="461665"/>
          </a:xfrm>
          <a:prstGeom prst="rect">
            <a:avLst/>
          </a:prstGeom>
          <a:noFill/>
        </p:spPr>
        <p:txBody>
          <a:bodyPr wrap="none" rtlCol="0">
            <a:spAutoFit/>
          </a:bodyPr>
          <a:lstStyle/>
          <a:p>
            <a:r>
              <a:rPr lang="ja-JP" altLang="en-US" sz="2400" b="1" dirty="0">
                <a:latin typeface="UD デジタル 教科書体 NP-B" panose="02020700000000000000" pitchFamily="18" charset="-128"/>
                <a:ea typeface="UD デジタル 教科書体 NP-B" panose="02020700000000000000" pitchFamily="18" charset="-128"/>
              </a:rPr>
              <a:t>スポーツ</a:t>
            </a:r>
            <a:r>
              <a:rPr lang="ja-JP" altLang="en-US" sz="2400" b="1" dirty="0" smtClean="0">
                <a:latin typeface="UD デジタル 教科書体 NP-B" panose="02020700000000000000" pitchFamily="18" charset="-128"/>
                <a:ea typeface="UD デジタル 教科書体 NP-B" panose="02020700000000000000" pitchFamily="18" charset="-128"/>
              </a:rPr>
              <a:t>功労賞（</a:t>
            </a:r>
            <a:r>
              <a:rPr lang="ja-JP" altLang="en-US" sz="2400" b="1" dirty="0">
                <a:latin typeface="UD デジタル 教科書体 NP-B" panose="02020700000000000000" pitchFamily="18" charset="-128"/>
                <a:ea typeface="UD デジタル 教科書体 NP-B" panose="02020700000000000000" pitchFamily="18" charset="-128"/>
              </a:rPr>
              <a:t>個人</a:t>
            </a:r>
            <a:r>
              <a:rPr lang="ja-JP" altLang="en-US" sz="2400" b="1" dirty="0" smtClean="0">
                <a:latin typeface="UD デジタル 教科書体 NP-B" panose="02020700000000000000" pitchFamily="18" charset="-128"/>
                <a:ea typeface="UD デジタル 教科書体 NP-B" panose="02020700000000000000" pitchFamily="18" charset="-128"/>
              </a:rPr>
              <a:t>）</a:t>
            </a:r>
            <a:endParaRPr kumimoji="1" lang="ja-JP" altLang="en-US" sz="2400" b="1" dirty="0">
              <a:latin typeface="UD デジタル 教科書体 NP-B" panose="02020700000000000000" pitchFamily="18" charset="-128"/>
              <a:ea typeface="UD デジタル 教科書体 NP-B" panose="02020700000000000000" pitchFamily="18" charset="-128"/>
            </a:endParaRPr>
          </a:p>
        </p:txBody>
      </p:sp>
      <p:graphicFrame>
        <p:nvGraphicFramePr>
          <p:cNvPr id="10" name="表 9"/>
          <p:cNvGraphicFramePr>
            <a:graphicFrameLocks noGrp="1"/>
          </p:cNvGraphicFramePr>
          <p:nvPr>
            <p:extLst>
              <p:ext uri="{D42A27DB-BD31-4B8C-83A1-F6EECF244321}">
                <p14:modId xmlns:p14="http://schemas.microsoft.com/office/powerpoint/2010/main" val="3771462553"/>
              </p:ext>
            </p:extLst>
          </p:nvPr>
        </p:nvGraphicFramePr>
        <p:xfrm>
          <a:off x="680545" y="920031"/>
          <a:ext cx="10515599" cy="2560934"/>
        </p:xfrm>
        <a:graphic>
          <a:graphicData uri="http://schemas.openxmlformats.org/drawingml/2006/table">
            <a:tbl>
              <a:tblPr/>
              <a:tblGrid>
                <a:gridCol w="271861">
                  <a:extLst>
                    <a:ext uri="{9D8B030D-6E8A-4147-A177-3AD203B41FA5}">
                      <a16:colId xmlns:a16="http://schemas.microsoft.com/office/drawing/2014/main" val="3500180824"/>
                    </a:ext>
                  </a:extLst>
                </a:gridCol>
                <a:gridCol w="1239688">
                  <a:extLst>
                    <a:ext uri="{9D8B030D-6E8A-4147-A177-3AD203B41FA5}">
                      <a16:colId xmlns:a16="http://schemas.microsoft.com/office/drawing/2014/main" val="4139890001"/>
                    </a:ext>
                  </a:extLst>
                </a:gridCol>
                <a:gridCol w="706840">
                  <a:extLst>
                    <a:ext uri="{9D8B030D-6E8A-4147-A177-3AD203B41FA5}">
                      <a16:colId xmlns:a16="http://schemas.microsoft.com/office/drawing/2014/main" val="3915269095"/>
                    </a:ext>
                  </a:extLst>
                </a:gridCol>
                <a:gridCol w="956952">
                  <a:extLst>
                    <a:ext uri="{9D8B030D-6E8A-4147-A177-3AD203B41FA5}">
                      <a16:colId xmlns:a16="http://schemas.microsoft.com/office/drawing/2014/main" val="4249262468"/>
                    </a:ext>
                  </a:extLst>
                </a:gridCol>
                <a:gridCol w="1022199">
                  <a:extLst>
                    <a:ext uri="{9D8B030D-6E8A-4147-A177-3AD203B41FA5}">
                      <a16:colId xmlns:a16="http://schemas.microsoft.com/office/drawing/2014/main" val="1171635010"/>
                    </a:ext>
                  </a:extLst>
                </a:gridCol>
                <a:gridCol w="6318059">
                  <a:extLst>
                    <a:ext uri="{9D8B030D-6E8A-4147-A177-3AD203B41FA5}">
                      <a16:colId xmlns:a16="http://schemas.microsoft.com/office/drawing/2014/main" val="3778665233"/>
                    </a:ext>
                  </a:extLst>
                </a:gridCol>
              </a:tblGrid>
              <a:tr h="293610">
                <a:tc>
                  <a:txBody>
                    <a:bodyPr/>
                    <a:lstStyle/>
                    <a:p>
                      <a:pPr algn="ctr" fontAlgn="ctr"/>
                      <a:r>
                        <a:rPr lang="ja-JP" altLang="en-US" sz="900" b="0" i="0" u="none" strike="noStrike">
                          <a:effectLst/>
                          <a:latin typeface="HG丸ｺﾞｼｯｸM-PRO" panose="020F0600000000000000" pitchFamily="50" charset="-128"/>
                          <a:ea typeface="HG丸ｺﾞｼｯｸM-PRO" panose="020F0600000000000000" pitchFamily="50" charset="-128"/>
                        </a:rPr>
                        <a:t>番号</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900" b="0" i="0" u="none" strike="noStrike">
                          <a:effectLst/>
                          <a:latin typeface="HG丸ｺﾞｼｯｸM-PRO" panose="020F0600000000000000" pitchFamily="50" charset="-128"/>
                          <a:ea typeface="HG丸ｺﾞｼｯｸM-PRO" panose="020F0600000000000000" pitchFamily="50" charset="-128"/>
                        </a:rPr>
                        <a:t>団体名</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900" b="0" i="0" u="none" strike="noStrike">
                          <a:effectLst/>
                          <a:latin typeface="HG丸ｺﾞｼｯｸM-PRO" panose="020F0600000000000000" pitchFamily="50" charset="-128"/>
                          <a:ea typeface="HG丸ｺﾞｼｯｸM-PRO" panose="020F0600000000000000" pitchFamily="50" charset="-128"/>
                        </a:rPr>
                        <a:t>設立</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900" b="0" i="0" u="none" strike="noStrike">
                          <a:effectLst/>
                          <a:latin typeface="HG丸ｺﾞｼｯｸM-PRO" panose="020F0600000000000000" pitchFamily="50" charset="-128"/>
                          <a:ea typeface="HG丸ｺﾞｼｯｸM-PRO" panose="020F0600000000000000" pitchFamily="50" charset="-128"/>
                        </a:rPr>
                        <a:t>代表者</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900" b="0" i="0" u="none" strike="noStrike">
                          <a:effectLst/>
                          <a:latin typeface="HG丸ｺﾞｼｯｸM-PRO" panose="020F0600000000000000" pitchFamily="50" charset="-128"/>
                          <a:ea typeface="HG丸ｺﾞｼｯｸM-PRO" panose="020F0600000000000000" pitchFamily="50" charset="-128"/>
                        </a:rPr>
                        <a:t>よみがな</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900" b="0" i="0" u="none" strike="noStrike">
                          <a:effectLst/>
                          <a:latin typeface="HG丸ｺﾞｼｯｸM-PRO" panose="020F0600000000000000" pitchFamily="50" charset="-128"/>
                          <a:ea typeface="HG丸ｺﾞｼｯｸM-PRO" panose="020F0600000000000000" pitchFamily="50" charset="-128"/>
                        </a:rPr>
                        <a:t>功　績　内　容</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651003774"/>
                  </a:ext>
                </a:extLst>
              </a:tr>
              <a:tr h="888987">
                <a:tc>
                  <a:txBody>
                    <a:bodyPr/>
                    <a:lstStyle/>
                    <a:p>
                      <a:pPr algn="ctr" fontAlgn="ctr"/>
                      <a:r>
                        <a:rPr lang="en-US" altLang="ja-JP" sz="900" b="0" i="0" u="none" strike="noStrike">
                          <a:effectLst/>
                          <a:latin typeface="HG丸ｺﾞｼｯｸM-PRO" panose="020F0600000000000000" pitchFamily="50" charset="-128"/>
                          <a:ea typeface="HG丸ｺﾞｼｯｸM-PRO" panose="020F0600000000000000" pitchFamily="50" charset="-128"/>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900" b="0" i="0" u="none" strike="noStrike">
                          <a:solidFill>
                            <a:srgbClr val="000000"/>
                          </a:solidFill>
                          <a:effectLst/>
                          <a:latin typeface="HG丸ｺﾞｼｯｸM-PRO" panose="020F0600000000000000" pitchFamily="50" charset="-128"/>
                          <a:ea typeface="HG丸ｺﾞｼｯｸM-PRO" panose="020F0600000000000000" pitchFamily="50" charset="-128"/>
                        </a:rPr>
                        <a:t>草月会　長崎支部　</a:t>
                      </a:r>
                      <a:br>
                        <a:rPr lang="ja-JP" altLang="en-US" sz="9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ja-JP" altLang="en-US" sz="900" b="0" i="0" u="none" strike="noStrike">
                          <a:solidFill>
                            <a:srgbClr val="000000"/>
                          </a:solidFill>
                          <a:effectLst/>
                          <a:latin typeface="HG丸ｺﾞｼｯｸM-PRO" panose="020F0600000000000000" pitchFamily="50" charset="-128"/>
                          <a:ea typeface="HG丸ｺﾞｼｯｸM-PRO" panose="020F0600000000000000" pitchFamily="50" charset="-128"/>
                        </a:rPr>
                        <a:t>佐世保ブロック</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900" b="0" i="0" u="none" strike="noStrike">
                          <a:effectLst/>
                          <a:latin typeface="HG丸ｺﾞｼｯｸM-PRO" panose="020F0600000000000000" pitchFamily="50" charset="-128"/>
                          <a:ea typeface="HG丸ｺﾞｼｯｸM-PRO" panose="020F0600000000000000" pitchFamily="50" charset="-128"/>
                        </a:rPr>
                        <a:t>昭和１５年～</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a:effectLst/>
                          <a:latin typeface="HG丸ｺﾞｼｯｸM-PRO" panose="020F0600000000000000" pitchFamily="50" charset="-128"/>
                          <a:ea typeface="HG丸ｺﾞｼｯｸM-PRO" panose="020F0600000000000000" pitchFamily="50" charset="-128"/>
                        </a:rPr>
                        <a:t/>
                      </a:r>
                      <a:br>
                        <a:rPr lang="ja-JP" altLang="en-US" sz="600" b="0" i="0" u="none" strike="noStrike">
                          <a:effectLst/>
                          <a:latin typeface="HG丸ｺﾞｼｯｸM-PRO" panose="020F0600000000000000" pitchFamily="50" charset="-128"/>
                          <a:ea typeface="HG丸ｺﾞｼｯｸM-PRO" panose="020F0600000000000000" pitchFamily="50" charset="-128"/>
                        </a:rPr>
                      </a:br>
                      <a:r>
                        <a:rPr lang="ja-JP" altLang="en-US" sz="900" b="0" i="0" u="none" strike="noStrike">
                          <a:effectLst/>
                          <a:latin typeface="HG丸ｺﾞｼｯｸM-PRO" panose="020F0600000000000000" pitchFamily="50" charset="-128"/>
                          <a:ea typeface="HG丸ｺﾞｼｯｸM-PRO" panose="020F0600000000000000" pitchFamily="50" charset="-128"/>
                        </a:rPr>
                        <a:t>川﨑　緒芳</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800" b="0" i="0" u="none" strike="noStrike">
                          <a:effectLst/>
                          <a:latin typeface="HG丸ｺﾞｼｯｸM-PRO" panose="020F0600000000000000" pitchFamily="50" charset="-128"/>
                          <a:ea typeface="HG丸ｺﾞｼｯｸM-PRO" panose="020F0600000000000000" pitchFamily="50" charset="-128"/>
                        </a:rPr>
                        <a:t>かわさき　しょほう</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900" b="0" i="0" u="none" strike="noStrike">
                          <a:effectLst/>
                          <a:latin typeface="HG丸ｺﾞｼｯｸM-PRO" panose="020F0600000000000000" pitchFamily="50" charset="-128"/>
                          <a:ea typeface="HG丸ｺﾞｼｯｸM-PRO" panose="020F0600000000000000" pitchFamily="50" charset="-128"/>
                        </a:rPr>
                        <a:t>・長年にわたり「生け花文化」の普及に努め、草月会佐世保ブロックの代表者を務めている。</a:t>
                      </a:r>
                      <a:br>
                        <a:rPr lang="ja-JP" altLang="en-US" sz="900" b="0" i="0" u="none" strike="noStrike">
                          <a:effectLst/>
                          <a:latin typeface="HG丸ｺﾞｼｯｸM-PRO" panose="020F0600000000000000" pitchFamily="50" charset="-128"/>
                          <a:ea typeface="HG丸ｺﾞｼｯｸM-PRO" panose="020F0600000000000000" pitchFamily="50" charset="-128"/>
                        </a:rPr>
                      </a:br>
                      <a:r>
                        <a:rPr lang="ja-JP" altLang="en-US" sz="900" b="0" i="0" u="none" strike="noStrike">
                          <a:effectLst/>
                          <a:latin typeface="HG丸ｺﾞｼｯｸM-PRO" panose="020F0600000000000000" pitchFamily="50" charset="-128"/>
                          <a:ea typeface="HG丸ｺﾞｼｯｸM-PRO" panose="020F0600000000000000" pitchFamily="50" charset="-128"/>
                        </a:rPr>
                        <a:t>・</a:t>
                      </a:r>
                      <a:r>
                        <a:rPr lang="en-US" altLang="ja-JP" sz="900" b="0" i="0" u="none" strike="noStrike">
                          <a:effectLst/>
                          <a:latin typeface="HG丸ｺﾞｼｯｸM-PRO" panose="020F0600000000000000" pitchFamily="50" charset="-128"/>
                          <a:ea typeface="HG丸ｺﾞｼｯｸM-PRO" panose="020F0600000000000000" pitchFamily="50" charset="-128"/>
                        </a:rPr>
                        <a:t>H</a:t>
                      </a:r>
                      <a:r>
                        <a:rPr lang="ja-JP" altLang="en-US" sz="900" b="0" i="0" u="none" strike="noStrike">
                          <a:effectLst/>
                          <a:latin typeface="HG丸ｺﾞｼｯｸM-PRO" panose="020F0600000000000000" pitchFamily="50" charset="-128"/>
                          <a:ea typeface="HG丸ｺﾞｼｯｸM-PRO" panose="020F0600000000000000" pitchFamily="50" charset="-128"/>
                        </a:rPr>
                        <a:t>１６年から２０年以上にわたり、佐世保市内中学校、長崎市内中学校において、伝統いけばな教室を開催。</a:t>
                      </a:r>
                      <a:br>
                        <a:rPr lang="ja-JP" altLang="en-US" sz="900" b="0" i="0" u="none" strike="noStrike">
                          <a:effectLst/>
                          <a:latin typeface="HG丸ｺﾞｼｯｸM-PRO" panose="020F0600000000000000" pitchFamily="50" charset="-128"/>
                          <a:ea typeface="HG丸ｺﾞｼｯｸM-PRO" panose="020F0600000000000000" pitchFamily="50" charset="-128"/>
                        </a:rPr>
                      </a:br>
                      <a:r>
                        <a:rPr lang="ja-JP" altLang="en-US" sz="900" b="0" i="0" u="none" strike="noStrike">
                          <a:effectLst/>
                          <a:latin typeface="HG丸ｺﾞｼｯｸM-PRO" panose="020F0600000000000000" pitchFamily="50" charset="-128"/>
                          <a:ea typeface="HG丸ｺﾞｼｯｸM-PRO" panose="020F0600000000000000" pitchFamily="50" charset="-128"/>
                        </a:rPr>
                        <a:t>・</a:t>
                      </a:r>
                      <a:r>
                        <a:rPr lang="en-US" altLang="ja-JP" sz="900" b="0" i="0" u="none" strike="noStrike">
                          <a:effectLst/>
                          <a:latin typeface="HG丸ｺﾞｼｯｸM-PRO" panose="020F0600000000000000" pitchFamily="50" charset="-128"/>
                          <a:ea typeface="HG丸ｺﾞｼｯｸM-PRO" panose="020F0600000000000000" pitchFamily="50" charset="-128"/>
                        </a:rPr>
                        <a:t>H</a:t>
                      </a:r>
                      <a:r>
                        <a:rPr lang="ja-JP" altLang="en-US" sz="900" b="0" i="0" u="none" strike="noStrike">
                          <a:effectLst/>
                          <a:latin typeface="HG丸ｺﾞｼｯｸM-PRO" panose="020F0600000000000000" pitchFamily="50" charset="-128"/>
                          <a:ea typeface="HG丸ｺﾞｼｯｸM-PRO" panose="020F0600000000000000" pitchFamily="50" charset="-128"/>
                        </a:rPr>
                        <a:t>１６年から、長崎原爆の日において２０年以上にわたり献花。</a:t>
                      </a:r>
                      <a:br>
                        <a:rPr lang="ja-JP" altLang="en-US" sz="900" b="0" i="0" u="none" strike="noStrike">
                          <a:effectLst/>
                          <a:latin typeface="HG丸ｺﾞｼｯｸM-PRO" panose="020F0600000000000000" pitchFamily="50" charset="-128"/>
                          <a:ea typeface="HG丸ｺﾞｼｯｸM-PRO" panose="020F0600000000000000" pitchFamily="50" charset="-128"/>
                        </a:rPr>
                      </a:br>
                      <a:r>
                        <a:rPr lang="ja-JP" altLang="en-US" sz="900" b="0" i="0" u="none" strike="noStrike">
                          <a:effectLst/>
                          <a:latin typeface="HG丸ｺﾞｼｯｸM-PRO" panose="020F0600000000000000" pitchFamily="50" charset="-128"/>
                          <a:ea typeface="HG丸ｺﾞｼｯｸM-PRO" panose="020F0600000000000000" pitchFamily="50" charset="-128"/>
                        </a:rPr>
                        <a:t>・島瀬美術センターにボランティアでいけばなを展示。</a:t>
                      </a:r>
                      <a:br>
                        <a:rPr lang="ja-JP" altLang="en-US" sz="900" b="0" i="0" u="none" strike="noStrike">
                          <a:effectLst/>
                          <a:latin typeface="HG丸ｺﾞｼｯｸM-PRO" panose="020F0600000000000000" pitchFamily="50" charset="-128"/>
                          <a:ea typeface="HG丸ｺﾞｼｯｸM-PRO" panose="020F0600000000000000" pitchFamily="50" charset="-128"/>
                        </a:rPr>
                      </a:br>
                      <a:r>
                        <a:rPr lang="ja-JP" altLang="en-US" sz="900" b="0" i="0" u="none" strike="noStrike">
                          <a:effectLst/>
                          <a:latin typeface="HG丸ｺﾞｼｯｸM-PRO" panose="020F0600000000000000" pitchFamily="50" charset="-128"/>
                          <a:ea typeface="HG丸ｺﾞｼｯｸM-PRO" panose="020F0600000000000000" pitchFamily="50" charset="-128"/>
                        </a:rPr>
                        <a:t>・</a:t>
                      </a:r>
                      <a:r>
                        <a:rPr lang="en-US" altLang="ja-JP" sz="900" b="0" i="0" u="none" strike="noStrike">
                          <a:effectLst/>
                          <a:latin typeface="HG丸ｺﾞｼｯｸM-PRO" panose="020F0600000000000000" pitchFamily="50" charset="-128"/>
                          <a:ea typeface="HG丸ｺﾞｼｯｸM-PRO" panose="020F0600000000000000" pitchFamily="50" charset="-128"/>
                        </a:rPr>
                        <a:t>R</a:t>
                      </a:r>
                      <a:r>
                        <a:rPr lang="ja-JP" altLang="en-US" sz="900" b="0" i="0" u="none" strike="noStrike">
                          <a:effectLst/>
                          <a:latin typeface="HG丸ｺﾞｼｯｸM-PRO" panose="020F0600000000000000" pitchFamily="50" charset="-128"/>
                          <a:ea typeface="HG丸ｺﾞｼｯｸM-PRO" panose="020F0600000000000000" pitchFamily="50" charset="-128"/>
                        </a:rPr>
                        <a:t>４年から佐世保</a:t>
                      </a:r>
                      <a:r>
                        <a:rPr lang="en-US" altLang="ja-JP" sz="900" b="0" i="0" u="none" strike="noStrike">
                          <a:effectLst/>
                          <a:latin typeface="HG丸ｺﾞｼｯｸM-PRO" panose="020F0600000000000000" pitchFamily="50" charset="-128"/>
                          <a:ea typeface="HG丸ｺﾞｼｯｸM-PRO" panose="020F0600000000000000" pitchFamily="50" charset="-128"/>
                        </a:rPr>
                        <a:t>EXPO</a:t>
                      </a:r>
                      <a:r>
                        <a:rPr lang="ja-JP" altLang="en-US" sz="900" b="0" i="0" u="none" strike="noStrike">
                          <a:effectLst/>
                          <a:latin typeface="HG丸ｺﾞｼｯｸM-PRO" panose="020F0600000000000000" pitchFamily="50" charset="-128"/>
                          <a:ea typeface="HG丸ｺﾞｼｯｸM-PRO" panose="020F0600000000000000" pitchFamily="50" charset="-128"/>
                        </a:rPr>
                        <a:t>文化マンスにおいて、積極的にワーショップを開催。</a:t>
                      </a:r>
                      <a:br>
                        <a:rPr lang="ja-JP" altLang="en-US" sz="900" b="0" i="0" u="none" strike="noStrike">
                          <a:effectLst/>
                          <a:latin typeface="HG丸ｺﾞｼｯｸM-PRO" panose="020F0600000000000000" pitchFamily="50" charset="-128"/>
                          <a:ea typeface="HG丸ｺﾞｼｯｸM-PRO" panose="020F0600000000000000" pitchFamily="50" charset="-128"/>
                        </a:rPr>
                      </a:br>
                      <a:endParaRPr lang="ja-JP" altLang="en-US" sz="900" b="0" i="0" u="none" strike="noStrike">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1999875"/>
                  </a:ext>
                </a:extLst>
              </a:tr>
              <a:tr h="1378337">
                <a:tc>
                  <a:txBody>
                    <a:bodyPr/>
                    <a:lstStyle/>
                    <a:p>
                      <a:pPr algn="ctr" fontAlgn="ctr"/>
                      <a:r>
                        <a:rPr lang="en-US" altLang="ja-JP" sz="900" b="0" i="0" u="none" strike="noStrike">
                          <a:effectLst/>
                          <a:latin typeface="HG丸ｺﾞｼｯｸM-PRO" panose="020F0600000000000000" pitchFamily="50" charset="-128"/>
                          <a:ea typeface="HG丸ｺﾞｼｯｸM-PRO" panose="020F0600000000000000" pitchFamily="50" charset="-128"/>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900" b="0" i="0" u="none" strike="noStrike">
                          <a:solidFill>
                            <a:srgbClr val="000000"/>
                          </a:solidFill>
                          <a:effectLst/>
                          <a:latin typeface="HG丸ｺﾞｼｯｸM-PRO" panose="020F0600000000000000" pitchFamily="50" charset="-128"/>
                          <a:ea typeface="HG丸ｺﾞｼｯｸM-PRO" panose="020F0600000000000000" pitchFamily="50" charset="-128"/>
                        </a:rPr>
                        <a:t>久田学園　</a:t>
                      </a:r>
                      <a:br>
                        <a:rPr lang="zh-CN" altLang="en-US" sz="9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zh-CN" altLang="en-US" sz="900" b="0" i="0" u="none" strike="noStrike">
                          <a:solidFill>
                            <a:srgbClr val="000000"/>
                          </a:solidFill>
                          <a:effectLst/>
                          <a:latin typeface="HG丸ｺﾞｼｯｸM-PRO" panose="020F0600000000000000" pitchFamily="50" charset="-128"/>
                          <a:ea typeface="HG丸ｺﾞｼｯｸM-PRO" panose="020F0600000000000000" pitchFamily="50" charset="-128"/>
                        </a:rPr>
                        <a:t>佐世保女子高等学校</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900" b="0" i="0" u="none" strike="noStrike">
                          <a:effectLst/>
                          <a:latin typeface="HG丸ｺﾞｼｯｸM-PRO" panose="020F0600000000000000" pitchFamily="50" charset="-128"/>
                          <a:ea typeface="HG丸ｺﾞｼｯｸM-PRO" panose="020F0600000000000000" pitchFamily="50" charset="-128"/>
                        </a:rPr>
                        <a:t>明治</a:t>
                      </a:r>
                      <a:r>
                        <a:rPr lang="en-US" altLang="ja-JP" sz="900" b="0" i="0" u="none" strike="noStrike">
                          <a:effectLst/>
                          <a:latin typeface="HG丸ｺﾞｼｯｸM-PRO" panose="020F0600000000000000" pitchFamily="50" charset="-128"/>
                          <a:ea typeface="HG丸ｺﾞｼｯｸM-PRO" panose="020F0600000000000000" pitchFamily="50" charset="-128"/>
                        </a:rPr>
                        <a:t>36</a:t>
                      </a:r>
                      <a:r>
                        <a:rPr lang="ja-JP" altLang="en-US" sz="900" b="0" i="0" u="none" strike="noStrike">
                          <a:effectLst/>
                          <a:latin typeface="HG丸ｺﾞｼｯｸM-PRO" panose="020F0600000000000000" pitchFamily="50" charset="-128"/>
                          <a:ea typeface="HG丸ｺﾞｼｯｸM-PRO" panose="020F0600000000000000" pitchFamily="50" charset="-128"/>
                        </a:rPr>
                        <a:t>年～</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600" b="0" i="0" u="none" strike="noStrike">
                          <a:effectLst/>
                          <a:latin typeface="HG丸ｺﾞｼｯｸM-PRO" panose="020F0600000000000000" pitchFamily="50" charset="-128"/>
                          <a:ea typeface="HG丸ｺﾞｼｯｸM-PRO" panose="020F0600000000000000" pitchFamily="50" charset="-128"/>
                        </a:rPr>
                        <a:t/>
                      </a:r>
                      <a:br>
                        <a:rPr lang="ja-JP" altLang="en-US" sz="600" b="0" i="0" u="none" strike="noStrike">
                          <a:effectLst/>
                          <a:latin typeface="HG丸ｺﾞｼｯｸM-PRO" panose="020F0600000000000000" pitchFamily="50" charset="-128"/>
                          <a:ea typeface="HG丸ｺﾞｼｯｸM-PRO" panose="020F0600000000000000" pitchFamily="50" charset="-128"/>
                        </a:rPr>
                      </a:br>
                      <a:r>
                        <a:rPr lang="ja-JP" altLang="en-US" sz="900" b="0" i="0" u="none" strike="noStrike">
                          <a:effectLst/>
                          <a:latin typeface="HG丸ｺﾞｼｯｸM-PRO" panose="020F0600000000000000" pitchFamily="50" charset="-128"/>
                          <a:ea typeface="HG丸ｺﾞｼｯｸM-PRO" panose="020F0600000000000000" pitchFamily="50" charset="-128"/>
                        </a:rPr>
                        <a:t>坂梨　修司</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800" b="0" i="0" u="none" strike="noStrike">
                          <a:effectLst/>
                          <a:latin typeface="HG丸ｺﾞｼｯｸM-PRO" panose="020F0600000000000000" pitchFamily="50" charset="-128"/>
                          <a:ea typeface="HG丸ｺﾞｼｯｸM-PRO" panose="020F0600000000000000" pitchFamily="50" charset="-128"/>
                        </a:rPr>
                        <a:t>さかなし しゅうじ</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altLang="ja-JP" sz="900" b="0" i="0" u="none" strike="noStrike" dirty="0">
                          <a:effectLst/>
                          <a:latin typeface="HG丸ｺﾞｼｯｸM-PRO" panose="020F0600000000000000" pitchFamily="50" charset="-128"/>
                          <a:ea typeface="HG丸ｺﾞｼｯｸM-PRO" panose="020F0600000000000000" pitchFamily="50" charset="-128"/>
                        </a:rPr>
                        <a:t>【</a:t>
                      </a:r>
                      <a:r>
                        <a:rPr lang="ja-JP" altLang="en-US" sz="900" b="0" i="0" u="none" strike="noStrike" dirty="0">
                          <a:effectLst/>
                          <a:latin typeface="HG丸ｺﾞｼｯｸM-PRO" panose="020F0600000000000000" pitchFamily="50" charset="-128"/>
                          <a:ea typeface="HG丸ｺﾞｼｯｸM-PRO" panose="020F0600000000000000" pitchFamily="50" charset="-128"/>
                        </a:rPr>
                        <a:t>経歴</a:t>
                      </a:r>
                      <a:r>
                        <a:rPr lang="en-US" altLang="ja-JP" sz="900" b="0" i="0" u="none" strike="noStrike" dirty="0">
                          <a:effectLst/>
                          <a:latin typeface="HG丸ｺﾞｼｯｸM-PRO" panose="020F0600000000000000" pitchFamily="50" charset="-128"/>
                          <a:ea typeface="HG丸ｺﾞｼｯｸM-PRO" panose="020F0600000000000000" pitchFamily="50" charset="-128"/>
                        </a:rPr>
                        <a:t>】</a:t>
                      </a:r>
                      <a:br>
                        <a:rPr lang="en-US" altLang="ja-JP" sz="900" b="0" i="0" u="none" strike="noStrike" dirty="0">
                          <a:effectLst/>
                          <a:latin typeface="HG丸ｺﾞｼｯｸM-PRO" panose="020F0600000000000000" pitchFamily="50" charset="-128"/>
                          <a:ea typeface="HG丸ｺﾞｼｯｸM-PRO" panose="020F0600000000000000" pitchFamily="50" charset="-128"/>
                        </a:rPr>
                      </a:br>
                      <a:r>
                        <a:rPr lang="ja-JP" altLang="en-US" sz="900" b="0" i="0" u="none" strike="noStrike" dirty="0">
                          <a:effectLst/>
                          <a:latin typeface="HG丸ｺﾞｼｯｸM-PRO" panose="020F0600000000000000" pitchFamily="50" charset="-128"/>
                          <a:ea typeface="HG丸ｺﾞｼｯｸM-PRO" panose="020F0600000000000000" pitchFamily="50" charset="-128"/>
                        </a:rPr>
                        <a:t>・第１７、１８、２２、２５回（昭和３７～）　全日本九州合唱コンクール九州大会高校の部参加。</a:t>
                      </a:r>
                      <a:br>
                        <a:rPr lang="ja-JP" altLang="en-US" sz="900" b="0" i="0" u="none" strike="noStrike" dirty="0">
                          <a:effectLst/>
                          <a:latin typeface="HG丸ｺﾞｼｯｸM-PRO" panose="020F0600000000000000" pitchFamily="50" charset="-128"/>
                          <a:ea typeface="HG丸ｺﾞｼｯｸM-PRO" panose="020F0600000000000000" pitchFamily="50" charset="-128"/>
                        </a:rPr>
                      </a:br>
                      <a:r>
                        <a:rPr lang="ja-JP" altLang="en-US" sz="900" b="0" i="0" u="none" strike="noStrike" dirty="0">
                          <a:effectLst/>
                          <a:latin typeface="HG丸ｺﾞｼｯｸM-PRO" panose="020F0600000000000000" pitchFamily="50" charset="-128"/>
                          <a:ea typeface="HG丸ｺﾞｼｯｸM-PRO" panose="020F0600000000000000" pitchFamily="50" charset="-128"/>
                        </a:rPr>
                        <a:t>・</a:t>
                      </a:r>
                      <a:r>
                        <a:rPr lang="en-US" altLang="ja-JP" sz="900" b="0" i="0" u="none" strike="noStrike" dirty="0">
                          <a:effectLst/>
                          <a:latin typeface="HG丸ｺﾞｼｯｸM-PRO" panose="020F0600000000000000" pitchFamily="50" charset="-128"/>
                          <a:ea typeface="HG丸ｺﾞｼｯｸM-PRO" panose="020F0600000000000000" pitchFamily="50" charset="-128"/>
                        </a:rPr>
                        <a:t>H</a:t>
                      </a:r>
                      <a:r>
                        <a:rPr lang="ja-JP" altLang="en-US" sz="900" b="0" i="0" u="none" strike="noStrike" dirty="0">
                          <a:effectLst/>
                          <a:latin typeface="HG丸ｺﾞｼｯｸM-PRO" panose="020F0600000000000000" pitchFamily="50" charset="-128"/>
                          <a:ea typeface="HG丸ｺﾞｼｯｸM-PRO" panose="020F0600000000000000" pitchFamily="50" charset="-128"/>
                        </a:rPr>
                        <a:t>２０年～長崎県合唱連盟佐世保支部主催「合唱祭」参加。</a:t>
                      </a:r>
                      <a:br>
                        <a:rPr lang="ja-JP" altLang="en-US" sz="900" b="0" i="0" u="none" strike="noStrike" dirty="0">
                          <a:effectLst/>
                          <a:latin typeface="HG丸ｺﾞｼｯｸM-PRO" panose="020F0600000000000000" pitchFamily="50" charset="-128"/>
                          <a:ea typeface="HG丸ｺﾞｼｯｸM-PRO" panose="020F0600000000000000" pitchFamily="50" charset="-128"/>
                        </a:rPr>
                      </a:br>
                      <a:r>
                        <a:rPr lang="ja-JP" altLang="en-US" sz="900" b="0" i="0" u="none" strike="noStrike" dirty="0">
                          <a:effectLst/>
                          <a:latin typeface="HG丸ｺﾞｼｯｸM-PRO" panose="020F0600000000000000" pitchFamily="50" charset="-128"/>
                          <a:ea typeface="HG丸ｺﾞｼｯｸM-PRO" panose="020F0600000000000000" pitchFamily="50" charset="-128"/>
                        </a:rPr>
                        <a:t>・</a:t>
                      </a:r>
                      <a:r>
                        <a:rPr lang="en-US" altLang="ja-JP" sz="900" b="0" i="0" u="none" strike="noStrike" dirty="0">
                          <a:effectLst/>
                          <a:latin typeface="HG丸ｺﾞｼｯｸM-PRO" panose="020F0600000000000000" pitchFamily="50" charset="-128"/>
                          <a:ea typeface="HG丸ｺﾞｼｯｸM-PRO" panose="020F0600000000000000" pitchFamily="50" charset="-128"/>
                        </a:rPr>
                        <a:t>H</a:t>
                      </a:r>
                      <a:r>
                        <a:rPr lang="ja-JP" altLang="en-US" sz="900" b="0" i="0" u="none" strike="noStrike" dirty="0">
                          <a:effectLst/>
                          <a:latin typeface="HG丸ｺﾞｼｯｸM-PRO" panose="020F0600000000000000" pitchFamily="50" charset="-128"/>
                          <a:ea typeface="HG丸ｺﾞｼｯｸM-PRO" panose="020F0600000000000000" pitchFamily="50" charset="-128"/>
                        </a:rPr>
                        <a:t>２０年～長崎県合唱連盟佐世保支部主催「歳末チャリティコンサート参加」</a:t>
                      </a:r>
                      <a:br>
                        <a:rPr lang="ja-JP" altLang="en-US" sz="900" b="0" i="0" u="none" strike="noStrike" dirty="0">
                          <a:effectLst/>
                          <a:latin typeface="HG丸ｺﾞｼｯｸM-PRO" panose="020F0600000000000000" pitchFamily="50" charset="-128"/>
                          <a:ea typeface="HG丸ｺﾞｼｯｸM-PRO" panose="020F0600000000000000" pitchFamily="50" charset="-128"/>
                        </a:rPr>
                      </a:br>
                      <a:r>
                        <a:rPr lang="en-US" altLang="ja-JP" sz="900" b="0" i="0" u="none" strike="noStrike" dirty="0">
                          <a:effectLst/>
                          <a:latin typeface="HG丸ｺﾞｼｯｸM-PRO" panose="020F0600000000000000" pitchFamily="50" charset="-128"/>
                          <a:ea typeface="HG丸ｺﾞｼｯｸM-PRO" panose="020F0600000000000000" pitchFamily="50" charset="-128"/>
                        </a:rPr>
                        <a:t>【</a:t>
                      </a:r>
                      <a:r>
                        <a:rPr lang="ja-JP" altLang="en-US" sz="900" b="0" i="0" u="none" strike="noStrike" dirty="0">
                          <a:effectLst/>
                          <a:latin typeface="HG丸ｺﾞｼｯｸM-PRO" panose="020F0600000000000000" pitchFamily="50" charset="-128"/>
                          <a:ea typeface="HG丸ｺﾞｼｯｸM-PRO" panose="020F0600000000000000" pitchFamily="50" charset="-128"/>
                        </a:rPr>
                        <a:t>功績内容</a:t>
                      </a:r>
                      <a:r>
                        <a:rPr lang="en-US" altLang="ja-JP" sz="900" b="0" i="0" u="none" strike="noStrike" dirty="0">
                          <a:effectLst/>
                          <a:latin typeface="HG丸ｺﾞｼｯｸM-PRO" panose="020F0600000000000000" pitchFamily="50" charset="-128"/>
                          <a:ea typeface="HG丸ｺﾞｼｯｸM-PRO" panose="020F0600000000000000" pitchFamily="50" charset="-128"/>
                        </a:rPr>
                        <a:t>】</a:t>
                      </a:r>
                      <a:br>
                        <a:rPr lang="en-US" altLang="ja-JP" sz="900" b="0" i="0" u="none" strike="noStrike" dirty="0">
                          <a:effectLst/>
                          <a:latin typeface="HG丸ｺﾞｼｯｸM-PRO" panose="020F0600000000000000" pitchFamily="50" charset="-128"/>
                          <a:ea typeface="HG丸ｺﾞｼｯｸM-PRO" panose="020F0600000000000000" pitchFamily="50" charset="-128"/>
                        </a:rPr>
                      </a:br>
                      <a:r>
                        <a:rPr lang="ja-JP" altLang="en-US" sz="900" b="0" i="0" u="none" strike="noStrike" dirty="0">
                          <a:effectLst/>
                          <a:latin typeface="HG丸ｺﾞｼｯｸM-PRO" panose="020F0600000000000000" pitchFamily="50" charset="-128"/>
                          <a:ea typeface="HG丸ｺﾞｼｯｸM-PRO" panose="020F0600000000000000" pitchFamily="50" charset="-128"/>
                        </a:rPr>
                        <a:t>・長崎県合唱連盟に長年加盟。また県北地域の音楽文化の振興と青少年の健全育成に貢献。</a:t>
                      </a:r>
                      <a:br>
                        <a:rPr lang="ja-JP" altLang="en-US" sz="900" b="0" i="0" u="none" strike="noStrike" dirty="0">
                          <a:effectLst/>
                          <a:latin typeface="HG丸ｺﾞｼｯｸM-PRO" panose="020F0600000000000000" pitchFamily="50" charset="-128"/>
                          <a:ea typeface="HG丸ｺﾞｼｯｸM-PRO" panose="020F0600000000000000" pitchFamily="50" charset="-128"/>
                        </a:rPr>
                      </a:br>
                      <a:r>
                        <a:rPr lang="ja-JP" altLang="en-US" sz="900" b="0" i="0" u="none" strike="noStrike" dirty="0">
                          <a:effectLst/>
                          <a:latin typeface="HG丸ｺﾞｼｯｸM-PRO" panose="020F0600000000000000" pitchFamily="50" charset="-128"/>
                          <a:ea typeface="HG丸ｺﾞｼｯｸM-PRO" panose="020F0600000000000000" pitchFamily="50" charset="-128"/>
                        </a:rPr>
                        <a:t>①毎年、長崎県合唱連盟佐世保支部主催事業「合唱祭」「歳末チャリティコンサート」参加。</a:t>
                      </a:r>
                      <a:br>
                        <a:rPr lang="ja-JP" altLang="en-US" sz="900" b="0" i="0" u="none" strike="noStrike" dirty="0">
                          <a:effectLst/>
                          <a:latin typeface="HG丸ｺﾞｼｯｸM-PRO" panose="020F0600000000000000" pitchFamily="50" charset="-128"/>
                          <a:ea typeface="HG丸ｺﾞｼｯｸM-PRO" panose="020F0600000000000000" pitchFamily="50" charset="-128"/>
                        </a:rPr>
                      </a:br>
                      <a:r>
                        <a:rPr lang="ja-JP" altLang="en-US" sz="900" b="0" i="0" u="none" strike="noStrike" dirty="0">
                          <a:effectLst/>
                          <a:latin typeface="HG丸ｺﾞｼｯｸM-PRO" panose="020F0600000000000000" pitchFamily="50" charset="-128"/>
                          <a:ea typeface="HG丸ｺﾞｼｯｸM-PRO" panose="020F0600000000000000" pitchFamily="50" charset="-128"/>
                        </a:rPr>
                        <a:t>②①の参加は全校合唱と、他校にない特色を持って参加しており、音楽を介した青少年の健全育成に貢献。</a:t>
                      </a:r>
                      <a:br>
                        <a:rPr lang="ja-JP" altLang="en-US" sz="900" b="0" i="0" u="none" strike="noStrike" dirty="0">
                          <a:effectLst/>
                          <a:latin typeface="HG丸ｺﾞｼｯｸM-PRO" panose="020F0600000000000000" pitchFamily="50" charset="-128"/>
                          <a:ea typeface="HG丸ｺﾞｼｯｸM-PRO" panose="020F0600000000000000" pitchFamily="50" charset="-128"/>
                        </a:rPr>
                      </a:br>
                      <a:r>
                        <a:rPr lang="ja-JP" altLang="en-US" sz="900" b="0" i="0" u="none" strike="noStrike" dirty="0">
                          <a:effectLst/>
                          <a:latin typeface="HG丸ｺﾞｼｯｸM-PRO" panose="020F0600000000000000" pitchFamily="50" charset="-128"/>
                          <a:ea typeface="HG丸ｺﾞｼｯｸM-PRO" panose="020F0600000000000000" pitchFamily="50" charset="-128"/>
                        </a:rPr>
                        <a:t>③コンサートの運営スタッフとしても参加し、円滑な運営に貢献している。</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825049347"/>
                  </a:ext>
                </a:extLst>
              </a:tr>
            </a:tbl>
          </a:graphicData>
        </a:graphic>
      </p:graphicFrame>
      <p:graphicFrame>
        <p:nvGraphicFramePr>
          <p:cNvPr id="11" name="表 10"/>
          <p:cNvGraphicFramePr>
            <a:graphicFrameLocks noGrp="1"/>
          </p:cNvGraphicFramePr>
          <p:nvPr>
            <p:extLst>
              <p:ext uri="{D42A27DB-BD31-4B8C-83A1-F6EECF244321}">
                <p14:modId xmlns:p14="http://schemas.microsoft.com/office/powerpoint/2010/main" val="2490699514"/>
              </p:ext>
            </p:extLst>
          </p:nvPr>
        </p:nvGraphicFramePr>
        <p:xfrm>
          <a:off x="680544" y="4059082"/>
          <a:ext cx="10515599" cy="2155567"/>
        </p:xfrm>
        <a:graphic>
          <a:graphicData uri="http://schemas.openxmlformats.org/drawingml/2006/table">
            <a:tbl>
              <a:tblPr/>
              <a:tblGrid>
                <a:gridCol w="231366">
                  <a:extLst>
                    <a:ext uri="{9D8B030D-6E8A-4147-A177-3AD203B41FA5}">
                      <a16:colId xmlns:a16="http://schemas.microsoft.com/office/drawing/2014/main" val="1859145554"/>
                    </a:ext>
                  </a:extLst>
                </a:gridCol>
                <a:gridCol w="1203105">
                  <a:extLst>
                    <a:ext uri="{9D8B030D-6E8A-4147-A177-3AD203B41FA5}">
                      <a16:colId xmlns:a16="http://schemas.microsoft.com/office/drawing/2014/main" val="2206457407"/>
                    </a:ext>
                  </a:extLst>
                </a:gridCol>
                <a:gridCol w="1203105">
                  <a:extLst>
                    <a:ext uri="{9D8B030D-6E8A-4147-A177-3AD203B41FA5}">
                      <a16:colId xmlns:a16="http://schemas.microsoft.com/office/drawing/2014/main" val="1729176446"/>
                    </a:ext>
                  </a:extLst>
                </a:gridCol>
                <a:gridCol w="1381257">
                  <a:extLst>
                    <a:ext uri="{9D8B030D-6E8A-4147-A177-3AD203B41FA5}">
                      <a16:colId xmlns:a16="http://schemas.microsoft.com/office/drawing/2014/main" val="4288049416"/>
                    </a:ext>
                  </a:extLst>
                </a:gridCol>
                <a:gridCol w="6496766">
                  <a:extLst>
                    <a:ext uri="{9D8B030D-6E8A-4147-A177-3AD203B41FA5}">
                      <a16:colId xmlns:a16="http://schemas.microsoft.com/office/drawing/2014/main" val="1783752368"/>
                    </a:ext>
                  </a:extLst>
                </a:gridCol>
              </a:tblGrid>
              <a:tr h="316518">
                <a:tc>
                  <a:txBody>
                    <a:bodyPr/>
                    <a:lstStyle/>
                    <a:p>
                      <a:pPr algn="ctr" fontAlgn="ctr"/>
                      <a:r>
                        <a:rPr lang="ja-JP" altLang="en-US" sz="800" b="0" i="0" u="none" strike="noStrike">
                          <a:effectLst/>
                          <a:latin typeface="HG丸ｺﾞｼｯｸM-PRO" panose="020F0600000000000000" pitchFamily="50" charset="-128"/>
                          <a:ea typeface="HG丸ｺﾞｼｯｸM-PRO" panose="020F0600000000000000" pitchFamily="50" charset="-128"/>
                        </a:rPr>
                        <a:t>番号</a:t>
                      </a:r>
                    </a:p>
                  </a:txBody>
                  <a:tcPr marL="6943" marR="6943" marT="69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effectLst/>
                          <a:latin typeface="HG丸ｺﾞｼｯｸM-PRO" panose="020F0600000000000000" pitchFamily="50" charset="-128"/>
                          <a:ea typeface="HG丸ｺﾞｼｯｸM-PRO" panose="020F0600000000000000" pitchFamily="50" charset="-128"/>
                        </a:rPr>
                        <a:t>氏名</a:t>
                      </a:r>
                    </a:p>
                  </a:txBody>
                  <a:tcPr marL="6943" marR="6943" marT="69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effectLst/>
                          <a:latin typeface="HG丸ｺﾞｼｯｸM-PRO" panose="020F0600000000000000" pitchFamily="50" charset="-128"/>
                          <a:ea typeface="HG丸ｺﾞｼｯｸM-PRO" panose="020F0600000000000000" pitchFamily="50" charset="-128"/>
                        </a:rPr>
                        <a:t>ふりがな</a:t>
                      </a:r>
                    </a:p>
                  </a:txBody>
                  <a:tcPr marL="6943" marR="6943" marT="69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effectLst/>
                          <a:latin typeface="HG丸ｺﾞｼｯｸM-PRO" panose="020F0600000000000000" pitchFamily="50" charset="-128"/>
                          <a:ea typeface="HG丸ｺﾞｼｯｸM-PRO" panose="020F0600000000000000" pitchFamily="50" charset="-128"/>
                        </a:rPr>
                        <a:t>競技</a:t>
                      </a:r>
                    </a:p>
                  </a:txBody>
                  <a:tcPr marL="6943" marR="6943" marT="69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effectLst/>
                          <a:latin typeface="HG丸ｺﾞｼｯｸM-PRO" panose="020F0600000000000000" pitchFamily="50" charset="-128"/>
                          <a:ea typeface="HG丸ｺﾞｼｯｸM-PRO" panose="020F0600000000000000" pitchFamily="50" charset="-128"/>
                        </a:rPr>
                        <a:t>功績内容</a:t>
                      </a:r>
                    </a:p>
                  </a:txBody>
                  <a:tcPr marL="6943" marR="6943" marT="69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16669085"/>
                  </a:ext>
                </a:extLst>
              </a:tr>
              <a:tr h="542138">
                <a:tc>
                  <a:txBody>
                    <a:bodyPr/>
                    <a:lstStyle/>
                    <a:p>
                      <a:pPr algn="ctr" fontAlgn="ctr"/>
                      <a:r>
                        <a:rPr lang="en-US" altLang="ja-JP" sz="700" b="0" i="0" u="none" strike="noStrike">
                          <a:effectLst/>
                          <a:latin typeface="HG丸ｺﾞｼｯｸM-PRO" panose="020F0600000000000000" pitchFamily="50" charset="-128"/>
                          <a:ea typeface="HG丸ｺﾞｼｯｸM-PRO" panose="020F0600000000000000" pitchFamily="50" charset="-128"/>
                        </a:rPr>
                        <a:t>1</a:t>
                      </a:r>
                    </a:p>
                  </a:txBody>
                  <a:tcPr marL="6943" marR="6943" marT="69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TW" altLang="en-US" sz="800" b="0" i="0" u="none" strike="noStrike">
                          <a:effectLst/>
                          <a:latin typeface="HG丸ｺﾞｼｯｸM-PRO" panose="020F0600000000000000" pitchFamily="50" charset="-128"/>
                          <a:ea typeface="HG丸ｺﾞｼｯｸM-PRO" panose="020F0600000000000000" pitchFamily="50" charset="-128"/>
                        </a:rPr>
                        <a:t>安永　誠太郎</a:t>
                      </a:r>
                    </a:p>
                  </a:txBody>
                  <a:tcPr marL="6943" marR="6943" marT="69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effectLst/>
                          <a:latin typeface="HG丸ｺﾞｼｯｸM-PRO" panose="020F0600000000000000" pitchFamily="50" charset="-128"/>
                          <a:ea typeface="HG丸ｺﾞｼｯｸM-PRO" panose="020F0600000000000000" pitchFamily="50" charset="-128"/>
                        </a:rPr>
                        <a:t>やすなが　せいたろう</a:t>
                      </a:r>
                    </a:p>
                  </a:txBody>
                  <a:tcPr marL="6943" marR="6943" marT="69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effectLst/>
                          <a:latin typeface="HG丸ｺﾞｼｯｸM-PRO" panose="020F0600000000000000" pitchFamily="50" charset="-128"/>
                          <a:ea typeface="HG丸ｺﾞｼｯｸM-PRO" panose="020F0600000000000000" pitchFamily="50" charset="-128"/>
                        </a:rPr>
                        <a:t>バスケットボール</a:t>
                      </a:r>
                    </a:p>
                  </a:txBody>
                  <a:tcPr marL="6943" marR="6943" marT="69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700" b="0" i="0" u="none" strike="noStrike">
                          <a:effectLst/>
                          <a:latin typeface="HG丸ｺﾞｼｯｸM-PRO" panose="020F0600000000000000" pitchFamily="50" charset="-128"/>
                          <a:ea typeface="HG丸ｺﾞｼｯｸM-PRO" panose="020F0600000000000000" pitchFamily="50" charset="-128"/>
                        </a:rPr>
                        <a:t>・ミニバスケットボール監督</a:t>
                      </a:r>
                      <a:r>
                        <a:rPr lang="en-US" altLang="ja-JP" sz="700" b="0" i="0" u="none" strike="noStrike">
                          <a:effectLst/>
                          <a:latin typeface="HG丸ｺﾞｼｯｸM-PRO" panose="020F0600000000000000" pitchFamily="50" charset="-128"/>
                          <a:ea typeface="HG丸ｺﾞｼｯｸM-PRO" panose="020F0600000000000000" pitchFamily="50" charset="-128"/>
                        </a:rPr>
                        <a:t>30</a:t>
                      </a:r>
                      <a:r>
                        <a:rPr lang="ja-JP" altLang="en-US" sz="700" b="0" i="0" u="none" strike="noStrike">
                          <a:effectLst/>
                          <a:latin typeface="HG丸ｺﾞｼｯｸM-PRO" panose="020F0600000000000000" pitchFamily="50" charset="-128"/>
                          <a:ea typeface="HG丸ｺﾞｼｯｸM-PRO" panose="020F0600000000000000" pitchFamily="50" charset="-128"/>
                        </a:rPr>
                        <a:t>年の指導歴　・将来のバスケ人生にＵ１２に必要な基礎的な知識とスキルの徹底指導</a:t>
                      </a:r>
                      <a:br>
                        <a:rPr lang="ja-JP" altLang="en-US" sz="700" b="0" i="0" u="none" strike="noStrike">
                          <a:effectLst/>
                          <a:latin typeface="HG丸ｺﾞｼｯｸM-PRO" panose="020F0600000000000000" pitchFamily="50" charset="-128"/>
                          <a:ea typeface="HG丸ｺﾞｼｯｸM-PRO" panose="020F0600000000000000" pitchFamily="50" charset="-128"/>
                        </a:rPr>
                      </a:br>
                      <a:r>
                        <a:rPr lang="ja-JP" altLang="en-US" sz="700" b="0" i="0" u="none" strike="noStrike">
                          <a:effectLst/>
                          <a:latin typeface="HG丸ｺﾞｼｯｸM-PRO" panose="020F0600000000000000" pitchFamily="50" charset="-128"/>
                          <a:ea typeface="HG丸ｺﾞｼｯｸM-PRO" panose="020F0600000000000000" pitchFamily="50" charset="-128"/>
                        </a:rPr>
                        <a:t>・コーチング研修やコミュニケ</a:t>
                      </a:r>
                      <a:r>
                        <a:rPr lang="en-US" altLang="ja-JP" sz="700" b="0" i="0" u="none" strike="noStrike">
                          <a:effectLst/>
                          <a:latin typeface="HG丸ｺﾞｼｯｸM-PRO" panose="020F0600000000000000" pitchFamily="50" charset="-128"/>
                          <a:ea typeface="HG丸ｺﾞｼｯｸM-PRO" panose="020F0600000000000000" pitchFamily="50" charset="-128"/>
                        </a:rPr>
                        <a:t>―</a:t>
                      </a:r>
                      <a:r>
                        <a:rPr lang="ja-JP" altLang="en-US" sz="700" b="0" i="0" u="none" strike="noStrike">
                          <a:effectLst/>
                          <a:latin typeface="HG丸ｺﾞｼｯｸM-PRO" panose="020F0600000000000000" pitchFamily="50" charset="-128"/>
                          <a:ea typeface="HG丸ｺﾞｼｯｸM-PRO" panose="020F0600000000000000" pitchFamily="50" charset="-128"/>
                        </a:rPr>
                        <a:t>ション研修の講師経験を活用した指導方法　・市大会</a:t>
                      </a:r>
                      <a:r>
                        <a:rPr lang="en-US" altLang="ja-JP" sz="700" b="0" i="0" u="none" strike="noStrike">
                          <a:effectLst/>
                          <a:latin typeface="HG丸ｺﾞｼｯｸM-PRO" panose="020F0600000000000000" pitchFamily="50" charset="-128"/>
                          <a:ea typeface="HG丸ｺﾞｼｯｸM-PRO" panose="020F0600000000000000" pitchFamily="50" charset="-128"/>
                        </a:rPr>
                        <a:t>3</a:t>
                      </a:r>
                      <a:r>
                        <a:rPr lang="ja-JP" altLang="en-US" sz="700" b="0" i="0" u="none" strike="noStrike">
                          <a:effectLst/>
                          <a:latin typeface="HG丸ｺﾞｼｯｸM-PRO" panose="020F0600000000000000" pitchFamily="50" charset="-128"/>
                          <a:ea typeface="HG丸ｺﾞｼｯｸM-PRO" panose="020F0600000000000000" pitchFamily="50" charset="-128"/>
                        </a:rPr>
                        <a:t>回の優勝、県大会</a:t>
                      </a:r>
                      <a:r>
                        <a:rPr lang="en-US" altLang="ja-JP" sz="700" b="0" i="0" u="none" strike="noStrike">
                          <a:effectLst/>
                          <a:latin typeface="HG丸ｺﾞｼｯｸM-PRO" panose="020F0600000000000000" pitchFamily="50" charset="-128"/>
                          <a:ea typeface="HG丸ｺﾞｼｯｸM-PRO" panose="020F0600000000000000" pitchFamily="50" charset="-128"/>
                        </a:rPr>
                        <a:t>3</a:t>
                      </a:r>
                      <a:r>
                        <a:rPr lang="ja-JP" altLang="en-US" sz="700" b="0" i="0" u="none" strike="noStrike">
                          <a:effectLst/>
                          <a:latin typeface="HG丸ｺﾞｼｯｸM-PRO" panose="020F0600000000000000" pitchFamily="50" charset="-128"/>
                          <a:ea typeface="HG丸ｺﾞｼｯｸM-PRO" panose="020F0600000000000000" pitchFamily="50" charset="-128"/>
                        </a:rPr>
                        <a:t>回のベスト４</a:t>
                      </a:r>
                    </a:p>
                  </a:txBody>
                  <a:tcPr marL="6943" marR="6943" marT="69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6687204"/>
                  </a:ext>
                </a:extLst>
              </a:tr>
              <a:tr h="754773">
                <a:tc>
                  <a:txBody>
                    <a:bodyPr/>
                    <a:lstStyle/>
                    <a:p>
                      <a:pPr algn="ctr" fontAlgn="ctr"/>
                      <a:r>
                        <a:rPr lang="en-US" altLang="ja-JP" sz="700" b="0" i="0" u="none" strike="noStrike">
                          <a:effectLst/>
                          <a:latin typeface="HG丸ｺﾞｼｯｸM-PRO" panose="020F0600000000000000" pitchFamily="50" charset="-128"/>
                          <a:ea typeface="HG丸ｺﾞｼｯｸM-PRO" panose="020F0600000000000000" pitchFamily="50" charset="-128"/>
                        </a:rPr>
                        <a:t>2</a:t>
                      </a:r>
                    </a:p>
                  </a:txBody>
                  <a:tcPr marL="6943" marR="6943" marT="69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effectLst/>
                          <a:latin typeface="HG丸ｺﾞｼｯｸM-PRO" panose="020F0600000000000000" pitchFamily="50" charset="-128"/>
                          <a:ea typeface="HG丸ｺﾞｼｯｸM-PRO" panose="020F0600000000000000" pitchFamily="50" charset="-128"/>
                        </a:rPr>
                        <a:t>辻　健一</a:t>
                      </a:r>
                    </a:p>
                  </a:txBody>
                  <a:tcPr marL="6943" marR="6943" marT="69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effectLst/>
                          <a:latin typeface="HG丸ｺﾞｼｯｸM-PRO" panose="020F0600000000000000" pitchFamily="50" charset="-128"/>
                          <a:ea typeface="HG丸ｺﾞｼｯｸM-PRO" panose="020F0600000000000000" pitchFamily="50" charset="-128"/>
                        </a:rPr>
                        <a:t>つじ　けんいち</a:t>
                      </a:r>
                    </a:p>
                  </a:txBody>
                  <a:tcPr marL="6943" marR="6943" marT="69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effectLst/>
                          <a:latin typeface="HG丸ｺﾞｼｯｸM-PRO" panose="020F0600000000000000" pitchFamily="50" charset="-128"/>
                          <a:ea typeface="HG丸ｺﾞｼｯｸM-PRO" panose="020F0600000000000000" pitchFamily="50" charset="-128"/>
                        </a:rPr>
                        <a:t>バスケットボール</a:t>
                      </a:r>
                    </a:p>
                  </a:txBody>
                  <a:tcPr marL="6943" marR="6943" marT="69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700" b="0" i="0" u="none" strike="noStrike">
                          <a:effectLst/>
                          <a:latin typeface="HG丸ｺﾞｼｯｸM-PRO" panose="020F0600000000000000" pitchFamily="50" charset="-128"/>
                          <a:ea typeface="HG丸ｺﾞｼｯｸM-PRO" panose="020F0600000000000000" pitchFamily="50" charset="-128"/>
                        </a:rPr>
                        <a:t>・平成２２年度第２４回</a:t>
                      </a:r>
                      <a:r>
                        <a:rPr lang="en-US" altLang="ja-JP" sz="700" b="0" i="0" u="none" strike="noStrike">
                          <a:effectLst/>
                          <a:latin typeface="HG丸ｺﾞｼｯｸM-PRO" panose="020F0600000000000000" pitchFamily="50" charset="-128"/>
                          <a:ea typeface="HG丸ｺﾞｼｯｸM-PRO" panose="020F0600000000000000" pitchFamily="50" charset="-128"/>
                        </a:rPr>
                        <a:t>KTN</a:t>
                      </a:r>
                      <a:r>
                        <a:rPr lang="ja-JP" altLang="en-US" sz="700" b="0" i="0" u="none" strike="noStrike">
                          <a:effectLst/>
                          <a:latin typeface="HG丸ｺﾞｼｯｸM-PRO" panose="020F0600000000000000" pitchFamily="50" charset="-128"/>
                          <a:ea typeface="HG丸ｺﾞｼｯｸM-PRO" panose="020F0600000000000000" pitchFamily="50" charset="-128"/>
                        </a:rPr>
                        <a:t>杯</a:t>
                      </a:r>
                      <a:r>
                        <a:rPr lang="en-US" altLang="ja-JP" sz="700" b="0" i="0" u="none" strike="noStrike">
                          <a:effectLst/>
                          <a:latin typeface="HG丸ｺﾞｼｯｸM-PRO" panose="020F0600000000000000" pitchFamily="50" charset="-128"/>
                          <a:ea typeface="HG丸ｺﾞｼｯｸM-PRO" panose="020F0600000000000000" pitchFamily="50" charset="-128"/>
                        </a:rPr>
                        <a:t>(</a:t>
                      </a:r>
                      <a:r>
                        <a:rPr lang="ja-JP" altLang="en-US" sz="700" b="0" i="0" u="none" strike="noStrike">
                          <a:effectLst/>
                          <a:latin typeface="HG丸ｺﾞｼｯｸM-PRO" panose="020F0600000000000000" pitchFamily="50" charset="-128"/>
                          <a:ea typeface="HG丸ｺﾞｼｯｸM-PRO" panose="020F0600000000000000" pitchFamily="50" charset="-128"/>
                        </a:rPr>
                        <a:t>夏季県大会</a:t>
                      </a:r>
                      <a:r>
                        <a:rPr lang="en-US" altLang="ja-JP" sz="700" b="0" i="0" u="none" strike="noStrike">
                          <a:effectLst/>
                          <a:latin typeface="HG丸ｺﾞｼｯｸM-PRO" panose="020F0600000000000000" pitchFamily="50" charset="-128"/>
                          <a:ea typeface="HG丸ｺﾞｼｯｸM-PRO" panose="020F0600000000000000" pitchFamily="50" charset="-128"/>
                        </a:rPr>
                        <a:t>)</a:t>
                      </a:r>
                      <a:r>
                        <a:rPr lang="ja-JP" altLang="en-US" sz="700" b="0" i="0" u="none" strike="noStrike">
                          <a:effectLst/>
                          <a:latin typeface="HG丸ｺﾞｼｯｸM-PRO" panose="020F0600000000000000" pitchFamily="50" charset="-128"/>
                          <a:ea typeface="HG丸ｺﾞｼｯｸM-PRO" panose="020F0600000000000000" pitchFamily="50" charset="-128"/>
                        </a:rPr>
                        <a:t>準優勝　秋季県大会　第</a:t>
                      </a:r>
                      <a:r>
                        <a:rPr lang="en-US" altLang="ja-JP" sz="700" b="0" i="0" u="none" strike="noStrike">
                          <a:effectLst/>
                          <a:latin typeface="HG丸ｺﾞｼｯｸM-PRO" panose="020F0600000000000000" pitchFamily="50" charset="-128"/>
                          <a:ea typeface="HG丸ｺﾞｼｯｸM-PRO" panose="020F0600000000000000" pitchFamily="50" charset="-128"/>
                        </a:rPr>
                        <a:t>3</a:t>
                      </a:r>
                      <a:r>
                        <a:rPr lang="ja-JP" altLang="en-US" sz="700" b="0" i="0" u="none" strike="noStrike">
                          <a:effectLst/>
                          <a:latin typeface="HG丸ｺﾞｼｯｸM-PRO" panose="020F0600000000000000" pitchFamily="50" charset="-128"/>
                          <a:ea typeface="HG丸ｺﾞｼｯｸM-PRO" panose="020F0600000000000000" pitchFamily="50" charset="-128"/>
                        </a:rPr>
                        <a:t>位　</a:t>
                      </a:r>
                      <a:r>
                        <a:rPr lang="en-US" altLang="ja-JP" sz="700" b="0" i="0" u="none" strike="noStrike">
                          <a:effectLst/>
                          <a:latin typeface="HG丸ｺﾞｼｯｸM-PRO" panose="020F0600000000000000" pitchFamily="50" charset="-128"/>
                          <a:ea typeface="HG丸ｺﾞｼｯｸM-PRO" panose="020F0600000000000000" pitchFamily="50" charset="-128"/>
                        </a:rPr>
                        <a:t>NBC</a:t>
                      </a:r>
                      <a:r>
                        <a:rPr lang="ja-JP" altLang="en-US" sz="700" b="0" i="0" u="none" strike="noStrike">
                          <a:effectLst/>
                          <a:latin typeface="HG丸ｺﾞｼｯｸM-PRO" panose="020F0600000000000000" pitchFamily="50" charset="-128"/>
                          <a:ea typeface="HG丸ｺﾞｼｯｸM-PRO" panose="020F0600000000000000" pitchFamily="50" charset="-128"/>
                        </a:rPr>
                        <a:t>杯　第３位　</a:t>
                      </a:r>
                      <a:br>
                        <a:rPr lang="ja-JP" altLang="en-US" sz="700" b="0" i="0" u="none" strike="noStrike">
                          <a:effectLst/>
                          <a:latin typeface="HG丸ｺﾞｼｯｸM-PRO" panose="020F0600000000000000" pitchFamily="50" charset="-128"/>
                          <a:ea typeface="HG丸ｺﾞｼｯｸM-PRO" panose="020F0600000000000000" pitchFamily="50" charset="-128"/>
                        </a:rPr>
                      </a:br>
                      <a:r>
                        <a:rPr lang="ja-JP" altLang="en-US" sz="700" b="0" i="0" u="none" strike="noStrike">
                          <a:effectLst/>
                          <a:latin typeface="HG丸ｺﾞｼｯｸM-PRO" panose="020F0600000000000000" pitchFamily="50" charset="-128"/>
                          <a:ea typeface="HG丸ｺﾞｼｯｸM-PRO" panose="020F0600000000000000" pitchFamily="50" charset="-128"/>
                        </a:rPr>
                        <a:t>・平成２６年度　第２８回</a:t>
                      </a:r>
                      <a:r>
                        <a:rPr lang="en-US" altLang="ja-JP" sz="700" b="0" i="0" u="none" strike="noStrike">
                          <a:effectLst/>
                          <a:latin typeface="HG丸ｺﾞｼｯｸM-PRO" panose="020F0600000000000000" pitchFamily="50" charset="-128"/>
                          <a:ea typeface="HG丸ｺﾞｼｯｸM-PRO" panose="020F0600000000000000" pitchFamily="50" charset="-128"/>
                        </a:rPr>
                        <a:t>KTN</a:t>
                      </a:r>
                      <a:r>
                        <a:rPr lang="ja-JP" altLang="en-US" sz="700" b="0" i="0" u="none" strike="noStrike">
                          <a:effectLst/>
                          <a:latin typeface="HG丸ｺﾞｼｯｸM-PRO" panose="020F0600000000000000" pitchFamily="50" charset="-128"/>
                          <a:ea typeface="HG丸ｺﾞｼｯｸM-PRO" panose="020F0600000000000000" pitchFamily="50" charset="-128"/>
                        </a:rPr>
                        <a:t>杯</a:t>
                      </a:r>
                      <a:r>
                        <a:rPr lang="en-US" altLang="ja-JP" sz="700" b="0" i="0" u="none" strike="noStrike">
                          <a:effectLst/>
                          <a:latin typeface="HG丸ｺﾞｼｯｸM-PRO" panose="020F0600000000000000" pitchFamily="50" charset="-128"/>
                          <a:ea typeface="HG丸ｺﾞｼｯｸM-PRO" panose="020F0600000000000000" pitchFamily="50" charset="-128"/>
                        </a:rPr>
                        <a:t>(</a:t>
                      </a:r>
                      <a:r>
                        <a:rPr lang="ja-JP" altLang="en-US" sz="700" b="0" i="0" u="none" strike="noStrike">
                          <a:effectLst/>
                          <a:latin typeface="HG丸ｺﾞｼｯｸM-PRO" panose="020F0600000000000000" pitchFamily="50" charset="-128"/>
                          <a:ea typeface="HG丸ｺﾞｼｯｸM-PRO" panose="020F0600000000000000" pitchFamily="50" charset="-128"/>
                        </a:rPr>
                        <a:t>夏季県大会</a:t>
                      </a:r>
                      <a:r>
                        <a:rPr lang="en-US" altLang="ja-JP" sz="700" b="0" i="0" u="none" strike="noStrike">
                          <a:effectLst/>
                          <a:latin typeface="HG丸ｺﾞｼｯｸM-PRO" panose="020F0600000000000000" pitchFamily="50" charset="-128"/>
                          <a:ea typeface="HG丸ｺﾞｼｯｸM-PRO" panose="020F0600000000000000" pitchFamily="50" charset="-128"/>
                        </a:rPr>
                        <a:t>)</a:t>
                      </a:r>
                      <a:r>
                        <a:rPr lang="ja-JP" altLang="en-US" sz="700" b="0" i="0" u="none" strike="noStrike">
                          <a:effectLst/>
                          <a:latin typeface="HG丸ｺﾞｼｯｸM-PRO" panose="020F0600000000000000" pitchFamily="50" charset="-128"/>
                          <a:ea typeface="HG丸ｺﾞｼｯｸM-PRO" panose="020F0600000000000000" pitchFamily="50" charset="-128"/>
                        </a:rPr>
                        <a:t>　第</a:t>
                      </a:r>
                      <a:r>
                        <a:rPr lang="en-US" altLang="ja-JP" sz="700" b="0" i="0" u="none" strike="noStrike">
                          <a:effectLst/>
                          <a:latin typeface="HG丸ｺﾞｼｯｸM-PRO" panose="020F0600000000000000" pitchFamily="50" charset="-128"/>
                          <a:ea typeface="HG丸ｺﾞｼｯｸM-PRO" panose="020F0600000000000000" pitchFamily="50" charset="-128"/>
                        </a:rPr>
                        <a:t>3</a:t>
                      </a:r>
                      <a:r>
                        <a:rPr lang="ja-JP" altLang="en-US" sz="700" b="0" i="0" u="none" strike="noStrike">
                          <a:effectLst/>
                          <a:latin typeface="HG丸ｺﾞｼｯｸM-PRO" panose="020F0600000000000000" pitchFamily="50" charset="-128"/>
                          <a:ea typeface="HG丸ｺﾞｼｯｸM-PRO" panose="020F0600000000000000" pitchFamily="50" charset="-128"/>
                        </a:rPr>
                        <a:t>位　　・佐世保バスケットボール協会理事就任　</a:t>
                      </a:r>
                      <a:br>
                        <a:rPr lang="ja-JP" altLang="en-US" sz="700" b="0" i="0" u="none" strike="noStrike">
                          <a:effectLst/>
                          <a:latin typeface="HG丸ｺﾞｼｯｸM-PRO" panose="020F0600000000000000" pitchFamily="50" charset="-128"/>
                          <a:ea typeface="HG丸ｺﾞｼｯｸM-PRO" panose="020F0600000000000000" pitchFamily="50" charset="-128"/>
                        </a:rPr>
                      </a:br>
                      <a:r>
                        <a:rPr lang="ja-JP" altLang="en-US" sz="700" b="0" i="0" u="none" strike="noStrike">
                          <a:effectLst/>
                          <a:latin typeface="HG丸ｺﾞｼｯｸM-PRO" panose="020F0600000000000000" pitchFamily="50" charset="-128"/>
                          <a:ea typeface="HG丸ｺﾞｼｯｸM-PRO" panose="020F0600000000000000" pitchFamily="50" charset="-128"/>
                        </a:rPr>
                        <a:t>・佐世保バスケットボール協会</a:t>
                      </a:r>
                      <a:r>
                        <a:rPr lang="en-US" altLang="ja-JP" sz="700" b="0" i="0" u="none" strike="noStrike">
                          <a:effectLst/>
                          <a:latin typeface="HG丸ｺﾞｼｯｸM-PRO" panose="020F0600000000000000" pitchFamily="50" charset="-128"/>
                          <a:ea typeface="HG丸ｺﾞｼｯｸM-PRO" panose="020F0600000000000000" pitchFamily="50" charset="-128"/>
                        </a:rPr>
                        <a:t>TO</a:t>
                      </a:r>
                      <a:r>
                        <a:rPr lang="ja-JP" altLang="en-US" sz="700" b="0" i="0" u="none" strike="noStrike">
                          <a:effectLst/>
                          <a:latin typeface="HG丸ｺﾞｼｯｸM-PRO" panose="020F0600000000000000" pitchFamily="50" charset="-128"/>
                          <a:ea typeface="HG丸ｺﾞｼｯｸM-PRO" panose="020F0600000000000000" pitchFamily="50" charset="-128"/>
                        </a:rPr>
                        <a:t>副委員長</a:t>
                      </a:r>
                      <a:r>
                        <a:rPr lang="en-US" altLang="ja-JP" sz="700" b="0" i="0" u="none" strike="noStrike">
                          <a:effectLst/>
                          <a:latin typeface="HG丸ｺﾞｼｯｸM-PRO" panose="020F0600000000000000" pitchFamily="50" charset="-128"/>
                          <a:ea typeface="HG丸ｺﾞｼｯｸM-PRO" panose="020F0600000000000000" pitchFamily="50" charset="-128"/>
                        </a:rPr>
                        <a:t>(</a:t>
                      </a:r>
                      <a:r>
                        <a:rPr lang="ja-JP" altLang="en-US" sz="700" b="0" i="0" u="none" strike="noStrike">
                          <a:effectLst/>
                          <a:latin typeface="HG丸ｺﾞｼｯｸM-PRO" panose="020F0600000000000000" pitchFamily="50" charset="-128"/>
                          <a:ea typeface="HG丸ｺﾞｼｯｸM-PRO" panose="020F0600000000000000" pitchFamily="50" charset="-128"/>
                        </a:rPr>
                        <a:t>佐世保ミニ連副委員長</a:t>
                      </a:r>
                      <a:r>
                        <a:rPr lang="en-US" altLang="ja-JP" sz="700" b="0" i="0" u="none" strike="noStrike">
                          <a:effectLst/>
                          <a:latin typeface="HG丸ｺﾞｼｯｸM-PRO" panose="020F0600000000000000" pitchFamily="50" charset="-128"/>
                          <a:ea typeface="HG丸ｺﾞｼｯｸM-PRO" panose="020F0600000000000000" pitchFamily="50" charset="-128"/>
                        </a:rPr>
                        <a:t>)</a:t>
                      </a:r>
                      <a:r>
                        <a:rPr lang="ja-JP" altLang="en-US" sz="700" b="0" i="0" u="none" strike="noStrike">
                          <a:effectLst/>
                          <a:latin typeface="HG丸ｺﾞｼｯｸM-PRO" panose="020F0600000000000000" pitchFamily="50" charset="-128"/>
                          <a:ea typeface="HG丸ｺﾞｼｯｸM-PRO" panose="020F0600000000000000" pitchFamily="50" charset="-128"/>
                        </a:rPr>
                        <a:t>を務める　　・佐世保ミニ連会計を務める　</a:t>
                      </a:r>
                      <a:br>
                        <a:rPr lang="ja-JP" altLang="en-US" sz="700" b="0" i="0" u="none" strike="noStrike">
                          <a:effectLst/>
                          <a:latin typeface="HG丸ｺﾞｼｯｸM-PRO" panose="020F0600000000000000" pitchFamily="50" charset="-128"/>
                          <a:ea typeface="HG丸ｺﾞｼｯｸM-PRO" panose="020F0600000000000000" pitchFamily="50" charset="-128"/>
                        </a:rPr>
                      </a:br>
                      <a:r>
                        <a:rPr lang="ja-JP" altLang="en-US" sz="700" b="0" i="0" u="none" strike="noStrike">
                          <a:effectLst/>
                          <a:latin typeface="HG丸ｺﾞｼｯｸM-PRO" panose="020F0600000000000000" pitchFamily="50" charset="-128"/>
                          <a:ea typeface="HG丸ｺﾞｼｯｸM-PRO" panose="020F0600000000000000" pitchFamily="50" charset="-128"/>
                        </a:rPr>
                        <a:t>・佐世保ミバスケット協会小学校総務</a:t>
                      </a:r>
                      <a:r>
                        <a:rPr lang="en-US" altLang="ja-JP" sz="700" b="0" i="0" u="none" strike="noStrike">
                          <a:effectLst/>
                          <a:latin typeface="HG丸ｺﾞｼｯｸM-PRO" panose="020F0600000000000000" pitchFamily="50" charset="-128"/>
                          <a:ea typeface="HG丸ｺﾞｼｯｸM-PRO" panose="020F0600000000000000" pitchFamily="50" charset="-128"/>
                        </a:rPr>
                        <a:t>(</a:t>
                      </a:r>
                      <a:r>
                        <a:rPr lang="ja-JP" altLang="en-US" sz="700" b="0" i="0" u="none" strike="noStrike">
                          <a:effectLst/>
                          <a:latin typeface="HG丸ｺﾞｼｯｸM-PRO" panose="020F0600000000000000" pitchFamily="50" charset="-128"/>
                          <a:ea typeface="HG丸ｺﾞｼｯｸM-PRO" panose="020F0600000000000000" pitchFamily="50" charset="-128"/>
                        </a:rPr>
                        <a:t>佐世保ミニ連副理事長</a:t>
                      </a:r>
                      <a:r>
                        <a:rPr lang="en-US" altLang="ja-JP" sz="700" b="0" i="0" u="none" strike="noStrike">
                          <a:effectLst/>
                          <a:latin typeface="HG丸ｺﾞｼｯｸM-PRO" panose="020F0600000000000000" pitchFamily="50" charset="-128"/>
                          <a:ea typeface="HG丸ｺﾞｼｯｸM-PRO" panose="020F0600000000000000" pitchFamily="50" charset="-128"/>
                        </a:rPr>
                        <a:t>)</a:t>
                      </a:r>
                      <a:r>
                        <a:rPr lang="ja-JP" altLang="en-US" sz="700" b="0" i="0" u="none" strike="noStrike">
                          <a:effectLst/>
                          <a:latin typeface="HG丸ｺﾞｼｯｸM-PRO" panose="020F0600000000000000" pitchFamily="50" charset="-128"/>
                          <a:ea typeface="HG丸ｺﾞｼｯｸM-PRO" panose="020F0600000000000000" pitchFamily="50" charset="-128"/>
                        </a:rPr>
                        <a:t>を務める　・佐世保ミニバスケットボール協会</a:t>
                      </a:r>
                      <a:r>
                        <a:rPr lang="en-US" altLang="ja-JP" sz="700" b="0" i="0" u="none" strike="noStrike">
                          <a:effectLst/>
                          <a:latin typeface="HG丸ｺﾞｼｯｸM-PRO" panose="020F0600000000000000" pitchFamily="50" charset="-128"/>
                          <a:ea typeface="HG丸ｺﾞｼｯｸM-PRO" panose="020F0600000000000000" pitchFamily="50" charset="-128"/>
                        </a:rPr>
                        <a:t>U</a:t>
                      </a:r>
                      <a:r>
                        <a:rPr lang="ja-JP" altLang="en-US" sz="700" b="0" i="0" u="none" strike="noStrike">
                          <a:effectLst/>
                          <a:latin typeface="HG丸ｺﾞｼｯｸM-PRO" panose="020F0600000000000000" pitchFamily="50" charset="-128"/>
                          <a:ea typeface="HG丸ｺﾞｼｯｸM-PRO" panose="020F0600000000000000" pitchFamily="50" charset="-128"/>
                        </a:rPr>
                        <a:t>１２部会副部会長を務める</a:t>
                      </a:r>
                    </a:p>
                  </a:txBody>
                  <a:tcPr marL="6943" marR="6943" marT="69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98942073"/>
                  </a:ext>
                </a:extLst>
              </a:tr>
              <a:tr h="542138">
                <a:tc>
                  <a:txBody>
                    <a:bodyPr/>
                    <a:lstStyle/>
                    <a:p>
                      <a:pPr algn="ctr" fontAlgn="ctr"/>
                      <a:r>
                        <a:rPr lang="en-US" altLang="ja-JP" sz="700" b="0" i="0" u="none" strike="noStrike">
                          <a:effectLst/>
                          <a:latin typeface="HG丸ｺﾞｼｯｸM-PRO" panose="020F0600000000000000" pitchFamily="50" charset="-128"/>
                          <a:ea typeface="HG丸ｺﾞｼｯｸM-PRO" panose="020F0600000000000000" pitchFamily="50" charset="-128"/>
                        </a:rPr>
                        <a:t>3</a:t>
                      </a:r>
                    </a:p>
                  </a:txBody>
                  <a:tcPr marL="6943" marR="6943" marT="69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effectLst/>
                          <a:latin typeface="HG丸ｺﾞｼｯｸM-PRO" panose="020F0600000000000000" pitchFamily="50" charset="-128"/>
                          <a:ea typeface="HG丸ｺﾞｼｯｸM-PRO" panose="020F0600000000000000" pitchFamily="50" charset="-128"/>
                        </a:rPr>
                        <a:t>末竹　和実</a:t>
                      </a:r>
                    </a:p>
                  </a:txBody>
                  <a:tcPr marL="6943" marR="6943" marT="69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effectLst/>
                          <a:latin typeface="HG丸ｺﾞｼｯｸM-PRO" panose="020F0600000000000000" pitchFamily="50" charset="-128"/>
                          <a:ea typeface="HG丸ｺﾞｼｯｸM-PRO" panose="020F0600000000000000" pitchFamily="50" charset="-128"/>
                        </a:rPr>
                        <a:t>すえたけ　かずみ</a:t>
                      </a:r>
                    </a:p>
                  </a:txBody>
                  <a:tcPr marL="6943" marR="6943" marT="69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effectLst/>
                          <a:latin typeface="HG丸ｺﾞｼｯｸM-PRO" panose="020F0600000000000000" pitchFamily="50" charset="-128"/>
                          <a:ea typeface="HG丸ｺﾞｼｯｸM-PRO" panose="020F0600000000000000" pitchFamily="50" charset="-128"/>
                        </a:rPr>
                        <a:t>卓球</a:t>
                      </a:r>
                    </a:p>
                  </a:txBody>
                  <a:tcPr marL="6943" marR="6943" marT="69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700" b="0" i="0" u="none" strike="noStrike" dirty="0">
                          <a:effectLst/>
                          <a:latin typeface="HG丸ｺﾞｼｯｸM-PRO" panose="020F0600000000000000" pitchFamily="50" charset="-128"/>
                          <a:ea typeface="HG丸ｺﾞｼｯｸM-PRO" panose="020F0600000000000000" pitchFamily="50" charset="-128"/>
                        </a:rPr>
                        <a:t>・佐世保卓球協会常任理事として、卓球競技の普及・発展に貢献している。また、毎年新春恒例の小柳ロードレースにも複数回協力し、</a:t>
                      </a:r>
                      <a:br>
                        <a:rPr lang="ja-JP" altLang="en-US" sz="700" b="0" i="0" u="none" strike="noStrike" dirty="0">
                          <a:effectLst/>
                          <a:latin typeface="HG丸ｺﾞｼｯｸM-PRO" panose="020F0600000000000000" pitchFamily="50" charset="-128"/>
                          <a:ea typeface="HG丸ｺﾞｼｯｸM-PRO" panose="020F0600000000000000" pitchFamily="50" charset="-128"/>
                        </a:rPr>
                      </a:br>
                      <a:r>
                        <a:rPr lang="ja-JP" altLang="en-US" sz="700" b="0" i="0" u="none" strike="noStrike" dirty="0">
                          <a:effectLst/>
                          <a:latin typeface="HG丸ｺﾞｼｯｸM-PRO" panose="020F0600000000000000" pitchFamily="50" charset="-128"/>
                          <a:ea typeface="HG丸ｺﾞｼｯｸM-PRO" panose="020F0600000000000000" pitchFamily="50" charset="-128"/>
                        </a:rPr>
                        <a:t> 積極的に役員として参加している。</a:t>
                      </a:r>
                    </a:p>
                  </a:txBody>
                  <a:tcPr marL="6943" marR="6943" marT="694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50084023"/>
                  </a:ext>
                </a:extLst>
              </a:tr>
            </a:tbl>
          </a:graphicData>
        </a:graphic>
      </p:graphicFrame>
    </p:spTree>
    <p:extLst>
      <p:ext uri="{BB962C8B-B14F-4D97-AF65-F5344CB8AC3E}">
        <p14:creationId xmlns:p14="http://schemas.microsoft.com/office/powerpoint/2010/main" val="42897207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角丸四角形 11"/>
          <p:cNvSpPr/>
          <p:nvPr/>
        </p:nvSpPr>
        <p:spPr>
          <a:xfrm>
            <a:off x="424433" y="431373"/>
            <a:ext cx="3580008" cy="404367"/>
          </a:xfrm>
          <a:prstGeom prst="roundRect">
            <a:avLst/>
          </a:prstGeom>
          <a:solidFill>
            <a:schemeClr val="accent4">
              <a:lumMod val="40000"/>
              <a:lumOff val="60000"/>
            </a:schemeClr>
          </a:solidFill>
          <a:ln>
            <a:noFill/>
          </a:ln>
          <a:effectLst>
            <a:outerShdw blurRad="50800" dist="38100" dir="2700000" algn="tl" rotWithShape="0">
              <a:prstClr val="black">
                <a:alpha val="40000"/>
              </a:prstClr>
            </a:outerShdw>
          </a:effectLst>
        </p:spPr>
        <p:style>
          <a:lnRef idx="0">
            <a:scrgbClr r="0" g="0" b="0"/>
          </a:lnRef>
          <a:fillRef idx="0">
            <a:scrgbClr r="0" g="0" b="0"/>
          </a:fillRef>
          <a:effectRef idx="0">
            <a:scrgbClr r="0" g="0" b="0"/>
          </a:effectRef>
          <a:fontRef idx="minor">
            <a:schemeClr val="lt1"/>
          </a:fontRef>
        </p:style>
        <p:txBody>
          <a:bodyPr rtlCol="0" anchor="ctr"/>
          <a:lstStyle/>
          <a:p>
            <a:pPr algn="ctr"/>
            <a:endParaRPr kumimoji="1" lang="ja-JP" altLang="en-US">
              <a:latin typeface="UD デジタル 教科書体 NP-B" panose="02020700000000000000" pitchFamily="18" charset="-128"/>
              <a:ea typeface="UD デジタル 教科書体 NP-B" panose="02020700000000000000" pitchFamily="18" charset="-128"/>
            </a:endParaRPr>
          </a:p>
        </p:txBody>
      </p:sp>
      <p:sp>
        <p:nvSpPr>
          <p:cNvPr id="4" name="テキスト ボックス 3"/>
          <p:cNvSpPr txBox="1"/>
          <p:nvPr/>
        </p:nvSpPr>
        <p:spPr>
          <a:xfrm>
            <a:off x="775138" y="402723"/>
            <a:ext cx="2954655" cy="461665"/>
          </a:xfrm>
          <a:prstGeom prst="rect">
            <a:avLst/>
          </a:prstGeom>
          <a:noFill/>
        </p:spPr>
        <p:txBody>
          <a:bodyPr wrap="none" rtlCol="0">
            <a:spAutoFit/>
          </a:bodyPr>
          <a:lstStyle/>
          <a:p>
            <a:r>
              <a:rPr lang="ja-JP" altLang="en-US" sz="2400" b="1" dirty="0" smtClean="0">
                <a:latin typeface="UD デジタル 教科書体 NP-B" panose="02020700000000000000" pitchFamily="18" charset="-128"/>
                <a:ea typeface="UD デジタル 教科書体 NP-B" panose="02020700000000000000" pitchFamily="18" charset="-128"/>
              </a:rPr>
              <a:t>文化</a:t>
            </a:r>
            <a:r>
              <a:rPr lang="ja-JP" altLang="en-US" sz="2400" b="1" dirty="0">
                <a:latin typeface="UD デジタル 教科書体 NP-B" panose="02020700000000000000" pitchFamily="18" charset="-128"/>
                <a:ea typeface="UD デジタル 教科書体 NP-B" panose="02020700000000000000" pitchFamily="18" charset="-128"/>
              </a:rPr>
              <a:t>奨励</a:t>
            </a:r>
            <a:r>
              <a:rPr lang="ja-JP" altLang="en-US" sz="2400" b="1" dirty="0" smtClean="0">
                <a:latin typeface="UD デジタル 教科書体 NP-B" panose="02020700000000000000" pitchFamily="18" charset="-128"/>
                <a:ea typeface="UD デジタル 教科書体 NP-B" panose="02020700000000000000" pitchFamily="18" charset="-128"/>
              </a:rPr>
              <a:t>賞（個人）</a:t>
            </a:r>
            <a:endParaRPr kumimoji="1" lang="ja-JP" altLang="en-US" sz="2400" b="1" dirty="0">
              <a:latin typeface="UD デジタル 教科書体 NP-B" panose="02020700000000000000" pitchFamily="18" charset="-128"/>
              <a:ea typeface="UD デジタル 教科書体 NP-B" panose="02020700000000000000" pitchFamily="18" charset="-128"/>
            </a:endParaRPr>
          </a:p>
        </p:txBody>
      </p:sp>
      <p:graphicFrame>
        <p:nvGraphicFramePr>
          <p:cNvPr id="2" name="表 1"/>
          <p:cNvGraphicFramePr>
            <a:graphicFrameLocks noGrp="1"/>
          </p:cNvGraphicFramePr>
          <p:nvPr>
            <p:extLst>
              <p:ext uri="{D42A27DB-BD31-4B8C-83A1-F6EECF244321}">
                <p14:modId xmlns:p14="http://schemas.microsoft.com/office/powerpoint/2010/main" val="2720568855"/>
              </p:ext>
            </p:extLst>
          </p:nvPr>
        </p:nvGraphicFramePr>
        <p:xfrm>
          <a:off x="775138" y="1577590"/>
          <a:ext cx="10515600" cy="1112945"/>
        </p:xfrm>
        <a:graphic>
          <a:graphicData uri="http://schemas.openxmlformats.org/drawingml/2006/table">
            <a:tbl>
              <a:tblPr/>
              <a:tblGrid>
                <a:gridCol w="266825">
                  <a:extLst>
                    <a:ext uri="{9D8B030D-6E8A-4147-A177-3AD203B41FA5}">
                      <a16:colId xmlns:a16="http://schemas.microsoft.com/office/drawing/2014/main" val="27015311"/>
                    </a:ext>
                  </a:extLst>
                </a:gridCol>
                <a:gridCol w="1240739">
                  <a:extLst>
                    <a:ext uri="{9D8B030D-6E8A-4147-A177-3AD203B41FA5}">
                      <a16:colId xmlns:a16="http://schemas.microsoft.com/office/drawing/2014/main" val="3770848019"/>
                    </a:ext>
                  </a:extLst>
                </a:gridCol>
                <a:gridCol w="1142014">
                  <a:extLst>
                    <a:ext uri="{9D8B030D-6E8A-4147-A177-3AD203B41FA5}">
                      <a16:colId xmlns:a16="http://schemas.microsoft.com/office/drawing/2014/main" val="3266511968"/>
                    </a:ext>
                  </a:extLst>
                </a:gridCol>
                <a:gridCol w="939226">
                  <a:extLst>
                    <a:ext uri="{9D8B030D-6E8A-4147-A177-3AD203B41FA5}">
                      <a16:colId xmlns:a16="http://schemas.microsoft.com/office/drawing/2014/main" val="2587440524"/>
                    </a:ext>
                  </a:extLst>
                </a:gridCol>
                <a:gridCol w="1355475">
                  <a:extLst>
                    <a:ext uri="{9D8B030D-6E8A-4147-A177-3AD203B41FA5}">
                      <a16:colId xmlns:a16="http://schemas.microsoft.com/office/drawing/2014/main" val="1210678364"/>
                    </a:ext>
                  </a:extLst>
                </a:gridCol>
                <a:gridCol w="5571321">
                  <a:extLst>
                    <a:ext uri="{9D8B030D-6E8A-4147-A177-3AD203B41FA5}">
                      <a16:colId xmlns:a16="http://schemas.microsoft.com/office/drawing/2014/main" val="3961913444"/>
                    </a:ext>
                  </a:extLst>
                </a:gridCol>
              </a:tblGrid>
              <a:tr h="312265">
                <a:tc>
                  <a:txBody>
                    <a:bodyPr/>
                    <a:lstStyle/>
                    <a:p>
                      <a:pPr algn="ctr" fontAlgn="ctr"/>
                      <a:r>
                        <a:rPr lang="ja-JP" altLang="en-US" sz="900" b="0" i="0" u="none" strike="noStrike">
                          <a:effectLst/>
                          <a:latin typeface="HG丸ｺﾞｼｯｸM-PRO" panose="020F0600000000000000" pitchFamily="50" charset="-128"/>
                          <a:ea typeface="HG丸ｺﾞｼｯｸM-PRO" panose="020F0600000000000000" pitchFamily="50" charset="-128"/>
                        </a:rPr>
                        <a:t>番号</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900" b="0" i="0" u="none" strike="noStrike">
                          <a:effectLst/>
                          <a:latin typeface="HG丸ｺﾞｼｯｸM-PRO" panose="020F0600000000000000" pitchFamily="50" charset="-128"/>
                          <a:ea typeface="HG丸ｺﾞｼｯｸM-PRO" panose="020F0600000000000000" pitchFamily="50" charset="-128"/>
                        </a:rPr>
                        <a:t>氏　名</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900" b="0" i="0" u="none" strike="noStrike">
                          <a:effectLst/>
                          <a:latin typeface="HG丸ｺﾞｼｯｸM-PRO" panose="020F0600000000000000" pitchFamily="50" charset="-128"/>
                          <a:ea typeface="HG丸ｺﾞｼｯｸM-PRO" panose="020F0600000000000000" pitchFamily="50" charset="-128"/>
                        </a:rPr>
                        <a:t>ふりがな</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900" b="0" i="0" u="none" strike="noStrike">
                          <a:effectLst/>
                          <a:latin typeface="HG丸ｺﾞｼｯｸM-PRO" panose="020F0600000000000000" pitchFamily="50" charset="-128"/>
                          <a:ea typeface="HG丸ｺﾞｼｯｸM-PRO" panose="020F0600000000000000" pitchFamily="50" charset="-128"/>
                        </a:rPr>
                        <a:t>分　野</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900" b="0" i="0" u="none" strike="noStrike">
                          <a:effectLst/>
                          <a:latin typeface="HG丸ｺﾞｼｯｸM-PRO" panose="020F0600000000000000" pitchFamily="50" charset="-128"/>
                          <a:ea typeface="HG丸ｺﾞｼｯｸM-PRO" panose="020F0600000000000000" pitchFamily="50" charset="-128"/>
                        </a:rPr>
                        <a:t>所　　属</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800" b="0" i="0" u="none" strike="noStrike">
                          <a:effectLst/>
                          <a:latin typeface="HG丸ｺﾞｼｯｸM-PRO" panose="020F0600000000000000" pitchFamily="50" charset="-128"/>
                          <a:ea typeface="HG丸ｺﾞｼｯｸM-PRO" panose="020F0600000000000000" pitchFamily="50" charset="-128"/>
                        </a:rPr>
                        <a:t>功　績　内　容</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14054267"/>
                  </a:ext>
                </a:extLst>
              </a:tr>
              <a:tr h="800680">
                <a:tc>
                  <a:txBody>
                    <a:bodyPr/>
                    <a:lstStyle/>
                    <a:p>
                      <a:pPr algn="ctr" fontAlgn="ctr"/>
                      <a:r>
                        <a:rPr lang="en-US" altLang="ja-JP" sz="900" b="0" i="0" u="none" strike="noStrike">
                          <a:effectLst/>
                          <a:latin typeface="HG丸ｺﾞｼｯｸM-PRO" panose="020F0600000000000000" pitchFamily="50" charset="-128"/>
                          <a:ea typeface="HG丸ｺﾞｼｯｸM-PRO" panose="020F0600000000000000" pitchFamily="50" charset="-128"/>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900" b="0" i="0" u="none" strike="noStrike">
                          <a:effectLst/>
                          <a:latin typeface="HG丸ｺﾞｼｯｸM-PRO" panose="020F0600000000000000" pitchFamily="50" charset="-128"/>
                          <a:ea typeface="HG丸ｺﾞｼｯｸM-PRO" panose="020F0600000000000000" pitchFamily="50" charset="-128"/>
                        </a:rPr>
                        <a:t>三岳　秀幸</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900" b="0" i="0" u="none" strike="noStrike">
                          <a:effectLst/>
                          <a:latin typeface="HG丸ｺﾞｼｯｸM-PRO" panose="020F0600000000000000" pitchFamily="50" charset="-128"/>
                          <a:ea typeface="HG丸ｺﾞｼｯｸM-PRO" panose="020F0600000000000000" pitchFamily="50" charset="-128"/>
                        </a:rPr>
                        <a:t>みつたけ　ひでゆき</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900" b="0" i="0" u="none" strike="noStrike" dirty="0">
                          <a:effectLst/>
                          <a:latin typeface="HG丸ｺﾞｼｯｸM-PRO" panose="020F0600000000000000" pitchFamily="50" charset="-128"/>
                          <a:ea typeface="HG丸ｺﾞｼｯｸM-PRO" panose="020F0600000000000000" pitchFamily="50" charset="-128"/>
                        </a:rPr>
                        <a:t>美術</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zh-TW" altLang="en-US" sz="900" b="0" i="0" u="none" strike="noStrike">
                          <a:effectLst/>
                          <a:latin typeface="HG丸ｺﾞｼｯｸM-PRO" panose="020F0600000000000000" pitchFamily="50" charset="-128"/>
                          <a:ea typeface="HG丸ｺﾞｼｯｸM-PRO" panose="020F0600000000000000" pitchFamily="50" charset="-128"/>
                        </a:rPr>
                        <a:t>佐世保美術振興会</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800" b="0" i="0" u="none" strike="noStrike" dirty="0">
                          <a:effectLst/>
                          <a:latin typeface="HG丸ｺﾞｼｯｸM-PRO" panose="020F0600000000000000" pitchFamily="50" charset="-128"/>
                          <a:ea typeface="HG丸ｺﾞｼｯｸM-PRO" panose="020F0600000000000000" pitchFamily="50" charset="-128"/>
                        </a:rPr>
                        <a:t>・第６９回　長崎県美術展覧会　県教育委員会賞　</a:t>
                      </a:r>
                      <a:br>
                        <a:rPr lang="ja-JP" altLang="en-US" sz="800" b="0" i="0" u="none" strike="noStrike" dirty="0">
                          <a:effectLst/>
                          <a:latin typeface="HG丸ｺﾞｼｯｸM-PRO" panose="020F0600000000000000" pitchFamily="50" charset="-128"/>
                          <a:ea typeface="HG丸ｺﾞｼｯｸM-PRO" panose="020F0600000000000000" pitchFamily="50" charset="-128"/>
                        </a:rPr>
                      </a:br>
                      <a:r>
                        <a:rPr lang="ja-JP" altLang="en-US" sz="800" b="0" i="0" u="none" strike="noStrike" dirty="0">
                          <a:effectLst/>
                          <a:latin typeface="HG丸ｺﾞｼｯｸM-PRO" panose="020F0600000000000000" pitchFamily="50" charset="-128"/>
                          <a:ea typeface="HG丸ｺﾞｼｯｸM-PRO" panose="020F0600000000000000" pitchFamily="50" charset="-128"/>
                        </a:rPr>
                        <a:t>　主催：長崎県、県教育委員会、長崎市及び市教育委員会、県美術協会</a:t>
                      </a:r>
                      <a:br>
                        <a:rPr lang="ja-JP" altLang="en-US" sz="800" b="0" i="0" u="none" strike="noStrike" dirty="0">
                          <a:effectLst/>
                          <a:latin typeface="HG丸ｺﾞｼｯｸM-PRO" panose="020F0600000000000000" pitchFamily="50" charset="-128"/>
                          <a:ea typeface="HG丸ｺﾞｼｯｸM-PRO" panose="020F0600000000000000" pitchFamily="50" charset="-128"/>
                        </a:rPr>
                      </a:br>
                      <a:r>
                        <a:rPr lang="ja-JP" altLang="en-US" sz="800" b="0" i="0" u="none" strike="noStrike" dirty="0">
                          <a:effectLst/>
                          <a:latin typeface="HG丸ｺﾞｼｯｸM-PRO" panose="020F0600000000000000" pitchFamily="50" charset="-128"/>
                          <a:ea typeface="HG丸ｺﾞｼｯｸM-PRO" panose="020F0600000000000000" pitchFamily="50" charset="-128"/>
                        </a:rPr>
                        <a:t>・第６７回　長崎県美術展覧会　長崎新聞社賞</a:t>
                      </a:r>
                      <a:br>
                        <a:rPr lang="ja-JP" altLang="en-US" sz="800" b="0" i="0" u="none" strike="noStrike" dirty="0">
                          <a:effectLst/>
                          <a:latin typeface="HG丸ｺﾞｼｯｸM-PRO" panose="020F0600000000000000" pitchFamily="50" charset="-128"/>
                          <a:ea typeface="HG丸ｺﾞｼｯｸM-PRO" panose="020F0600000000000000" pitchFamily="50" charset="-128"/>
                        </a:rPr>
                      </a:br>
                      <a:r>
                        <a:rPr lang="ja-JP" altLang="en-US" sz="800" b="0" i="0" u="none" strike="noStrike" dirty="0">
                          <a:effectLst/>
                          <a:latin typeface="HG丸ｺﾞｼｯｸM-PRO" panose="020F0600000000000000" pitchFamily="50" charset="-128"/>
                          <a:ea typeface="HG丸ｺﾞｼｯｸM-PRO" panose="020F0600000000000000" pitchFamily="50" charset="-128"/>
                        </a:rPr>
                        <a:t>　主催：長崎県、県教育委員会、長崎市及び市教育委員会、県美術協会</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775945170"/>
                  </a:ext>
                </a:extLst>
              </a:tr>
            </a:tbl>
          </a:graphicData>
        </a:graphic>
      </p:graphicFrame>
    </p:spTree>
    <p:extLst>
      <p:ext uri="{BB962C8B-B14F-4D97-AF65-F5344CB8AC3E}">
        <p14:creationId xmlns:p14="http://schemas.microsoft.com/office/powerpoint/2010/main" val="38069781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185</TotalTime>
  <Words>1576</Words>
  <Application>Microsoft Office PowerPoint</Application>
  <PresentationFormat>ワイド画面</PresentationFormat>
  <Paragraphs>112</Paragraphs>
  <Slides>4</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4</vt:i4>
      </vt:variant>
    </vt:vector>
  </HeadingPairs>
  <TitlesOfParts>
    <vt:vector size="10" baseType="lpstr">
      <vt:lpstr>HG丸ｺﾞｼｯｸM-PRO</vt:lpstr>
      <vt:lpstr>UD デジタル 教科書体 NP-B</vt: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admin</dc:creator>
  <cp:lastModifiedBy>船本朋子</cp:lastModifiedBy>
  <cp:revision>34</cp:revision>
  <cp:lastPrinted>2025-04-15T07:14:43Z</cp:lastPrinted>
  <dcterms:created xsi:type="dcterms:W3CDTF">2024-06-27T06:39:33Z</dcterms:created>
  <dcterms:modified xsi:type="dcterms:W3CDTF">2025-04-17T22:43:06Z</dcterms:modified>
</cp:coreProperties>
</file>