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19C"/>
    <a:srgbClr val="FFCC66"/>
    <a:srgbClr val="CCE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25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9413" cy="4953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4" y="2"/>
            <a:ext cx="2919412" cy="4953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89E38B30-CB3F-4776-A94E-2F2830A76544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4" cy="3884612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4"/>
            <a:ext cx="2919413" cy="4953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4" y="9371014"/>
            <a:ext cx="2919412" cy="4953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F97966B8-D3C2-4E42-917B-01240B4158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880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D85A-3745-4581-9D3D-6C4515678292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B42B-9B5B-41AD-A7C4-5EFB3D381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782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D85A-3745-4581-9D3D-6C4515678292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B42B-9B5B-41AD-A7C4-5EFB3D381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3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D85A-3745-4581-9D3D-6C4515678292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B42B-9B5B-41AD-A7C4-5EFB3D381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853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D85A-3745-4581-9D3D-6C4515678292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B42B-9B5B-41AD-A7C4-5EFB3D381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4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D85A-3745-4581-9D3D-6C4515678292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B42B-9B5B-41AD-A7C4-5EFB3D381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97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D85A-3745-4581-9D3D-6C4515678292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B42B-9B5B-41AD-A7C4-5EFB3D381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50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D85A-3745-4581-9D3D-6C4515678292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B42B-9B5B-41AD-A7C4-5EFB3D381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660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D85A-3745-4581-9D3D-6C4515678292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B42B-9B5B-41AD-A7C4-5EFB3D381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344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D85A-3745-4581-9D3D-6C4515678292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B42B-9B5B-41AD-A7C4-5EFB3D381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535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D85A-3745-4581-9D3D-6C4515678292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B42B-9B5B-41AD-A7C4-5EFB3D381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63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D85A-3745-4581-9D3D-6C4515678292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B42B-9B5B-41AD-A7C4-5EFB3D381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90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CD85A-3745-4581-9D3D-6C4515678292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EB42B-9B5B-41AD-A7C4-5EFB3D3815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43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 rotWithShape="1">
          <a:blip r:embed="rId2"/>
          <a:srcRect b="91553"/>
          <a:stretch/>
        </p:blipFill>
        <p:spPr>
          <a:xfrm>
            <a:off x="230178" y="269597"/>
            <a:ext cx="6516986" cy="37160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230178" y="977483"/>
            <a:ext cx="6385199" cy="7371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kumimoji="1" lang="en-US" altLang="ja-JP" sz="16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.</a:t>
            </a:r>
            <a:r>
              <a:rPr kumimoji="1" lang="ja-JP" altLang="en-US" sz="16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脳活教室とは</a:t>
            </a:r>
            <a:endParaRPr kumimoji="1" lang="en-US" altLang="ja-JP" sz="1600" b="1" u="sng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軽度認知障害（</a:t>
            </a:r>
            <a:r>
              <a:rPr kumimoji="1" lang="en-US" altLang="ja-JP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MCI</a:t>
            </a:r>
            <a:r>
              <a:rPr kumimoji="1" lang="ja-JP" altLang="en-US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）の方等を対象に、すでに認知機能の改善や身体機能　　の向上に効果が認められている「とっとり式認知症予防プログラム」を実施する</a:t>
            </a:r>
            <a:r>
              <a:rPr kumimoji="1" lang="ja-JP" altLang="en-US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教室</a:t>
            </a:r>
            <a:endParaRPr kumimoji="1" lang="en-US" altLang="ja-JP" sz="15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en-US" altLang="ja-JP" sz="16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en-US" altLang="ja-JP" sz="16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kumimoji="1" lang="en-US" altLang="ja-JP" sz="16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.</a:t>
            </a:r>
            <a:r>
              <a:rPr kumimoji="1" lang="ja-JP" altLang="en-US" sz="16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教室の目的</a:t>
            </a:r>
            <a:endParaRPr kumimoji="1" lang="en-US" altLang="ja-JP" sz="1600" b="1" u="sng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kumimoji="1" lang="ja-JP" altLang="en-US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高齢者</a:t>
            </a:r>
            <a:r>
              <a:rPr kumimoji="1" lang="ja-JP" altLang="en-US" sz="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が認知症の予防に努め、認知症になることを遅らせたり、認知症になっても進行を緩やかにする</a:t>
            </a:r>
            <a:r>
              <a:rPr kumimoji="1" lang="ja-JP" altLang="en-US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こと</a:t>
            </a:r>
            <a:endParaRPr kumimoji="1" lang="en-US" altLang="ja-JP" sz="15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en-US" altLang="ja-JP" sz="1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6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３</a:t>
            </a:r>
            <a:r>
              <a:rPr kumimoji="1" lang="en-US" altLang="ja-JP" sz="16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.</a:t>
            </a:r>
            <a:r>
              <a:rPr kumimoji="1" lang="ja-JP" altLang="en-US" sz="16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委託事業所</a:t>
            </a:r>
            <a:endParaRPr kumimoji="1" lang="en-US" altLang="ja-JP" sz="1600" b="1" u="sng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6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ja-JP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通所</a:t>
            </a:r>
            <a:r>
              <a:rPr lang="ja-JP" altLang="ja-JP" sz="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介護事業所、通所型サービス指定事業所、地域密着型通所介護事業所、通所リハビリテーション事業所、介護予防通所リハビリテーション指定事業所、認知症対応型通所介護事業所、認知症対応型共同生活介護事業所</a:t>
            </a:r>
            <a:r>
              <a:rPr kumimoji="1" lang="ja-JP" altLang="en-US" sz="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等</a:t>
            </a:r>
            <a:r>
              <a:rPr kumimoji="1" lang="ja-JP" altLang="en-US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kumimoji="1" lang="en-US" altLang="ja-JP" sz="15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en-US" altLang="ja-JP" sz="1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6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４</a:t>
            </a:r>
            <a:r>
              <a:rPr kumimoji="1" lang="en-US" altLang="ja-JP" sz="16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.</a:t>
            </a:r>
            <a:r>
              <a:rPr kumimoji="1" lang="ja-JP" altLang="en-US" sz="16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従事者</a:t>
            </a:r>
            <a:r>
              <a:rPr kumimoji="1" lang="ja-JP" altLang="en-US" sz="16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</a:t>
            </a:r>
            <a:r>
              <a:rPr kumimoji="1" lang="ja-JP" altLang="en-US" sz="16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条件</a:t>
            </a:r>
            <a:endParaRPr kumimoji="1" lang="en-US" altLang="ja-JP" sz="1600" b="1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認知症予防に関する一定の知識がある保健・医療・福祉の専門職（保健師、看護師、准看護師、理学療法士、作業療法士、言語聴覚士、精神保健福祉士、介護福祉士、介護支援専門員、社会福祉士等）を中心</a:t>
            </a:r>
            <a:r>
              <a:rPr kumimoji="1" lang="ja-JP" altLang="en-US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に、地域</a:t>
            </a:r>
            <a:r>
              <a:rPr kumimoji="1" lang="ja-JP" altLang="en-US" sz="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の高齢者の支援を行う業務に</a:t>
            </a:r>
            <a:r>
              <a:rPr kumimoji="1" lang="en-US" altLang="ja-JP" sz="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kumimoji="1" lang="ja-JP" altLang="en-US" sz="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年以上従事している職員等が協働して</a:t>
            </a:r>
            <a:r>
              <a:rPr kumimoji="1" lang="ja-JP" altLang="en-US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実施</a:t>
            </a:r>
            <a:endParaRPr kumimoji="1" lang="en-US" altLang="ja-JP" sz="1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en-US" altLang="ja-JP" sz="1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6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５</a:t>
            </a:r>
            <a:r>
              <a:rPr kumimoji="1" lang="en-US" altLang="ja-JP" sz="16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.</a:t>
            </a:r>
            <a:r>
              <a:rPr kumimoji="1" lang="ja-JP" altLang="en-US" sz="16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実施回数</a:t>
            </a:r>
            <a:endParaRPr kumimoji="1" lang="en-US" altLang="ja-JP" sz="1600" b="1" u="sng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週に</a:t>
            </a:r>
            <a:r>
              <a:rPr kumimoji="1" lang="en-US" altLang="ja-JP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kumimoji="1" lang="ja-JP" altLang="en-US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回</a:t>
            </a:r>
            <a:r>
              <a:rPr kumimoji="1" lang="en-US" altLang="ja-JP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×24</a:t>
            </a:r>
            <a:r>
              <a:rPr kumimoji="1" lang="ja-JP" altLang="en-US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回（約</a:t>
            </a:r>
            <a:r>
              <a:rPr kumimoji="1" lang="en-US" altLang="ja-JP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</a:t>
            </a:r>
            <a:r>
              <a:rPr kumimoji="1" lang="ja-JP" altLang="en-US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か月間）</a:t>
            </a:r>
            <a:r>
              <a:rPr kumimoji="1" lang="ja-JP" altLang="en-US" sz="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en-US" altLang="ja-JP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※1</a:t>
            </a:r>
            <a:r>
              <a:rPr kumimoji="1" lang="ja-JP" altLang="en-US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回あたり約</a:t>
            </a:r>
            <a:r>
              <a:rPr kumimoji="1" lang="en-US" altLang="ja-JP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kumimoji="1" lang="ja-JP" altLang="en-US" sz="15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時間</a:t>
            </a:r>
            <a:endParaRPr kumimoji="1" lang="en-US" altLang="ja-JP" sz="15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en-US" altLang="ja-JP" sz="1500" u="sng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6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６</a:t>
            </a:r>
            <a:r>
              <a:rPr kumimoji="1" lang="en-US" altLang="ja-JP" sz="16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.</a:t>
            </a:r>
            <a:r>
              <a:rPr kumimoji="1" lang="ja-JP" altLang="en-US" sz="1600" b="1" u="sng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実施内容（とっとり方式認知症予防プログラム）</a:t>
            </a:r>
            <a:endParaRPr kumimoji="1" lang="en-US" altLang="ja-JP" sz="1600" b="1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①有酸素運動、筋力運動などの運動プログラム</a:t>
            </a:r>
            <a:endParaRPr kumimoji="1" lang="en-US" altLang="ja-JP" sz="1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②認知症や予防について学ぶ座学プログラム</a:t>
            </a:r>
            <a:endParaRPr kumimoji="1" lang="en-US" altLang="ja-JP" sz="1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③認知機能を刺激する知的活動プログラム</a:t>
            </a:r>
            <a:endParaRPr kumimoji="1" lang="en-US" altLang="ja-JP" sz="1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kumimoji="1" lang="ja-JP" altLang="en-US" sz="15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（お手玉やゲームなど）</a:t>
            </a:r>
            <a:endParaRPr kumimoji="1" lang="en-US" altLang="ja-JP" sz="1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en-US" altLang="ja-JP" sz="1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en-US" altLang="ja-JP" sz="15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en-US" altLang="ja-JP" sz="150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61101" y="220021"/>
            <a:ext cx="4185386" cy="707886"/>
          </a:xfrm>
          <a:prstGeom prst="rect">
            <a:avLst/>
          </a:prstGeom>
          <a:solidFill>
            <a:schemeClr val="bg1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～令和５年度脳</a:t>
            </a:r>
            <a:r>
              <a:rPr kumimoji="1" lang="ja-JP" altLang="en-US" sz="20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活教室事業説明書</a:t>
            </a:r>
            <a:r>
              <a:rPr kumimoji="1" lang="ja-JP" altLang="en-US" sz="20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</a:t>
            </a:r>
            <a:endParaRPr kumimoji="1" lang="en-US" altLang="ja-JP" sz="2000" b="1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ctr"/>
            <a:r>
              <a:rPr kumimoji="1" lang="ja-JP" altLang="en-US" sz="20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（モデル事業）</a:t>
            </a:r>
            <a:endParaRPr kumimoji="1" lang="en-US" altLang="ja-JP" sz="20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6487" y="6619250"/>
            <a:ext cx="12573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4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781774"/>
              </p:ext>
            </p:extLst>
          </p:nvPr>
        </p:nvGraphicFramePr>
        <p:xfrm>
          <a:off x="277525" y="849593"/>
          <a:ext cx="6289530" cy="789309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983239">
                  <a:extLst>
                    <a:ext uri="{9D8B030D-6E8A-4147-A177-3AD203B41FA5}">
                      <a16:colId xmlns:a16="http://schemas.microsoft.com/office/drawing/2014/main" val="945588384"/>
                    </a:ext>
                  </a:extLst>
                </a:gridCol>
                <a:gridCol w="5306291">
                  <a:extLst>
                    <a:ext uri="{9D8B030D-6E8A-4147-A177-3AD203B41FA5}">
                      <a16:colId xmlns:a16="http://schemas.microsoft.com/office/drawing/2014/main" val="1853967762"/>
                    </a:ext>
                  </a:extLst>
                </a:gridCol>
              </a:tblGrid>
              <a:tr h="73550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u="none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開始前</a:t>
                      </a:r>
                      <a:endParaRPr kumimoji="1" lang="ja-JP" altLang="en-US" sz="1500" u="none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b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事業所が参加者の自宅を訪問し、顔合わせと、事前打ち合わせ（利用開始日や送迎等について）を行う。</a:t>
                      </a:r>
                      <a:endParaRPr kumimoji="1" lang="en-US" altLang="ja-JP" sz="1500" b="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596466"/>
                  </a:ext>
                </a:extLst>
              </a:tr>
              <a:tr h="81420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u="none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初回</a:t>
                      </a:r>
                      <a:endParaRPr kumimoji="1" lang="ja-JP" altLang="en-US" sz="1500" b="1" u="none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「教室をはじめるにあたって」の</a:t>
                      </a:r>
                      <a:r>
                        <a:rPr kumimoji="1" lang="en-US" altLang="ja-JP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DVD</a:t>
                      </a:r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を流す。</a:t>
                      </a:r>
                      <a:endParaRPr kumimoji="1" lang="en-US" altLang="ja-JP" sz="15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体力測定を実施する。（同日長寿社会課が</a:t>
                      </a:r>
                      <a:r>
                        <a:rPr kumimoji="1" lang="en-US" altLang="ja-JP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T-DAS</a:t>
                      </a:r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を実施）</a:t>
                      </a:r>
                      <a:endParaRPr kumimoji="1" lang="en-US" altLang="ja-JP" sz="15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運動プログラムおよび知的活動プラグラムを実施する。</a:t>
                      </a:r>
                      <a:endParaRPr kumimoji="1" lang="en-US" altLang="ja-JP" sz="15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6094391"/>
                  </a:ext>
                </a:extLst>
              </a:tr>
              <a:tr h="418160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u="none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</a:t>
                      </a:r>
                      <a:r>
                        <a:rPr kumimoji="1" lang="ja-JP" altLang="en-US" sz="1500" b="1" u="none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回目</a:t>
                      </a:r>
                      <a:endParaRPr kumimoji="1" lang="en-US" altLang="ja-JP" sz="1500" b="1" u="none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500" b="1" u="none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以降の</a:t>
                      </a:r>
                      <a:endParaRPr kumimoji="1" lang="en-US" altLang="ja-JP" sz="1500" b="1" u="none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500" b="1" u="none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内容</a:t>
                      </a:r>
                      <a:endParaRPr kumimoji="1" lang="ja-JP" altLang="en-US" sz="1500" b="1" u="none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8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18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※</a:t>
                      </a:r>
                      <a:r>
                        <a:rPr kumimoji="1" lang="ja-JP" altLang="en-US" sz="18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とっとり方式認知症予防プログラムを実施</a:t>
                      </a:r>
                      <a:endParaRPr kumimoji="1" lang="en-US" altLang="ja-JP" sz="18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18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18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運動プログラム</a:t>
                      </a:r>
                      <a:r>
                        <a:rPr kumimoji="1" lang="en-US" altLang="ja-JP" sz="18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】</a:t>
                      </a:r>
                      <a:r>
                        <a:rPr kumimoji="1" lang="ja-JP" altLang="en-US" sz="18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約３０分</a:t>
                      </a:r>
                      <a:endParaRPr kumimoji="1" lang="en-US" altLang="ja-JP" sz="18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</a:t>
                      </a:r>
                      <a:r>
                        <a:rPr kumimoji="1" lang="en-US" altLang="ja-JP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DVD</a:t>
                      </a:r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を見ながら運動を行う。</a:t>
                      </a:r>
                      <a:endParaRPr kumimoji="1" lang="en-US" altLang="ja-JP" sz="15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（準備体操・有酸素運動、筋力運動・整理体操）</a:t>
                      </a:r>
                      <a:endParaRPr kumimoji="1" lang="en-US" altLang="ja-JP" sz="15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sz="135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18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座学プログラム</a:t>
                      </a:r>
                      <a:r>
                        <a:rPr kumimoji="1" lang="en-US" altLang="ja-JP" sz="18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】</a:t>
                      </a:r>
                      <a:r>
                        <a:rPr kumimoji="1" lang="ja-JP" altLang="en-US" sz="18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全７回</a:t>
                      </a:r>
                      <a:endParaRPr kumimoji="1" lang="en-US" altLang="ja-JP" sz="18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・認知症や認知症予防に関する内容の</a:t>
                      </a:r>
                      <a:r>
                        <a:rPr kumimoji="1" lang="en-US" altLang="ja-JP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DVD</a:t>
                      </a:r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を見る。</a:t>
                      </a:r>
                      <a:endParaRPr kumimoji="1" lang="en-US" altLang="ja-JP" sz="15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en-US" altLang="ja-JP" sz="18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【</a:t>
                      </a:r>
                      <a:r>
                        <a:rPr kumimoji="1" lang="ja-JP" altLang="en-US" sz="18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知的活動プログラム</a:t>
                      </a:r>
                      <a:r>
                        <a:rPr kumimoji="1" lang="en-US" altLang="ja-JP" sz="18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】</a:t>
                      </a:r>
                      <a:r>
                        <a:rPr kumimoji="1" lang="ja-JP" altLang="en-US" sz="18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約</a:t>
                      </a:r>
                      <a:r>
                        <a:rPr kumimoji="1" lang="en-US" altLang="ja-JP" sz="18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50</a:t>
                      </a:r>
                      <a:r>
                        <a:rPr kumimoji="1" lang="ja-JP" altLang="en-US" sz="18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分</a:t>
                      </a:r>
                      <a:endParaRPr kumimoji="1" lang="en-US" altLang="ja-JP" sz="18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・個人で行うもの、集団で行うもの２種類行う。</a:t>
                      </a:r>
                      <a:endParaRPr kumimoji="1" lang="en-US" altLang="ja-JP" sz="15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・「とっとり式認知症予防</a:t>
                      </a:r>
                      <a:r>
                        <a:rPr kumimoji="1" lang="en-US" altLang="ja-JP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-</a:t>
                      </a:r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知的活動</a:t>
                      </a:r>
                      <a:r>
                        <a:rPr kumimoji="1" lang="en-US" altLang="ja-JP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-</a:t>
                      </a:r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」のパンフレットを参考に</a:t>
                      </a:r>
                      <a:endParaRPr kumimoji="1" lang="en-US" altLang="ja-JP" sz="15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事業所担当者がメニューを組み立てて実施する。</a:t>
                      </a:r>
                      <a:endParaRPr kumimoji="1" lang="en-US" altLang="ja-JP" sz="15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endParaRPr kumimoji="1" lang="en-US" altLang="ja-JP" sz="15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endParaRPr kumimoji="1" lang="en-US" altLang="ja-JP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※</a:t>
                      </a:r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運動や座学の</a:t>
                      </a:r>
                      <a:r>
                        <a:rPr kumimoji="1" lang="en-US" altLang="ja-JP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DVD</a:t>
                      </a:r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は長寿社会課</a:t>
                      </a:r>
                      <a:r>
                        <a:rPr kumimoji="1" lang="ja-JP" altLang="en-US" sz="14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より配布あり</a:t>
                      </a:r>
                      <a:endParaRPr kumimoji="1" lang="en-US" altLang="ja-JP" sz="14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5777045"/>
                  </a:ext>
                </a:extLst>
              </a:tr>
              <a:tr h="7822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評価</a:t>
                      </a:r>
                      <a:r>
                        <a:rPr kumimoji="1" lang="en-US" altLang="ja-JP" sz="15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/>
                      </a:r>
                      <a:br>
                        <a:rPr kumimoji="1" lang="en-US" altLang="ja-JP" sz="15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</a:br>
                      <a:r>
                        <a:rPr kumimoji="1" lang="ja-JP" altLang="en-US" sz="14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（</a:t>
                      </a:r>
                      <a:r>
                        <a:rPr kumimoji="1" lang="en-US" altLang="ja-JP" sz="14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20</a:t>
                      </a:r>
                      <a:r>
                        <a:rPr kumimoji="1" lang="ja-JP" altLang="en-US" sz="14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回目以降）</a:t>
                      </a:r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体力測定を</a:t>
                      </a:r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実施（</a:t>
                      </a:r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同日長寿社会課が</a:t>
                      </a:r>
                      <a:r>
                        <a:rPr kumimoji="1" lang="en-US" altLang="ja-JP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T-DAS</a:t>
                      </a:r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を実施）</a:t>
                      </a:r>
                      <a:endParaRPr kumimoji="1" lang="en-US" altLang="ja-JP" sz="1500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評価表を</a:t>
                      </a:r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作成</a:t>
                      </a:r>
                      <a:endParaRPr kumimoji="1" lang="ja-JP" altLang="en-US" sz="15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6132110"/>
                  </a:ext>
                </a:extLst>
              </a:tr>
              <a:tr h="91507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baseline="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</a:t>
                      </a:r>
                      <a:r>
                        <a:rPr kumimoji="1" lang="ja-JP" altLang="en-US" sz="15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２２回目頃</a:t>
                      </a:r>
                      <a:endParaRPr kumimoji="1" lang="ja-JP" altLang="en-US" sz="15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本人と関係者（認知症地域支援</a:t>
                      </a:r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推進員、</a:t>
                      </a:r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包括、その他地域支援者等）が参加する</a:t>
                      </a:r>
                      <a:r>
                        <a:rPr kumimoji="1" lang="en-US" altLang="ja-JP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22</a:t>
                      </a:r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回目会議に参加し、本人の教室終了後の生活について</a:t>
                      </a:r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検討</a:t>
                      </a:r>
                      <a:endParaRPr kumimoji="1" lang="ja-JP" altLang="en-US" sz="15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3675592"/>
                  </a:ext>
                </a:extLst>
              </a:tr>
              <a:tr h="46443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24</a:t>
                      </a:r>
                      <a:r>
                        <a:rPr kumimoji="1" lang="ja-JP" altLang="en-US" sz="15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回目</a:t>
                      </a:r>
                      <a:endParaRPr kumimoji="1" lang="ja-JP" altLang="en-US" sz="15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脳活教室終了</a:t>
                      </a:r>
                      <a:endParaRPr kumimoji="1" lang="ja-JP" altLang="en-US" sz="15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360412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77525" y="162879"/>
            <a:ext cx="5957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脳活</a:t>
            </a:r>
            <a:r>
              <a:rPr kumimoji="1" lang="ja-JP" altLang="en-US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教室の流れ</a:t>
            </a:r>
            <a:r>
              <a:rPr kumimoji="1" lang="en-US" altLang="ja-JP" sz="20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kumimoji="1" lang="ja-JP" altLang="en-US" sz="24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en-US" altLang="ja-JP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※R5</a:t>
            </a:r>
            <a:r>
              <a:rPr kumimoji="1" lang="ja-JP" altLang="en-US" sz="16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モデル事業版</a:t>
            </a:r>
            <a:endParaRPr kumimoji="1" lang="ja-JP" altLang="en-US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877" y="2882129"/>
            <a:ext cx="803208" cy="941217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539" y="5655754"/>
            <a:ext cx="791546" cy="62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368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2330</TotalTime>
  <Words>569</Words>
  <Application>Microsoft Office PowerPoint</Application>
  <PresentationFormat>画面に合わせる (4:3)</PresentationFormat>
  <Paragraphs>57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佐世保市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上田彩</dc:creator>
  <cp:lastModifiedBy>上田彩</cp:lastModifiedBy>
  <cp:revision>163</cp:revision>
  <cp:lastPrinted>2022-06-02T08:23:22Z</cp:lastPrinted>
  <dcterms:created xsi:type="dcterms:W3CDTF">2021-01-26T06:40:49Z</dcterms:created>
  <dcterms:modified xsi:type="dcterms:W3CDTF">2023-02-28T07:17:31Z</dcterms:modified>
</cp:coreProperties>
</file>