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768" r:id="rId2"/>
  </p:sldMasterIdLst>
  <p:notesMasterIdLst>
    <p:notesMasterId r:id="rId17"/>
  </p:notesMasterIdLst>
  <p:sldIdLst>
    <p:sldId id="624" r:id="rId3"/>
    <p:sldId id="625" r:id="rId4"/>
    <p:sldId id="278" r:id="rId5"/>
    <p:sldId id="628" r:id="rId6"/>
    <p:sldId id="629" r:id="rId7"/>
    <p:sldId id="627" r:id="rId8"/>
    <p:sldId id="626" r:id="rId9"/>
    <p:sldId id="262" r:id="rId10"/>
    <p:sldId id="263" r:id="rId11"/>
    <p:sldId id="260" r:id="rId12"/>
    <p:sldId id="264" r:id="rId13"/>
    <p:sldId id="617" r:id="rId14"/>
    <p:sldId id="615" r:id="rId15"/>
    <p:sldId id="630"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7A"/>
    <a:srgbClr val="009944"/>
    <a:srgbClr val="FF9700"/>
    <a:srgbClr val="9C7DB6"/>
    <a:srgbClr val="E60012"/>
    <a:srgbClr val="6CB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5" autoAdjust="0"/>
    <p:restoredTop sz="94694" autoAdjust="0"/>
  </p:normalViewPr>
  <p:slideViewPr>
    <p:cSldViewPr>
      <p:cViewPr varScale="1">
        <p:scale>
          <a:sx n="122" d="100"/>
          <a:sy n="122" d="100"/>
        </p:scale>
        <p:origin x="108"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ー 6"/>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0686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42"/>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781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638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17"/>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765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355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801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32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2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893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3556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80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55"/>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55"/>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538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200" b="1">
                <a:solidFill>
                  <a:schemeClr val="tx1"/>
                </a:solidFill>
              </a:defRPr>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40044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テーマ②　労働契約の締結と就業規則</a:t>
            </a:r>
          </a:p>
        </p:txBody>
      </p:sp>
      <p:sp>
        <p:nvSpPr>
          <p:cNvPr id="2" name="スライド番号プレースホルダー 1"/>
          <p:cNvSpPr>
            <a:spLocks noGrp="1"/>
          </p:cNvSpPr>
          <p:nvPr>
            <p:ph type="sldNum" sz="quarter" idx="12"/>
          </p:nvPr>
        </p:nvSpPr>
        <p:spPr/>
        <p:txBody>
          <a:bodyPr/>
          <a:lstStyle/>
          <a:p>
            <a:r>
              <a:rPr kumimoji="1" lang="en-US" altLang="ja-JP" dirty="0"/>
              <a:t>25</a:t>
            </a:r>
            <a:endParaRPr kumimoji="1" lang="ja-JP" altLang="en-US" dirty="0"/>
          </a:p>
        </p:txBody>
      </p:sp>
    </p:spTree>
    <p:extLst>
      <p:ext uri="{BB962C8B-B14F-4D97-AF65-F5344CB8AC3E}">
        <p14:creationId xmlns:p14="http://schemas.microsoft.com/office/powerpoint/2010/main" val="236397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14949" y="1207252"/>
            <a:ext cx="5112568" cy="4410445"/>
          </a:xfrm>
          <a:prstGeom prst="roundRect">
            <a:avLst>
              <a:gd name="adj" fmla="val 5513"/>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80000" rIns="36000" bIns="36000" rtlCol="0" anchor="t" anchorCtr="0"/>
          <a:lstStyle/>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仕事の内容が入社前の説明と違う</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試用期間があった</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勤務時間が違う</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休憩がとれない</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残業時間が多い</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休日出勤を命じられる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給料の額が違う</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残業代が働いた分だけ払われない</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34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などなど</a:t>
            </a:r>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労働関係のトラブルの多くには、「言った」「言わない」「聞いてない」</a:t>
            </a:r>
          </a:p>
        </p:txBody>
      </p:sp>
      <p:sp>
        <p:nvSpPr>
          <p:cNvPr id="11" name="正方形/長方形 1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447928" y="1556792"/>
            <a:ext cx="761739" cy="3744416"/>
          </a:xfrm>
          <a:prstGeom prst="rightArrow">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212622" y="3198167"/>
            <a:ext cx="5760640" cy="461665"/>
          </a:xfrm>
          <a:prstGeom prst="rect">
            <a:avLst/>
          </a:prstGeom>
          <a:noFill/>
        </p:spPr>
        <p:txBody>
          <a:bodyPr wrap="square" rtlCol="0">
            <a:spAutoFit/>
          </a:bodyPr>
          <a:lstStyle/>
          <a:p>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でも、どうすればいいのだろう。</a:t>
            </a:r>
          </a:p>
        </p:txBody>
      </p:sp>
      <p:sp>
        <p:nvSpPr>
          <p:cNvPr id="2" name="スライド番号プレースホルダー 1"/>
          <p:cNvSpPr>
            <a:spLocks noGrp="1"/>
          </p:cNvSpPr>
          <p:nvPr>
            <p:ph type="sldNum" sz="quarter" idx="12"/>
          </p:nvPr>
        </p:nvSpPr>
        <p:spPr/>
        <p:txBody>
          <a:bodyPr/>
          <a:lstStyle/>
          <a:p>
            <a:r>
              <a:rPr kumimoji="1" lang="en-US" altLang="ja-JP" dirty="0"/>
              <a:t>34</a:t>
            </a:r>
            <a:endParaRPr kumimoji="1" lang="ja-JP" altLang="en-US" dirty="0"/>
          </a:p>
        </p:txBody>
      </p:sp>
    </p:spTree>
    <p:extLst>
      <p:ext uri="{BB962C8B-B14F-4D97-AF65-F5344CB8AC3E}">
        <p14:creationId xmlns:p14="http://schemas.microsoft.com/office/powerpoint/2010/main" val="169370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52112" y="1052736"/>
            <a:ext cx="6552000" cy="469927"/>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(1)</a:t>
            </a:r>
            <a:r>
              <a:rPr lang="ja-JP" altLang="en-US" sz="2400" dirty="0">
                <a:solidFill>
                  <a:prstClr val="black"/>
                </a:solidFill>
                <a:latin typeface="HG丸ｺﾞｼｯｸM-PRO" panose="020F0600000000000000" pitchFamily="50" charset="-128"/>
                <a:ea typeface="HG丸ｺﾞｼｯｸM-PRO" panose="020F0600000000000000" pitchFamily="50" charset="-128"/>
              </a:rPr>
              <a:t> 就業規則や賃金規程を確かめてみる。</a:t>
            </a:r>
          </a:p>
        </p:txBody>
      </p:sp>
      <p:sp>
        <p:nvSpPr>
          <p:cNvPr id="21" name="角丸四角形 20"/>
          <p:cNvSpPr/>
          <p:nvPr/>
        </p:nvSpPr>
        <p:spPr>
          <a:xfrm>
            <a:off x="552112" y="1599883"/>
            <a:ext cx="6552000" cy="469927"/>
          </a:xfrm>
          <a:prstGeom prst="roundRect">
            <a:avLst>
              <a:gd name="adj" fmla="val 6006"/>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(2)</a:t>
            </a:r>
            <a:r>
              <a:rPr lang="ja-JP" altLang="en-US" sz="2400" dirty="0">
                <a:solidFill>
                  <a:prstClr val="black"/>
                </a:solidFill>
                <a:latin typeface="HG丸ｺﾞｼｯｸM-PRO" panose="020F0600000000000000" pitchFamily="50" charset="-128"/>
                <a:ea typeface="HG丸ｺﾞｼｯｸM-PRO" panose="020F0600000000000000" pitchFamily="50" charset="-128"/>
              </a:rPr>
              <a:t> 先輩に尋ねたり、同僚に聞いてみる。</a:t>
            </a:r>
          </a:p>
        </p:txBody>
      </p:sp>
      <p:sp>
        <p:nvSpPr>
          <p:cNvPr id="22" name="角丸四角形 21"/>
          <p:cNvSpPr/>
          <p:nvPr/>
        </p:nvSpPr>
        <p:spPr>
          <a:xfrm>
            <a:off x="552111" y="2636912"/>
            <a:ext cx="10089431" cy="1222970"/>
          </a:xfrm>
          <a:prstGeom prst="roundRect">
            <a:avLst>
              <a:gd name="adj" fmla="val 6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indent="-457200">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(4)</a:t>
            </a:r>
            <a:r>
              <a:rPr lang="ja-JP" altLang="en-US" sz="2400" dirty="0">
                <a:solidFill>
                  <a:prstClr val="black"/>
                </a:solidFill>
                <a:latin typeface="HG丸ｺﾞｼｯｸM-PRO" panose="020F0600000000000000" pitchFamily="50" charset="-128"/>
                <a:ea typeface="HG丸ｺﾞｼｯｸM-PRO" panose="020F0600000000000000" pitchFamily="50" charset="-128"/>
              </a:rPr>
              <a:t> 会社の人事・総務に聞いてみる。</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indent="-457200">
              <a:lnSpc>
                <a:spcPts val="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会社によっては、聞きにくい、聞くと事態が悪化することも残念ながらゼロではない。</a:t>
            </a:r>
          </a:p>
        </p:txBody>
      </p:sp>
      <p:sp>
        <p:nvSpPr>
          <p:cNvPr id="23" name="角丸四角形 22"/>
          <p:cNvSpPr/>
          <p:nvPr/>
        </p:nvSpPr>
        <p:spPr>
          <a:xfrm>
            <a:off x="2063552" y="4557501"/>
            <a:ext cx="7145762" cy="45927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000"/>
              </a:lnSpc>
            </a:pP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例</a:t>
            </a:r>
            <a:r>
              <a:rPr lang="en-US" altLang="ja-JP"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厚生労働省</a:t>
            </a:r>
            <a:r>
              <a:rPr lang="en-US" altLang="ja-JP"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確かめよう労働条件</a:t>
            </a:r>
            <a:r>
              <a:rPr lang="en-US" altLang="ja-JP" dirty="0">
                <a:solidFill>
                  <a:schemeClr val="tx1"/>
                </a:solidFill>
                <a:latin typeface="HG丸ｺﾞｼｯｸM-PRO" panose="020F0600000000000000" pitchFamily="50" charset="-128"/>
                <a:ea typeface="HG丸ｺﾞｼｯｸM-PRO" panose="020F0600000000000000" pitchFamily="50" charset="-128"/>
              </a:rPr>
              <a:t>｣</a:t>
            </a:r>
          </a:p>
          <a:p>
            <a:pPr>
              <a:lnSpc>
                <a:spcPts val="2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dirty="0">
                <a:solidFill>
                  <a:schemeClr val="tx1"/>
                </a:solidFill>
                <a:latin typeface="HG丸ｺﾞｼｯｸM-PRO" panose="020F0600000000000000" pitchFamily="50" charset="-128"/>
                <a:ea typeface="HG丸ｺﾞｼｯｸM-PRO" panose="020F0600000000000000" pitchFamily="50" charset="-128"/>
              </a:rPr>
              <a:t>https</a:t>
            </a:r>
            <a:r>
              <a:rPr lang="en-US" altLang="ja-JP" dirty="0">
                <a:solidFill>
                  <a:prstClr val="black"/>
                </a:solidFill>
                <a:latin typeface="HG丸ｺﾞｼｯｸM-PRO" panose="020F0600000000000000" pitchFamily="50" charset="-128"/>
                <a:ea typeface="HG丸ｺﾞｼｯｸM-PRO" panose="020F0600000000000000" pitchFamily="50" charset="-128"/>
              </a:rPr>
              <a:t>://www.check-roudou.mhlw.go.jp/</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20">
            <a:extLst>
              <a:ext uri="{FF2B5EF4-FFF2-40B4-BE49-F238E27FC236}">
                <a16:creationId xmlns:a16="http://schemas.microsoft.com/office/drawing/2014/main" id="{5981FEEB-0EBA-4CBF-A014-7A5D3E4D3E7A}"/>
              </a:ext>
            </a:extLst>
          </p:cNvPr>
          <p:cNvSpPr/>
          <p:nvPr/>
        </p:nvSpPr>
        <p:spPr>
          <a:xfrm>
            <a:off x="552112" y="2175947"/>
            <a:ext cx="6552000" cy="517977"/>
          </a:xfrm>
          <a:prstGeom prst="roundRect">
            <a:avLst>
              <a:gd name="adj" fmla="val 4438"/>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(3)</a:t>
            </a:r>
            <a:r>
              <a:rPr lang="ja-JP" altLang="en-US" sz="2400" dirty="0">
                <a:solidFill>
                  <a:prstClr val="black"/>
                </a:solidFill>
                <a:latin typeface="HG丸ｺﾞｼｯｸM-PRO" panose="020F0600000000000000" pitchFamily="50" charset="-128"/>
                <a:ea typeface="HG丸ｺﾞｼｯｸM-PRO" panose="020F0600000000000000" pitchFamily="50" charset="-128"/>
              </a:rPr>
              <a:t> 会社に労働組合があるときは相談してみる。</a:t>
            </a:r>
          </a:p>
        </p:txBody>
      </p:sp>
      <p:sp>
        <p:nvSpPr>
          <p:cNvPr id="14" name="角丸四角形 20">
            <a:extLst>
              <a:ext uri="{FF2B5EF4-FFF2-40B4-BE49-F238E27FC236}">
                <a16:creationId xmlns:a16="http://schemas.microsoft.com/office/drawing/2014/main" id="{2096BCE3-9C5C-40A2-9EAA-CC2AFDFF7F93}"/>
              </a:ext>
            </a:extLst>
          </p:cNvPr>
          <p:cNvSpPr/>
          <p:nvPr/>
        </p:nvSpPr>
        <p:spPr>
          <a:xfrm>
            <a:off x="552112" y="3861048"/>
            <a:ext cx="6552000" cy="647569"/>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(5)</a:t>
            </a:r>
            <a:r>
              <a:rPr lang="ja-JP" altLang="en-US" sz="2400" dirty="0">
                <a:solidFill>
                  <a:prstClr val="black"/>
                </a:solidFill>
                <a:latin typeface="HG丸ｺﾞｼｯｸM-PRO" panose="020F0600000000000000" pitchFamily="50" charset="-128"/>
                <a:ea typeface="HG丸ｺﾞｼｯｸM-PRO" panose="020F0600000000000000" pitchFamily="50" charset="-128"/>
              </a:rPr>
              <a:t> 信頼できる</a:t>
            </a:r>
            <a:r>
              <a:rPr lang="en-US" altLang="ja-JP" sz="2400" dirty="0">
                <a:solidFill>
                  <a:prstClr val="black"/>
                </a:solidFill>
                <a:latin typeface="HG丸ｺﾞｼｯｸM-PRO" panose="020F0600000000000000" pitchFamily="50" charset="-128"/>
                <a:ea typeface="HG丸ｺﾞｼｯｸM-PRO" panose="020F0600000000000000" pitchFamily="50" charset="-128"/>
              </a:rPr>
              <a:t>Web</a:t>
            </a:r>
            <a:r>
              <a:rPr lang="ja-JP" altLang="en-US" sz="2400" dirty="0">
                <a:solidFill>
                  <a:prstClr val="black"/>
                </a:solidFill>
                <a:latin typeface="HG丸ｺﾞｼｯｸM-PRO" panose="020F0600000000000000" pitchFamily="50" charset="-128"/>
                <a:ea typeface="HG丸ｺﾞｼｯｸM-PRO" panose="020F0600000000000000" pitchFamily="50" charset="-128"/>
              </a:rPr>
              <a:t>サイト</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で調べてみる。</a:t>
            </a:r>
          </a:p>
        </p:txBody>
      </p:sp>
      <p:sp>
        <p:nvSpPr>
          <p:cNvPr id="26" name="下矢印 25"/>
          <p:cNvSpPr/>
          <p:nvPr/>
        </p:nvSpPr>
        <p:spPr>
          <a:xfrm rot="16200000">
            <a:off x="7784689" y="4521501"/>
            <a:ext cx="468000" cy="540000"/>
          </a:xfrm>
          <a:prstGeom prst="downArrow">
            <a:avLst/>
          </a:prstGeom>
          <a:gradFill flip="none" rotWithShape="1">
            <a:gsLst>
              <a:gs pos="0">
                <a:schemeClr val="bg2">
                  <a:lumMod val="50000"/>
                </a:schemeClr>
              </a:gs>
              <a:gs pos="50000">
                <a:schemeClr val="bg2">
                  <a:lumMod val="50000"/>
                </a:schemeClr>
              </a:gs>
              <a:gs pos="100000">
                <a:schemeClr val="accent5">
                  <a:alpha val="75000"/>
                  <a:lumMod val="0"/>
                  <a:lumOff val="100000"/>
                </a:schemeClr>
              </a:gs>
            </a:gsLst>
            <a:lin ang="16200000" scaled="1"/>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6" name="角丸四角形 21">
            <a:extLst>
              <a:ext uri="{FF2B5EF4-FFF2-40B4-BE49-F238E27FC236}">
                <a16:creationId xmlns:a16="http://schemas.microsoft.com/office/drawing/2014/main" id="{279F3EEE-2A27-4358-B84C-0F5EFEF980A2}"/>
              </a:ext>
            </a:extLst>
          </p:cNvPr>
          <p:cNvSpPr/>
          <p:nvPr/>
        </p:nvSpPr>
        <p:spPr>
          <a:xfrm>
            <a:off x="552112" y="5442763"/>
            <a:ext cx="4644048" cy="846279"/>
          </a:xfrm>
          <a:prstGeom prst="roundRect">
            <a:avLst>
              <a:gd name="adj" fmla="val 6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000"/>
              </a:lnSpc>
            </a:pPr>
            <a:r>
              <a:rPr lang="en-US" altLang="ja-JP" sz="2400" dirty="0">
                <a:solidFill>
                  <a:prstClr val="black"/>
                </a:solidFill>
                <a:latin typeface="HG丸ｺﾞｼｯｸM-PRO" panose="020F0600000000000000" pitchFamily="50" charset="-128"/>
                <a:ea typeface="HG丸ｺﾞｼｯｸM-PRO" panose="020F0600000000000000" pitchFamily="50" charset="-128"/>
              </a:rPr>
              <a:t>(6)</a:t>
            </a:r>
            <a:r>
              <a:rPr lang="ja-JP" altLang="en-US" sz="2400" dirty="0">
                <a:solidFill>
                  <a:prstClr val="black"/>
                </a:solidFill>
                <a:latin typeface="HG丸ｺﾞｼｯｸM-PRO" panose="020F0600000000000000" pitchFamily="50" charset="-128"/>
                <a:ea typeface="HG丸ｺﾞｼｯｸM-PRO" panose="020F0600000000000000" pitchFamily="50" charset="-128"/>
              </a:rPr>
              <a:t> 公的な相談機関に相談する、</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400" dirty="0">
                <a:solidFill>
                  <a:prstClr val="black"/>
                </a:solidFill>
                <a:latin typeface="HG丸ｺﾞｼｯｸM-PRO" panose="020F0600000000000000" pitchFamily="50" charset="-128"/>
                <a:ea typeface="HG丸ｺﾞｼｯｸM-PRO" panose="020F0600000000000000" pitchFamily="50" charset="-128"/>
              </a:rPr>
              <a:t>  情報を提供する。</a:t>
            </a:r>
          </a:p>
        </p:txBody>
      </p:sp>
      <p:sp>
        <p:nvSpPr>
          <p:cNvPr id="15" name="下矢印 14"/>
          <p:cNvSpPr/>
          <p:nvPr/>
        </p:nvSpPr>
        <p:spPr>
          <a:xfrm rot="16200000">
            <a:off x="5783989" y="5878853"/>
            <a:ext cx="468000" cy="540000"/>
          </a:xfrm>
          <a:prstGeom prst="downArrow">
            <a:avLst/>
          </a:prstGeom>
          <a:gradFill flip="none" rotWithShape="1">
            <a:gsLst>
              <a:gs pos="0">
                <a:schemeClr val="bg2">
                  <a:lumMod val="50000"/>
                </a:schemeClr>
              </a:gs>
              <a:gs pos="50000">
                <a:schemeClr val="bg2">
                  <a:lumMod val="50000"/>
                </a:schemeClr>
              </a:gs>
              <a:gs pos="100000">
                <a:schemeClr val="accent5">
                  <a:alpha val="75000"/>
                  <a:lumMod val="0"/>
                  <a:lumOff val="100000"/>
                </a:schemeClr>
              </a:gs>
            </a:gsLst>
            <a:lin ang="16200000" scaled="1"/>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7" name="テキスト ボックス 1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疑問に思ったら、会社の決まりがどうなっているかを確認</a:t>
            </a:r>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635236" y="3924796"/>
            <a:ext cx="187743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「確かめよう労働条件」</a:t>
            </a:r>
          </a:p>
        </p:txBody>
      </p:sp>
      <p:sp>
        <p:nvSpPr>
          <p:cNvPr id="24" name="テキスト ボックス 23"/>
          <p:cNvSpPr txBox="1"/>
          <p:nvPr/>
        </p:nvSpPr>
        <p:spPr>
          <a:xfrm>
            <a:off x="6352005" y="5304262"/>
            <a:ext cx="20313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「総合労働相談コーナー」</a:t>
            </a:r>
          </a:p>
        </p:txBody>
      </p:sp>
      <p:sp>
        <p:nvSpPr>
          <p:cNvPr id="25" name="テキスト ボックス 24"/>
          <p:cNvSpPr txBox="1"/>
          <p:nvPr/>
        </p:nvSpPr>
        <p:spPr>
          <a:xfrm>
            <a:off x="8889327" y="5343075"/>
            <a:ext cx="2339102"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「労働条件相談ほっとライン」</a:t>
            </a:r>
          </a:p>
        </p:txBody>
      </p:sp>
      <p:sp>
        <p:nvSpPr>
          <p:cNvPr id="2" name="スライド番号プレースホルダー 1"/>
          <p:cNvSpPr>
            <a:spLocks noGrp="1"/>
          </p:cNvSpPr>
          <p:nvPr>
            <p:ph type="sldNum" sz="quarter" idx="12"/>
          </p:nvPr>
        </p:nvSpPr>
        <p:spPr/>
        <p:txBody>
          <a:bodyPr/>
          <a:lstStyle/>
          <a:p>
            <a:r>
              <a:rPr kumimoji="1" lang="en-US" altLang="ja-JP" dirty="0"/>
              <a:t>35</a:t>
            </a:r>
            <a:endParaRPr kumimoji="1" lang="ja-JP" altLang="en-US" dirty="0"/>
          </a:p>
        </p:txBody>
      </p:sp>
      <p:pic>
        <p:nvPicPr>
          <p:cNvPr id="1068" name="Object"/>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8928100" y="41529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pic>
        <p:nvPicPr>
          <p:cNvPr id="1069"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55626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pic>
        <p:nvPicPr>
          <p:cNvPr id="1070" name="Object"/>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9385300" y="55626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41447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1">
            <a:extLst>
              <a:ext uri="{FF2B5EF4-FFF2-40B4-BE49-F238E27FC236}">
                <a16:creationId xmlns:a16="http://schemas.microsoft.com/office/drawing/2014/main" id="{ED06739C-6461-4A03-9A77-CC74E8939C9C}"/>
              </a:ext>
            </a:extLst>
          </p:cNvPr>
          <p:cNvSpPr/>
          <p:nvPr/>
        </p:nvSpPr>
        <p:spPr>
          <a:xfrm>
            <a:off x="1192403" y="2060321"/>
            <a:ext cx="9710379" cy="1008639"/>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b="1" dirty="0">
                <a:solidFill>
                  <a:prstClr val="black"/>
                </a:solidFill>
                <a:latin typeface="HG丸ｺﾞｼｯｸM-PRO" pitchFamily="50" charset="-128"/>
                <a:ea typeface="HG丸ｺﾞｼｯｸM-PRO" pitchFamily="50" charset="-128"/>
              </a:rPr>
              <a:t>事業主は、</a:t>
            </a:r>
            <a:endParaRPr lang="en-US" altLang="ja-JP" b="1" dirty="0">
              <a:solidFill>
                <a:prstClr val="black"/>
              </a:solidFill>
              <a:latin typeface="HG丸ｺﾞｼｯｸM-PRO" pitchFamily="50" charset="-128"/>
              <a:ea typeface="HG丸ｺﾞｼｯｸM-PRO" pitchFamily="50" charset="-128"/>
            </a:endParaRPr>
          </a:p>
          <a:p>
            <a:r>
              <a:rPr lang="ja-JP" altLang="en-US" dirty="0">
                <a:solidFill>
                  <a:prstClr val="black"/>
                </a:solidFill>
                <a:latin typeface="HG丸ｺﾞｼｯｸM-PRO" pitchFamily="50" charset="-128"/>
                <a:ea typeface="HG丸ｺﾞｼｯｸM-PRO" pitchFamily="50" charset="-128"/>
              </a:rPr>
              <a:t>①就業規則を作成する。② 過半数代表者の意見を聞く。③ 意見書を添えて労働基準監督署</a:t>
            </a:r>
            <a:endParaRPr lang="en-US" altLang="ja-JP" dirty="0">
              <a:solidFill>
                <a:prstClr val="black"/>
              </a:solidFill>
              <a:latin typeface="HG丸ｺﾞｼｯｸM-PRO" pitchFamily="50" charset="-128"/>
              <a:ea typeface="HG丸ｺﾞｼｯｸM-PRO" pitchFamily="50" charset="-128"/>
            </a:endParaRPr>
          </a:p>
          <a:p>
            <a:r>
              <a:rPr lang="ja-JP" altLang="en-US" dirty="0">
                <a:solidFill>
                  <a:prstClr val="black"/>
                </a:solidFill>
                <a:latin typeface="HG丸ｺﾞｼｯｸM-PRO" pitchFamily="50" charset="-128"/>
                <a:ea typeface="HG丸ｺﾞｼｯｸM-PRO" pitchFamily="50" charset="-128"/>
              </a:rPr>
              <a:t>　長に届け出る</a:t>
            </a:r>
            <a:r>
              <a:rPr lang="ja-JP" altLang="en-US" dirty="0">
                <a:solidFill>
                  <a:srgbClr val="FF0000"/>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。④ 周知する</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いつでも見られる状態にしておく</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err="1">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 11">
            <a:extLst>
              <a:ext uri="{FF2B5EF4-FFF2-40B4-BE49-F238E27FC236}">
                <a16:creationId xmlns:a16="http://schemas.microsoft.com/office/drawing/2014/main" id="{C0644E2A-FFFA-48C4-A4C5-91C7363F0635}"/>
              </a:ext>
            </a:extLst>
          </p:cNvPr>
          <p:cNvSpPr/>
          <p:nvPr/>
        </p:nvSpPr>
        <p:spPr>
          <a:xfrm>
            <a:off x="4837608" y="2028326"/>
            <a:ext cx="1409586" cy="318042"/>
          </a:xfrm>
          <a:prstGeom prst="roundRect">
            <a:avLst>
              <a:gd name="adj" fmla="val 3569"/>
            </a:avLst>
          </a:prstGeom>
          <a:solidFill>
            <a:schemeClr val="tx2">
              <a:lumMod val="75000"/>
            </a:schemeClr>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lnSpc>
                <a:spcPts val="2200"/>
              </a:lnSpc>
            </a:pPr>
            <a:r>
              <a:rPr lang="ja-JP" altLang="en-US" b="1" dirty="0">
                <a:solidFill>
                  <a:prstClr val="white"/>
                </a:solidFill>
                <a:latin typeface="HG丸ｺﾞｼｯｸM-PRO" pitchFamily="50" charset="-128"/>
                <a:ea typeface="HG丸ｺﾞｼｯｸM-PRO" pitchFamily="50" charset="-128"/>
              </a:rPr>
              <a:t>就業規則</a:t>
            </a:r>
            <a:endParaRPr lang="en-US" altLang="ja-JP" dirty="0">
              <a:solidFill>
                <a:prstClr val="white"/>
              </a:solidFill>
              <a:latin typeface="HG丸ｺﾞｼｯｸM-PRO" panose="020F0600000000000000" pitchFamily="50" charset="-128"/>
              <a:ea typeface="HG丸ｺﾞｼｯｸM-PRO" panose="020F0600000000000000" pitchFamily="50" charset="-128"/>
            </a:endParaRPr>
          </a:p>
        </p:txBody>
      </p:sp>
      <p:sp>
        <p:nvSpPr>
          <p:cNvPr id="15" name="角丸四角形 11">
            <a:extLst>
              <a:ext uri="{FF2B5EF4-FFF2-40B4-BE49-F238E27FC236}">
                <a16:creationId xmlns:a16="http://schemas.microsoft.com/office/drawing/2014/main" id="{1CC9E131-3EB9-4877-B1FD-2FA0820C5A6A}"/>
              </a:ext>
            </a:extLst>
          </p:cNvPr>
          <p:cNvSpPr/>
          <p:nvPr/>
        </p:nvSpPr>
        <p:spPr>
          <a:xfrm>
            <a:off x="1192403" y="3882250"/>
            <a:ext cx="4604550" cy="149096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16000" indent="-216000"/>
            <a:r>
              <a:rPr lang="en-US" altLang="ja-JP" b="1" dirty="0">
                <a:solidFill>
                  <a:prstClr val="black"/>
                </a:solidFill>
                <a:latin typeface="HG丸ｺﾞｼｯｸM-PRO" pitchFamily="50" charset="-128"/>
                <a:ea typeface="HG丸ｺﾞｼｯｸM-PRO" pitchFamily="50" charset="-128"/>
              </a:rPr>
              <a:t>【</a:t>
            </a:r>
            <a:r>
              <a:rPr lang="ja-JP" altLang="en-US" b="1" dirty="0">
                <a:solidFill>
                  <a:prstClr val="black"/>
                </a:solidFill>
                <a:latin typeface="HG丸ｺﾞｼｯｸM-PRO" pitchFamily="50" charset="-128"/>
                <a:ea typeface="HG丸ｺﾞｼｯｸM-PRO" pitchFamily="50" charset="-128"/>
              </a:rPr>
              <a:t>労働者からすると</a:t>
            </a:r>
            <a:r>
              <a:rPr lang="en-US" altLang="ja-JP" b="1" dirty="0">
                <a:solidFill>
                  <a:prstClr val="black"/>
                </a:solidFill>
                <a:latin typeface="HG丸ｺﾞｼｯｸM-PRO" pitchFamily="50" charset="-128"/>
                <a:ea typeface="HG丸ｺﾞｼｯｸM-PRO" pitchFamily="50" charset="-128"/>
              </a:rPr>
              <a:t>】</a:t>
            </a:r>
            <a:endParaRPr lang="en-US" altLang="ja-JP" dirty="0">
              <a:solidFill>
                <a:prstClr val="black"/>
              </a:solidFill>
              <a:latin typeface="HG丸ｺﾞｼｯｸM-PRO" pitchFamily="50" charset="-128"/>
              <a:ea typeface="HG丸ｺﾞｼｯｸM-PRO" pitchFamily="50" charset="-128"/>
            </a:endParaRPr>
          </a:p>
          <a:p>
            <a:pPr marL="216000" indent="-216000"/>
            <a:r>
              <a:rPr lang="ja-JP" altLang="en-US" dirty="0">
                <a:solidFill>
                  <a:prstClr val="black"/>
                </a:solidFill>
                <a:latin typeface="HG丸ｺﾞｼｯｸM-PRO" pitchFamily="50" charset="-128"/>
                <a:ea typeface="HG丸ｺﾞｼｯｸM-PRO" pitchFamily="50" charset="-128"/>
              </a:rPr>
              <a:t>① 労働条件がはっきりする。</a:t>
            </a:r>
            <a:endParaRPr lang="en-US" altLang="ja-JP" dirty="0">
              <a:solidFill>
                <a:prstClr val="black"/>
              </a:solidFill>
              <a:latin typeface="HG丸ｺﾞｼｯｸM-PRO" pitchFamily="50" charset="-128"/>
              <a:ea typeface="HG丸ｺﾞｼｯｸM-PRO" pitchFamily="50" charset="-128"/>
            </a:endParaRPr>
          </a:p>
          <a:p>
            <a:pPr marL="216000" indent="-216000"/>
            <a:r>
              <a:rPr lang="ja-JP" altLang="en-US" dirty="0">
                <a:solidFill>
                  <a:prstClr val="black"/>
                </a:solidFill>
                <a:latin typeface="HG丸ｺﾞｼｯｸM-PRO" panose="020F0600000000000000" pitchFamily="50" charset="-128"/>
                <a:ea typeface="HG丸ｺﾞｼｯｸM-PRO" panose="020F0600000000000000" pitchFamily="50" charset="-128"/>
              </a:rPr>
              <a:t>② 守るべきルールが明確になる。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16000" indent="-216000"/>
            <a:r>
              <a:rPr lang="ja-JP" altLang="en-US" dirty="0">
                <a:solidFill>
                  <a:prstClr val="black"/>
                </a:solidFill>
                <a:latin typeface="HG丸ｺﾞｼｯｸM-PRO" panose="020F0600000000000000" pitchFamily="50" charset="-128"/>
                <a:ea typeface="HG丸ｺﾞｼｯｸM-PRO" panose="020F0600000000000000" pitchFamily="50" charset="-128"/>
              </a:rPr>
              <a:t>③ どういう場合に懲戒の対象となるのかをあらかじめ認識できる。</a:t>
            </a:r>
            <a:endParaRPr lang="ja-JP"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角丸四角形 11">
            <a:extLst>
              <a:ext uri="{FF2B5EF4-FFF2-40B4-BE49-F238E27FC236}">
                <a16:creationId xmlns:a16="http://schemas.microsoft.com/office/drawing/2014/main" id="{EE8E1898-6DE2-4ABC-A637-1AC7D7AD5479}"/>
              </a:ext>
            </a:extLst>
          </p:cNvPr>
          <p:cNvSpPr/>
          <p:nvPr/>
        </p:nvSpPr>
        <p:spPr>
          <a:xfrm>
            <a:off x="5823540" y="3882251"/>
            <a:ext cx="5079241" cy="1484455"/>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16000" indent="-216000"/>
            <a:r>
              <a:rPr lang="en-US" altLang="ja-JP" b="1" dirty="0">
                <a:solidFill>
                  <a:prstClr val="black"/>
                </a:solidFill>
                <a:latin typeface="HG丸ｺﾞｼｯｸM-PRO" pitchFamily="50" charset="-128"/>
                <a:ea typeface="HG丸ｺﾞｼｯｸM-PRO" pitchFamily="50" charset="-128"/>
              </a:rPr>
              <a:t>【</a:t>
            </a:r>
            <a:r>
              <a:rPr lang="ja-JP" altLang="en-US" b="1" dirty="0">
                <a:solidFill>
                  <a:prstClr val="black"/>
                </a:solidFill>
                <a:latin typeface="HG丸ｺﾞｼｯｸM-PRO" pitchFamily="50" charset="-128"/>
                <a:ea typeface="HG丸ｺﾞｼｯｸM-PRO" pitchFamily="50" charset="-128"/>
              </a:rPr>
              <a:t>事業主からすると</a:t>
            </a:r>
            <a:r>
              <a:rPr lang="en-US" altLang="ja-JP" b="1" dirty="0">
                <a:solidFill>
                  <a:prstClr val="black"/>
                </a:solidFill>
                <a:latin typeface="HG丸ｺﾞｼｯｸM-PRO" pitchFamily="50" charset="-128"/>
                <a:ea typeface="HG丸ｺﾞｼｯｸM-PRO" pitchFamily="50" charset="-128"/>
              </a:rPr>
              <a:t>】</a:t>
            </a:r>
            <a:endParaRPr lang="en-US" altLang="ja-JP" dirty="0">
              <a:solidFill>
                <a:prstClr val="black"/>
              </a:solidFill>
              <a:latin typeface="HG丸ｺﾞｼｯｸM-PRO" pitchFamily="50" charset="-128"/>
              <a:ea typeface="HG丸ｺﾞｼｯｸM-PRO" pitchFamily="50" charset="-128"/>
            </a:endParaRPr>
          </a:p>
          <a:p>
            <a:pPr marL="216000" indent="-216000"/>
            <a:r>
              <a:rPr lang="ja-JP" altLang="en-US" dirty="0">
                <a:solidFill>
                  <a:prstClr val="black"/>
                </a:solidFill>
                <a:latin typeface="HG丸ｺﾞｼｯｸM-PRO" pitchFamily="50" charset="-128"/>
                <a:ea typeface="HG丸ｺﾞｼｯｸM-PRO" pitchFamily="50" charset="-128"/>
              </a:rPr>
              <a:t>① 労働条件を統一的に処理できる。</a:t>
            </a:r>
            <a:endParaRPr lang="en-US" altLang="ja-JP" dirty="0">
              <a:solidFill>
                <a:prstClr val="black"/>
              </a:solidFill>
              <a:latin typeface="HG丸ｺﾞｼｯｸM-PRO" pitchFamily="50" charset="-128"/>
              <a:ea typeface="HG丸ｺﾞｼｯｸM-PRO" pitchFamily="50" charset="-128"/>
            </a:endParaRPr>
          </a:p>
          <a:p>
            <a:pPr marL="216000" indent="-216000"/>
            <a:r>
              <a:rPr lang="ja-JP" altLang="en-US" dirty="0">
                <a:solidFill>
                  <a:prstClr val="black"/>
                </a:solidFill>
                <a:latin typeface="HG丸ｺﾞｼｯｸM-PRO" panose="020F0600000000000000" pitchFamily="50" charset="-128"/>
                <a:ea typeface="HG丸ｺﾞｼｯｸM-PRO" panose="020F0600000000000000" pitchFamily="50" charset="-128"/>
              </a:rPr>
              <a:t>② 職場秩序が保てる。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16000" indent="-216000"/>
            <a:r>
              <a:rPr lang="ja-JP" altLang="en-US" dirty="0">
                <a:solidFill>
                  <a:prstClr val="black"/>
                </a:solidFill>
                <a:latin typeface="HG丸ｺﾞｼｯｸM-PRO" panose="020F0600000000000000" pitchFamily="50" charset="-128"/>
                <a:ea typeface="HG丸ｺﾞｼｯｸM-PRO" panose="020F0600000000000000" pitchFamily="50" charset="-128"/>
              </a:rPr>
              <a:t>③ 権利義務関係が明確でないことによるトラブルを防げる。</a:t>
            </a:r>
            <a:endParaRPr lang="ja-JP"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矢印: 下 17">
            <a:extLst>
              <a:ext uri="{FF2B5EF4-FFF2-40B4-BE49-F238E27FC236}">
                <a16:creationId xmlns:a16="http://schemas.microsoft.com/office/drawing/2014/main" id="{13044C58-90B0-4626-8CFF-B0BD36C8C20D}"/>
              </a:ext>
            </a:extLst>
          </p:cNvPr>
          <p:cNvSpPr/>
          <p:nvPr/>
        </p:nvSpPr>
        <p:spPr>
          <a:xfrm>
            <a:off x="3280633" y="3458561"/>
            <a:ext cx="595350" cy="612000"/>
          </a:xfrm>
          <a:prstGeom prst="downArrow">
            <a:avLst/>
          </a:prstGeom>
          <a:gradFill flip="none" rotWithShape="1">
            <a:gsLst>
              <a:gs pos="100000">
                <a:schemeClr val="accent1">
                  <a:lumMod val="5000"/>
                  <a:lumOff val="95000"/>
                </a:schemeClr>
              </a:gs>
              <a:gs pos="0">
                <a:schemeClr val="tx2">
                  <a:lumMod val="60000"/>
                  <a:lumOff val="4000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矢印: 下 18">
            <a:extLst>
              <a:ext uri="{FF2B5EF4-FFF2-40B4-BE49-F238E27FC236}">
                <a16:creationId xmlns:a16="http://schemas.microsoft.com/office/drawing/2014/main" id="{4DEFE249-C15A-4A2D-B985-A86DE6C1975F}"/>
              </a:ext>
            </a:extLst>
          </p:cNvPr>
          <p:cNvSpPr/>
          <p:nvPr/>
        </p:nvSpPr>
        <p:spPr>
          <a:xfrm>
            <a:off x="7936463" y="3432870"/>
            <a:ext cx="595350" cy="612000"/>
          </a:xfrm>
          <a:prstGeom prst="downArrow">
            <a:avLst/>
          </a:prstGeom>
          <a:gradFill flip="none" rotWithShape="1">
            <a:gsLst>
              <a:gs pos="100000">
                <a:schemeClr val="accent1">
                  <a:lumMod val="5000"/>
                  <a:lumOff val="95000"/>
                </a:schemeClr>
              </a:gs>
              <a:gs pos="0">
                <a:schemeClr val="tx2">
                  <a:lumMod val="60000"/>
                  <a:lumOff val="4000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角丸四角形 7">
            <a:extLst>
              <a:ext uri="{FF2B5EF4-FFF2-40B4-BE49-F238E27FC236}">
                <a16:creationId xmlns:a16="http://schemas.microsoft.com/office/drawing/2014/main" id="{0A185D22-D62E-4521-9F58-1FD503DEAB43}"/>
              </a:ext>
            </a:extLst>
          </p:cNvPr>
          <p:cNvSpPr/>
          <p:nvPr/>
        </p:nvSpPr>
        <p:spPr>
          <a:xfrm>
            <a:off x="551384" y="838274"/>
            <a:ext cx="11017223" cy="1058861"/>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b="1" dirty="0">
                <a:solidFill>
                  <a:srgbClr val="B6007A"/>
                </a:solidFill>
                <a:latin typeface="HG丸ｺﾞｼｯｸM-PRO" pitchFamily="50" charset="-128"/>
                <a:ea typeface="HG丸ｺﾞｼｯｸM-PRO" pitchFamily="50" charset="-128"/>
              </a:rPr>
              <a:t>会社では多くの人が働きます。</a:t>
            </a:r>
            <a:endParaRPr lang="en-US" altLang="ja-JP" sz="2000" b="1" dirty="0">
              <a:solidFill>
                <a:srgbClr val="B6007A"/>
              </a:solidFill>
              <a:latin typeface="HG丸ｺﾞｼｯｸM-PRO" pitchFamily="50" charset="-128"/>
              <a:ea typeface="HG丸ｺﾞｼｯｸM-PRO" pitchFamily="50" charset="-128"/>
            </a:endParaRPr>
          </a:p>
          <a:p>
            <a:pPr>
              <a:defRPr/>
            </a:pPr>
            <a:r>
              <a:rPr lang="ja-JP" altLang="en-US" sz="2000" b="1" dirty="0">
                <a:solidFill>
                  <a:srgbClr val="B6007A"/>
                </a:solidFill>
                <a:latin typeface="HG丸ｺﾞｼｯｸM-PRO" pitchFamily="50" charset="-128"/>
                <a:ea typeface="HG丸ｺﾞｼｯｸM-PRO" pitchFamily="50" charset="-128"/>
              </a:rPr>
              <a:t>そのために、会社（使用者）は、労働条件や職場の規律に関する社員（労働者）に共通のルールとして「就業規則」を作るものとされています。</a:t>
            </a:r>
          </a:p>
        </p:txBody>
      </p:sp>
      <p:sp>
        <p:nvSpPr>
          <p:cNvPr id="21" name="角丸四角形 11">
            <a:extLst>
              <a:ext uri="{FF2B5EF4-FFF2-40B4-BE49-F238E27FC236}">
                <a16:creationId xmlns:a16="http://schemas.microsoft.com/office/drawing/2014/main" id="{CC2B15C0-31DE-45DE-9F62-B26F17D69F88}"/>
              </a:ext>
            </a:extLst>
          </p:cNvPr>
          <p:cNvSpPr/>
          <p:nvPr/>
        </p:nvSpPr>
        <p:spPr>
          <a:xfrm>
            <a:off x="1264409" y="3028421"/>
            <a:ext cx="9618518" cy="400579"/>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200"/>
              </a:lnSpc>
            </a:pPr>
            <a:r>
              <a:rPr lang="ja-JP" altLang="en-US" sz="1200" dirty="0">
                <a:solidFill>
                  <a:srgbClr val="FF0000"/>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事業場の</a:t>
            </a:r>
            <a:r>
              <a:rPr lang="ja-JP" altLang="en-US" sz="1200" dirty="0">
                <a:solidFill>
                  <a:prstClr val="black"/>
                </a:solidFill>
                <a:latin typeface="HG丸ｺﾞｼｯｸM-PRO" pitchFamily="50" charset="-128"/>
                <a:ea typeface="HG丸ｺﾞｼｯｸM-PRO" pitchFamily="50" charset="-128"/>
              </a:rPr>
              <a:t>従業員数が</a:t>
            </a:r>
            <a:r>
              <a:rPr lang="en-US" altLang="ja-JP" sz="1200" dirty="0">
                <a:solidFill>
                  <a:prstClr val="black"/>
                </a:solidFill>
                <a:latin typeface="HG丸ｺﾞｼｯｸM-PRO" pitchFamily="50" charset="-128"/>
                <a:ea typeface="HG丸ｺﾞｼｯｸM-PRO" pitchFamily="50" charset="-128"/>
              </a:rPr>
              <a:t>10</a:t>
            </a:r>
            <a:r>
              <a:rPr lang="ja-JP" altLang="en-US" sz="1200" dirty="0">
                <a:solidFill>
                  <a:prstClr val="black"/>
                </a:solidFill>
                <a:latin typeface="HG丸ｺﾞｼｯｸM-PRO" pitchFamily="50" charset="-128"/>
                <a:ea typeface="HG丸ｺﾞｼｯｸM-PRO" pitchFamily="50" charset="-128"/>
              </a:rPr>
              <a:t>人未満だと作成・届出の義務はありません。パートなどに適用される就業規則は別に作成することが望まれます。</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「就業規則」とは？</a:t>
            </a:r>
          </a:p>
        </p:txBody>
      </p:sp>
      <p:sp>
        <p:nvSpPr>
          <p:cNvPr id="17" name="正方形/長方形 1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99466" y="5586901"/>
            <a:ext cx="11495455"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☆就業規則で定める労働条件を下回る労働条件で働くことを仮に労働者が承諾したとしても無効となります。</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（就業規則で定める労働条件となります。）</a:t>
            </a:r>
          </a:p>
        </p:txBody>
      </p:sp>
      <p:sp>
        <p:nvSpPr>
          <p:cNvPr id="3" name="スライド番号プレースホルダー 2"/>
          <p:cNvSpPr>
            <a:spLocks noGrp="1"/>
          </p:cNvSpPr>
          <p:nvPr>
            <p:ph type="sldNum" sz="quarter" idx="12"/>
          </p:nvPr>
        </p:nvSpPr>
        <p:spPr/>
        <p:txBody>
          <a:bodyPr/>
          <a:lstStyle/>
          <a:p>
            <a:r>
              <a:rPr kumimoji="1" lang="en-US" altLang="ja-JP" dirty="0"/>
              <a:t>36</a:t>
            </a:r>
            <a:endParaRPr kumimoji="1" lang="ja-JP" altLang="en-US" dirty="0"/>
          </a:p>
        </p:txBody>
      </p:sp>
    </p:spTree>
    <p:extLst>
      <p:ext uri="{BB962C8B-B14F-4D97-AF65-F5344CB8AC3E}">
        <p14:creationId xmlns:p14="http://schemas.microsoft.com/office/powerpoint/2010/main" val="36515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wipe(left)">
                                      <p:cBhvr>
                                        <p:cTn id="22" dur="500"/>
                                        <p:tgtEl>
                                          <p:spTgt spid="11">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5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5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5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500"/>
                                        <p:tgtEl>
                                          <p:spTgt spid="15">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6">
                                            <p:bg/>
                                          </p:spTgt>
                                        </p:tgtEl>
                                        <p:attrNameLst>
                                          <p:attrName>style.visibility</p:attrName>
                                        </p:attrNameLst>
                                      </p:cBhvr>
                                      <p:to>
                                        <p:strVal val="visible"/>
                                      </p:to>
                                    </p:set>
                                    <p:animEffect transition="in" filter="wipe(left)">
                                      <p:cBhvr>
                                        <p:cTn id="80" dur="500"/>
                                        <p:tgtEl>
                                          <p:spTgt spid="16">
                                            <p:bg/>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wipe(left)">
                                      <p:cBhvr>
                                        <p:cTn id="85" dur="500"/>
                                        <p:tgtEl>
                                          <p:spTgt spid="1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
                                            <p:txEl>
                                              <p:pRg st="1" end="1"/>
                                            </p:txEl>
                                          </p:spTgt>
                                        </p:tgtEl>
                                        <p:attrNameLst>
                                          <p:attrName>style.visibility</p:attrName>
                                        </p:attrNameLst>
                                      </p:cBhvr>
                                      <p:to>
                                        <p:strVal val="visible"/>
                                      </p:to>
                                    </p:set>
                                    <p:animEffect transition="in" filter="wipe(left)">
                                      <p:cBhvr>
                                        <p:cTn id="90" dur="500"/>
                                        <p:tgtEl>
                                          <p:spTgt spid="16">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wipe(left)">
                                      <p:cBhvr>
                                        <p:cTn id="95" dur="500"/>
                                        <p:tgtEl>
                                          <p:spTgt spid="16">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6">
                                            <p:txEl>
                                              <p:pRg st="3" end="3"/>
                                            </p:txEl>
                                          </p:spTgt>
                                        </p:tgtEl>
                                        <p:attrNameLst>
                                          <p:attrName>style.visibility</p:attrName>
                                        </p:attrNameLst>
                                      </p:cBhvr>
                                      <p:to>
                                        <p:strVal val="visible"/>
                                      </p:to>
                                    </p:set>
                                    <p:animEffect transition="in" filter="wipe(left)">
                                      <p:cBhvr>
                                        <p:cTn id="10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5" grpId="0" build="p" animBg="1"/>
      <p:bldP spid="16" grpId="0" build="p" animBg="1"/>
      <p:bldP spid="18" grpId="0" animBg="1"/>
      <p:bldP spid="19" grpId="0" animBg="1"/>
      <p:bldP spid="20" grpId="0" build="p"/>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7">
            <a:extLst>
              <a:ext uri="{FF2B5EF4-FFF2-40B4-BE49-F238E27FC236}">
                <a16:creationId xmlns:a16="http://schemas.microsoft.com/office/drawing/2014/main" id="{7E2A9ED2-C1E1-4DD2-AF99-893365CB8FBB}"/>
              </a:ext>
            </a:extLst>
          </p:cNvPr>
          <p:cNvSpPr/>
          <p:nvPr/>
        </p:nvSpPr>
        <p:spPr>
          <a:xfrm>
            <a:off x="1703514" y="1052736"/>
            <a:ext cx="8807601" cy="843948"/>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HG丸ｺﾞｼｯｸM-PRO" pitchFamily="50" charset="-128"/>
                <a:ea typeface="HG丸ｺﾞｼｯｸM-PRO" pitchFamily="50" charset="-128"/>
              </a:rPr>
              <a:t>労働条件には、就業規則に</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必ず記載しなければならない</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ものと、</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定めをした場合」には盛り込んでおくべきものがある。</a:t>
            </a:r>
          </a:p>
        </p:txBody>
      </p:sp>
      <p:graphicFrame>
        <p:nvGraphicFramePr>
          <p:cNvPr id="17" name="表 16">
            <a:extLst>
              <a:ext uri="{FF2B5EF4-FFF2-40B4-BE49-F238E27FC236}">
                <a16:creationId xmlns:a16="http://schemas.microsoft.com/office/drawing/2014/main" id="{393EDE17-9679-47BB-AB3E-ACDD222F7A9C}"/>
              </a:ext>
            </a:extLst>
          </p:cNvPr>
          <p:cNvGraphicFramePr>
            <a:graphicFrameLocks noGrp="1"/>
          </p:cNvGraphicFramePr>
          <p:nvPr>
            <p:extLst>
              <p:ext uri="{D42A27DB-BD31-4B8C-83A1-F6EECF244321}">
                <p14:modId xmlns:p14="http://schemas.microsoft.com/office/powerpoint/2010/main" val="2074420234"/>
              </p:ext>
            </p:extLst>
          </p:nvPr>
        </p:nvGraphicFramePr>
        <p:xfrm>
          <a:off x="1719925" y="2072057"/>
          <a:ext cx="8807602" cy="45098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655803468"/>
                    </a:ext>
                  </a:extLst>
                </a:gridCol>
                <a:gridCol w="1656184">
                  <a:extLst>
                    <a:ext uri="{9D8B030D-6E8A-4147-A177-3AD203B41FA5}">
                      <a16:colId xmlns:a16="http://schemas.microsoft.com/office/drawing/2014/main" val="1610177331"/>
                    </a:ext>
                  </a:extLst>
                </a:gridCol>
                <a:gridCol w="5351218">
                  <a:extLst>
                    <a:ext uri="{9D8B030D-6E8A-4147-A177-3AD203B41FA5}">
                      <a16:colId xmlns:a16="http://schemas.microsoft.com/office/drawing/2014/main" val="4017478125"/>
                    </a:ext>
                  </a:extLst>
                </a:gridCol>
              </a:tblGrid>
              <a:tr h="359944">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記載する必要性</a:t>
                      </a:r>
                    </a:p>
                  </a:txBody>
                  <a:tcPr/>
                </a:tc>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記載する内容</a:t>
                      </a:r>
                    </a:p>
                  </a:txBody>
                  <a:tcPr/>
                </a:tc>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記載すべき項目</a:t>
                      </a:r>
                    </a:p>
                  </a:txBody>
                  <a:tcPr/>
                </a:tc>
                <a:extLst>
                  <a:ext uri="{0D108BD9-81ED-4DB2-BD59-A6C34878D82A}">
                    <a16:rowId xmlns:a16="http://schemas.microsoft.com/office/drawing/2014/main" val="3778493453"/>
                  </a:ext>
                </a:extLst>
              </a:tr>
              <a:tr h="625989">
                <a:tc rowSpan="3">
                  <a:txBody>
                    <a:bodyPr/>
                    <a:lstStyle/>
                    <a:p>
                      <a:r>
                        <a:rPr kumimoji="1" lang="ja-JP" altLang="en-US" sz="1700" dirty="0">
                          <a:latin typeface="HG丸ｺﾞｼｯｸM-PRO" panose="020F0600000000000000" pitchFamily="50" charset="-128"/>
                          <a:ea typeface="HG丸ｺﾞｼｯｸM-PRO" panose="020F0600000000000000" pitchFamily="50" charset="-128"/>
                        </a:rPr>
                        <a:t>必ず記載しなければならない</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絶対的記載事項</a:t>
                      </a:r>
                      <a:r>
                        <a:rPr kumimoji="1" lang="en-US" altLang="ja-JP" sz="1700" dirty="0">
                          <a:latin typeface="HG丸ｺﾞｼｯｸM-PRO" panose="020F0600000000000000" pitchFamily="50" charset="-128"/>
                          <a:ea typeface="HG丸ｺﾞｼｯｸM-PRO" panose="020F0600000000000000" pitchFamily="50" charset="-128"/>
                        </a:rPr>
                        <a:t>)</a:t>
                      </a:r>
                      <a:endParaRPr kumimoji="1" lang="ja-JP" altLang="en-US" sz="1700" dirty="0">
                        <a:latin typeface="HG丸ｺﾞｼｯｸM-PRO" panose="020F0600000000000000" pitchFamily="50" charset="-128"/>
                        <a:ea typeface="HG丸ｺﾞｼｯｸM-PRO" panose="020F0600000000000000" pitchFamily="50" charset="-128"/>
                      </a:endParaRPr>
                    </a:p>
                  </a:txBody>
                  <a:tcPr marL="72000" marR="36000" marT="36000" marB="36000" anchor="ct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労働時間等</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始業・終業の時刻、② 休憩時間、③ 休日、④ 休暇、⑤ 交替制の場合の交代順序など</a:t>
                      </a:r>
                    </a:p>
                  </a:txBody>
                  <a:tcPr/>
                </a:tc>
                <a:extLst>
                  <a:ext uri="{0D108BD9-81ED-4DB2-BD59-A6C34878D82A}">
                    <a16:rowId xmlns:a16="http://schemas.microsoft.com/office/drawing/2014/main" val="3322339024"/>
                  </a:ext>
                </a:extLst>
              </a:tr>
              <a:tr h="625989">
                <a:tc vMerge="1">
                  <a:txBody>
                    <a:bodyPr/>
                    <a:lstStyle/>
                    <a:p>
                      <a:endParaRPr kumimoji="1" lang="ja-JP" altLang="en-US"/>
                    </a:p>
                  </a:txBody>
                  <a:tcP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賃金等</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賃金の決定・計算・支払の方法、</a:t>
                      </a:r>
                      <a:endParaRPr kumimoji="1" lang="en-US" altLang="ja-JP" sz="17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② 賃金の締切り・支払の時期、③昇給に関する事項</a:t>
                      </a:r>
                    </a:p>
                  </a:txBody>
                  <a:tcPr/>
                </a:tc>
                <a:extLst>
                  <a:ext uri="{0D108BD9-81ED-4DB2-BD59-A6C34878D82A}">
                    <a16:rowId xmlns:a16="http://schemas.microsoft.com/office/drawing/2014/main" val="700752466"/>
                  </a:ext>
                </a:extLst>
              </a:tr>
              <a:tr h="625989">
                <a:tc vMerge="1">
                  <a:txBody>
                    <a:bodyPr/>
                    <a:lstStyle/>
                    <a:p>
                      <a:endParaRPr kumimoji="1" lang="ja-JP" altLang="en-US"/>
                    </a:p>
                  </a:txBody>
                  <a:tcP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退職に</a:t>
                      </a:r>
                      <a:endParaRPr kumimoji="1" lang="en-US" altLang="ja-JP" sz="1700" dirty="0">
                        <a:latin typeface="HG丸ｺﾞｼｯｸM-PRO" panose="020F0600000000000000" pitchFamily="50" charset="-128"/>
                        <a:ea typeface="HG丸ｺﾞｼｯｸM-PRO" panose="020F0600000000000000" pitchFamily="50" charset="-128"/>
                      </a:endParaRPr>
                    </a:p>
                    <a:p>
                      <a:pPr algn="r"/>
                      <a:r>
                        <a:rPr kumimoji="1" lang="ja-JP" altLang="en-US" sz="1700" dirty="0">
                          <a:latin typeface="HG丸ｺﾞｼｯｸM-PRO" panose="020F0600000000000000" pitchFamily="50" charset="-128"/>
                          <a:ea typeface="HG丸ｺﾞｼｯｸM-PRO" panose="020F0600000000000000" pitchFamily="50" charset="-128"/>
                        </a:rPr>
                        <a:t>関すること</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退職に関する事項</a:t>
                      </a:r>
                      <a:endParaRPr kumimoji="1" lang="en-US" altLang="ja-JP" sz="17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② 解雇の場合はその事由</a:t>
                      </a:r>
                    </a:p>
                  </a:txBody>
                  <a:tcPr/>
                </a:tc>
                <a:extLst>
                  <a:ext uri="{0D108BD9-81ED-4DB2-BD59-A6C34878D82A}">
                    <a16:rowId xmlns:a16="http://schemas.microsoft.com/office/drawing/2014/main" val="1230399224"/>
                  </a:ext>
                </a:extLst>
              </a:tr>
              <a:tr h="625989">
                <a:tc rowSpan="2">
                  <a:txBody>
                    <a:bodyPr/>
                    <a:lstStyle/>
                    <a:p>
                      <a:r>
                        <a:rPr kumimoji="1" lang="ja-JP" altLang="en-US" sz="1700" dirty="0">
                          <a:latin typeface="HG丸ｺﾞｼｯｸM-PRO" panose="020F0600000000000000" pitchFamily="50" charset="-128"/>
                          <a:ea typeface="HG丸ｺﾞｼｯｸM-PRO" panose="020F0600000000000000" pitchFamily="50" charset="-128"/>
                        </a:rPr>
                        <a:t>定めた場合には必ず記載しなければならない事項</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相対的記載事項</a:t>
                      </a:r>
                      <a:r>
                        <a:rPr kumimoji="1" lang="en-US" altLang="ja-JP" sz="1700" dirty="0">
                          <a:latin typeface="HG丸ｺﾞｼｯｸM-PRO" panose="020F0600000000000000" pitchFamily="50" charset="-128"/>
                          <a:ea typeface="HG丸ｺﾞｼｯｸM-PRO" panose="020F0600000000000000" pitchFamily="50" charset="-128"/>
                        </a:rPr>
                        <a:t>)</a:t>
                      </a:r>
                      <a:endParaRPr kumimoji="1" lang="ja-JP" altLang="en-US" sz="1700" dirty="0">
                        <a:latin typeface="HG丸ｺﾞｼｯｸM-PRO" panose="020F0600000000000000" pitchFamily="50" charset="-128"/>
                        <a:ea typeface="HG丸ｺﾞｼｯｸM-PRO" panose="020F0600000000000000" pitchFamily="50" charset="-128"/>
                      </a:endParaRPr>
                    </a:p>
                  </a:txBody>
                  <a:tcPr marL="72000" marR="36000" marT="36000" marB="36000" anchor="ct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退職手当に</a:t>
                      </a:r>
                      <a:endParaRPr kumimoji="1" lang="en-US" altLang="ja-JP" sz="1700" dirty="0">
                        <a:latin typeface="HG丸ｺﾞｼｯｸM-PRO" panose="020F0600000000000000" pitchFamily="50" charset="-128"/>
                        <a:ea typeface="HG丸ｺﾞｼｯｸM-PRO" panose="020F0600000000000000" pitchFamily="50" charset="-128"/>
                      </a:endParaRPr>
                    </a:p>
                    <a:p>
                      <a:r>
                        <a:rPr kumimoji="1" lang="ja-JP" altLang="en-US" sz="1700" dirty="0">
                          <a:latin typeface="HG丸ｺﾞｼｯｸM-PRO" panose="020F0600000000000000" pitchFamily="50" charset="-128"/>
                          <a:ea typeface="HG丸ｺﾞｼｯｸM-PRO" panose="020F0600000000000000" pitchFamily="50" charset="-128"/>
                        </a:rPr>
                        <a:t>関すること</a:t>
                      </a:r>
                    </a:p>
                  </a:txBody>
                  <a:tcPr marL="72000" marR="36000" marT="36000" marB="36000"/>
                </a:tc>
                <a:tc>
                  <a:txBody>
                    <a:bodyPr/>
                    <a:lstStyle/>
                    <a:p>
                      <a:r>
                        <a:rPr kumimoji="1" lang="ja-JP" altLang="en-US" sz="1700" dirty="0">
                          <a:latin typeface="HG丸ｺﾞｼｯｸM-PRO" panose="020F0600000000000000" pitchFamily="50" charset="-128"/>
                          <a:ea typeface="HG丸ｺﾞｼｯｸM-PRO" panose="020F0600000000000000" pitchFamily="50" charset="-128"/>
                        </a:rPr>
                        <a:t>① 退職手当が支払われる労働者の範囲、② 退職手当の決定・計算・支払の方法、③ 支払の時期</a:t>
                      </a:r>
                    </a:p>
                  </a:txBody>
                  <a:tcPr/>
                </a:tc>
                <a:extLst>
                  <a:ext uri="{0D108BD9-81ED-4DB2-BD59-A6C34878D82A}">
                    <a16:rowId xmlns:a16="http://schemas.microsoft.com/office/drawing/2014/main" val="3031704174"/>
                  </a:ext>
                </a:extLst>
              </a:tr>
              <a:tr h="1424126">
                <a:tc vMerge="1">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その他の事項</a:t>
                      </a:r>
                    </a:p>
                  </a:txBody>
                  <a:tcPr marL="72000" marR="36000" marT="36000" marB="36000" anchor="ct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① 臨時の賃金</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賞与</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err="1">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➁ 最低賃金額に関すること、③ 食費、作業用品などの負担に関すること、④ 安全衛生に関すること、⑤ 職業訓練に関すること、⑥ 災害補償、業務外の傷病扶助に関すること、⑦ 表彰、制裁に関すること、⑧ その他全労働者に適用される事項に関すること</a:t>
                      </a:r>
                    </a:p>
                  </a:txBody>
                  <a:tcPr/>
                </a:tc>
                <a:extLst>
                  <a:ext uri="{0D108BD9-81ED-4DB2-BD59-A6C34878D82A}">
                    <a16:rowId xmlns:a16="http://schemas.microsoft.com/office/drawing/2014/main" val="1780496702"/>
                  </a:ext>
                </a:extLst>
              </a:tr>
            </a:tbl>
          </a:graphicData>
        </a:graphic>
      </p:graphicFrame>
      <p:sp>
        <p:nvSpPr>
          <p:cNvPr id="6" name="テキスト ボックス 5"/>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就業規則には何が書いてあるのか</a:t>
            </a:r>
          </a:p>
        </p:txBody>
      </p:sp>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9345147" y="6492875"/>
            <a:ext cx="2844800" cy="365125"/>
          </a:xfrm>
        </p:spPr>
        <p:txBody>
          <a:bodyPr/>
          <a:lstStyle/>
          <a:p>
            <a:r>
              <a:rPr lang="en-US" altLang="ja-JP" b="1" dirty="0">
                <a:solidFill>
                  <a:schemeClr val="tx1"/>
                </a:solidFill>
              </a:rPr>
              <a:t>37</a:t>
            </a:r>
            <a:endParaRPr lang="ja-JP" altLang="en-US" b="1" dirty="0">
              <a:solidFill>
                <a:schemeClr val="tx1"/>
              </a:solidFill>
            </a:endParaRPr>
          </a:p>
        </p:txBody>
      </p:sp>
    </p:spTree>
    <p:extLst>
      <p:ext uri="{BB962C8B-B14F-4D97-AF65-F5344CB8AC3E}">
        <p14:creationId xmlns:p14="http://schemas.microsoft.com/office/powerpoint/2010/main" val="36008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4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85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906" y="134136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623392" y="2457536"/>
            <a:ext cx="2592010" cy="1476120"/>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623392" y="1053336"/>
            <a:ext cx="2598226" cy="1008112"/>
          </a:xfrm>
          <a:prstGeom prst="wedgeRoundRectCallout">
            <a:avLst>
              <a:gd name="adj1" fmla="val 69170"/>
              <a:gd name="adj2" fmla="val 7553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技術開発部門へ配属です。楽ではないですが、しっかり頑張ってくださいね。</a:t>
            </a:r>
          </a:p>
        </p:txBody>
      </p:sp>
      <p:sp>
        <p:nvSpPr>
          <p:cNvPr id="8" name="雲形吹き出し 7"/>
          <p:cNvSpPr/>
          <p:nvPr/>
        </p:nvSpPr>
        <p:spPr>
          <a:xfrm>
            <a:off x="8616280" y="3903405"/>
            <a:ext cx="3078526" cy="1961524"/>
          </a:xfrm>
          <a:prstGeom prst="cloudCallout">
            <a:avLst>
              <a:gd name="adj1" fmla="val -96627"/>
              <a:gd name="adj2" fmla="val -11904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8472226" y="1102682"/>
            <a:ext cx="2628000" cy="1444914"/>
          </a:xfrm>
          <a:prstGeom prst="wedgeRoundRectCallout">
            <a:avLst>
              <a:gd name="adj1" fmla="val -106958"/>
              <a:gd name="adj2" fmla="val 4822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雲形吹き出し 2">
            <a:extLst>
              <a:ext uri="{FF2B5EF4-FFF2-40B4-BE49-F238E27FC236}">
                <a16:creationId xmlns:a16="http://schemas.microsoft.com/office/drawing/2014/main" id="{F2B890AF-973B-43C4-AB63-46F131F3B5C8}"/>
              </a:ext>
            </a:extLst>
          </p:cNvPr>
          <p:cNvSpPr/>
          <p:nvPr/>
        </p:nvSpPr>
        <p:spPr>
          <a:xfrm>
            <a:off x="1343434" y="303365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雲形吹き出し 2">
            <a:extLst>
              <a:ext uri="{FF2B5EF4-FFF2-40B4-BE49-F238E27FC236}">
                <a16:creationId xmlns:a16="http://schemas.microsoft.com/office/drawing/2014/main" id="{A4531BF2-6C2E-4535-82F1-2AD4A79BC922}"/>
              </a:ext>
            </a:extLst>
          </p:cNvPr>
          <p:cNvSpPr/>
          <p:nvPr/>
        </p:nvSpPr>
        <p:spPr>
          <a:xfrm>
            <a:off x="8472226" y="1953536"/>
            <a:ext cx="208823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■出社初日。配属辞令と労働条件通知書を受け取る新入社員は、</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内心、何を考えているのでしょう・・？</a:t>
            </a:r>
          </a:p>
        </p:txBody>
      </p:sp>
      <p:sp>
        <p:nvSpPr>
          <p:cNvPr id="2" name="スライド番号プレースホルダー 1"/>
          <p:cNvSpPr>
            <a:spLocks noGrp="1"/>
          </p:cNvSpPr>
          <p:nvPr>
            <p:ph type="sldNum" sz="quarter" idx="12"/>
          </p:nvPr>
        </p:nvSpPr>
        <p:spPr/>
        <p:txBody>
          <a:bodyPr/>
          <a:lstStyle/>
          <a:p>
            <a:r>
              <a:rPr kumimoji="1" lang="en-US" altLang="ja-JP" dirty="0"/>
              <a:t>26</a:t>
            </a:r>
            <a:endParaRPr kumimoji="1" lang="ja-JP" altLang="en-US" dirty="0"/>
          </a:p>
        </p:txBody>
      </p:sp>
    </p:spTree>
    <p:extLst>
      <p:ext uri="{BB962C8B-B14F-4D97-AF65-F5344CB8AC3E}">
        <p14:creationId xmlns:p14="http://schemas.microsoft.com/office/powerpoint/2010/main" val="200491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906" y="134136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1055718" y="2889640"/>
            <a:ext cx="2303978" cy="1187432"/>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1097618" y="1053336"/>
            <a:ext cx="2124000" cy="1008112"/>
          </a:xfrm>
          <a:prstGeom prst="wedgeRoundRectCallout">
            <a:avLst>
              <a:gd name="adj1" fmla="val 47974"/>
              <a:gd name="adj2" fmla="val 8171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技術開発部門へ配属です。楽ではないですが、しっかり頑張ってくださいね。</a:t>
            </a:r>
          </a:p>
        </p:txBody>
      </p:sp>
      <p:sp>
        <p:nvSpPr>
          <p:cNvPr id="8" name="雲形吹き出し 7"/>
          <p:cNvSpPr/>
          <p:nvPr/>
        </p:nvSpPr>
        <p:spPr>
          <a:xfrm>
            <a:off x="8328210" y="1700808"/>
            <a:ext cx="3456422" cy="1543526"/>
          </a:xfrm>
          <a:prstGeom prst="cloudCallout">
            <a:avLst>
              <a:gd name="adj1" fmla="val -78034"/>
              <a:gd name="adj2" fmla="val 1132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7392106" y="945280"/>
            <a:ext cx="2628000" cy="756128"/>
          </a:xfrm>
          <a:prstGeom prst="wedgeRoundRectCallout">
            <a:avLst>
              <a:gd name="adj1" fmla="val -35787"/>
              <a:gd name="adj2" fmla="val 8305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はい、ご期待に添えるよう頑張ります。</a:t>
            </a:r>
          </a:p>
        </p:txBody>
      </p:sp>
      <p:sp>
        <p:nvSpPr>
          <p:cNvPr id="9" name="雲形吹き出し 2">
            <a:extLst>
              <a:ext uri="{FF2B5EF4-FFF2-40B4-BE49-F238E27FC236}">
                <a16:creationId xmlns:a16="http://schemas.microsoft.com/office/drawing/2014/main" id="{F2B890AF-973B-43C4-AB63-46F131F3B5C8}"/>
              </a:ext>
            </a:extLst>
          </p:cNvPr>
          <p:cNvSpPr/>
          <p:nvPr/>
        </p:nvSpPr>
        <p:spPr>
          <a:xfrm>
            <a:off x="1343434" y="303365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上手く育って、早く戦力になって欲しい。</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雲形吹き出し 2">
            <a:extLst>
              <a:ext uri="{FF2B5EF4-FFF2-40B4-BE49-F238E27FC236}">
                <a16:creationId xmlns:a16="http://schemas.microsoft.com/office/drawing/2014/main" id="{A4531BF2-6C2E-4535-82F1-2AD4A79BC922}"/>
              </a:ext>
            </a:extLst>
          </p:cNvPr>
          <p:cNvSpPr/>
          <p:nvPr/>
        </p:nvSpPr>
        <p:spPr>
          <a:xfrm>
            <a:off x="8706106" y="2007520"/>
            <a:ext cx="244831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でも、際限なしの残業や休日出勤の連続は嫌だな～。年次有給休暇もキチンと取れるかなあ？</a:t>
            </a:r>
          </a:p>
        </p:txBody>
      </p:sp>
      <p:sp>
        <p:nvSpPr>
          <p:cNvPr id="11" name="雲形吹き出し 2">
            <a:extLst>
              <a:ext uri="{FF2B5EF4-FFF2-40B4-BE49-F238E27FC236}">
                <a16:creationId xmlns:a16="http://schemas.microsoft.com/office/drawing/2014/main" id="{16908B25-6691-4ADD-8F87-F243132F57E2}"/>
              </a:ext>
            </a:extLst>
          </p:cNvPr>
          <p:cNvSpPr/>
          <p:nvPr/>
        </p:nvSpPr>
        <p:spPr>
          <a:xfrm>
            <a:off x="8328249" y="3357592"/>
            <a:ext cx="3744415" cy="266369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16000" indent="-216000">
              <a:lnSpc>
                <a:spcPts val="1800"/>
              </a:lnSpc>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■出社初日は、意欲とともに、一抹の不安を抱くものです。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■最初に解説するものとしては、</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労働条件通知書</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が一般的でしょう。</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　それは、労働トラブルの原因の多くが、入社時に</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言った</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言わない</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聞いてない</a:t>
            </a:r>
            <a:r>
              <a:rPr lang="en-US" altLang="ja-JP" sz="1600" dirty="0">
                <a:solidFill>
                  <a:schemeClr val="tx1"/>
                </a:solidFill>
                <a:latin typeface="HG明朝E" panose="02020909000000000000" pitchFamily="17" charset="-128"/>
                <a:ea typeface="HG明朝E" panose="02020909000000000000" pitchFamily="17" charset="-128"/>
              </a:rPr>
              <a:t>｣</a:t>
            </a:r>
            <a:r>
              <a:rPr lang="ja-JP" altLang="en-US" sz="1600" dirty="0">
                <a:solidFill>
                  <a:schemeClr val="tx1"/>
                </a:solidFill>
                <a:latin typeface="HG明朝E" panose="02020909000000000000" pitchFamily="17" charset="-128"/>
                <a:ea typeface="HG明朝E" panose="02020909000000000000" pitchFamily="17" charset="-128"/>
              </a:rPr>
              <a:t>によることが多いことによるものです。</a:t>
            </a:r>
          </a:p>
        </p:txBody>
      </p:sp>
      <p:sp>
        <p:nvSpPr>
          <p:cNvPr id="12" name="正方形/長方形 11"/>
          <p:cNvSpPr/>
          <p:nvPr/>
        </p:nvSpPr>
        <p:spPr>
          <a:xfrm>
            <a:off x="191344" y="103236"/>
            <a:ext cx="11737304" cy="698028"/>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■出社初日。配属辞令と労働条件通知書を受け取る新入社員は、</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内心、何を考えているのでしょう・・？</a:t>
            </a:r>
          </a:p>
        </p:txBody>
      </p:sp>
      <p:sp>
        <p:nvSpPr>
          <p:cNvPr id="13" name="テキスト ボックス 2"/>
          <p:cNvSpPr txBox="1"/>
          <p:nvPr/>
        </p:nvSpPr>
        <p:spPr>
          <a:xfrm>
            <a:off x="5694288" y="3244334"/>
            <a:ext cx="80342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③－１</a:t>
            </a:r>
          </a:p>
        </p:txBody>
      </p:sp>
      <p:sp>
        <p:nvSpPr>
          <p:cNvPr id="2" name="スライド番号プレースホルダー 1"/>
          <p:cNvSpPr>
            <a:spLocks noGrp="1"/>
          </p:cNvSpPr>
          <p:nvPr>
            <p:ph type="sldNum" sz="quarter" idx="12"/>
          </p:nvPr>
        </p:nvSpPr>
        <p:spPr/>
        <p:txBody>
          <a:bodyPr/>
          <a:lstStyle/>
          <a:p>
            <a:r>
              <a:rPr kumimoji="1" lang="en-US" altLang="ja-JP" dirty="0"/>
              <a:t>27</a:t>
            </a:r>
            <a:endParaRPr kumimoji="1" lang="ja-JP" altLang="en-US" dirty="0"/>
          </a:p>
        </p:txBody>
      </p:sp>
    </p:spTree>
    <p:extLst>
      <p:ext uri="{BB962C8B-B14F-4D97-AF65-F5344CB8AC3E}">
        <p14:creationId xmlns:p14="http://schemas.microsoft.com/office/powerpoint/2010/main" val="5116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87768" y="91188"/>
            <a:ext cx="1156887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ja-JP" dirty="0">
                <a:solidFill>
                  <a:schemeClr val="tx1"/>
                </a:solidFill>
                <a:latin typeface="HG丸ｺﾞｼｯｸM-PRO" panose="020F0600000000000000" pitchFamily="50" charset="-128"/>
                <a:ea typeface="HG丸ｺﾞｼｯｸM-PRO" panose="020F0600000000000000" pitchFamily="50" charset="-128"/>
              </a:rPr>
              <a:t>様々な表情</a:t>
            </a:r>
            <a:r>
              <a:rPr lang="ja-JP" altLang="en-US" dirty="0">
                <a:solidFill>
                  <a:schemeClr val="tx1"/>
                </a:solidFill>
                <a:latin typeface="HG丸ｺﾞｼｯｸM-PRO" panose="020F0600000000000000" pitchFamily="50" charset="-128"/>
                <a:ea typeface="HG丸ｺﾞｼｯｸM-PRO" panose="020F0600000000000000" pitchFamily="50" charset="-128"/>
              </a:rPr>
              <a:t>の同僚らに見守られながら、</a:t>
            </a:r>
            <a:r>
              <a:rPr lang="ja-JP" altLang="ja-JP" dirty="0">
                <a:solidFill>
                  <a:schemeClr val="tx1"/>
                </a:solidFill>
                <a:latin typeface="HG丸ｺﾞｼｯｸM-PRO" panose="020F0600000000000000" pitchFamily="50" charset="-128"/>
                <a:ea typeface="HG丸ｺﾞｼｯｸM-PRO" panose="020F0600000000000000" pitchFamily="50" charset="-128"/>
              </a:rPr>
              <a:t>皆の代表らしい従業員が</a:t>
            </a:r>
            <a:r>
              <a:rPr lang="ja-JP" altLang="en-US" dirty="0">
                <a:solidFill>
                  <a:schemeClr val="tx1"/>
                </a:solidFill>
                <a:latin typeface="HG丸ｺﾞｼｯｸM-PRO" panose="020F0600000000000000" pitchFamily="50" charset="-128"/>
                <a:ea typeface="HG丸ｺﾞｼｯｸM-PRO" panose="020F0600000000000000" pitchFamily="50" charset="-128"/>
              </a:rPr>
              <a:t>何かに</a:t>
            </a:r>
            <a:r>
              <a:rPr lang="ja-JP" altLang="ja-JP" dirty="0">
                <a:solidFill>
                  <a:schemeClr val="tx1"/>
                </a:solidFill>
                <a:latin typeface="HG丸ｺﾞｼｯｸM-PRO" panose="020F0600000000000000" pitchFamily="50" charset="-128"/>
                <a:ea typeface="HG丸ｺﾞｼｯｸM-PRO" panose="020F0600000000000000" pitchFamily="50" charset="-128"/>
              </a:rPr>
              <a:t>サインしています。何</a:t>
            </a:r>
            <a:r>
              <a:rPr lang="ja-JP" altLang="en-US" dirty="0">
                <a:solidFill>
                  <a:schemeClr val="tx1"/>
                </a:solidFill>
                <a:latin typeface="HG丸ｺﾞｼｯｸM-PRO" panose="020F0600000000000000" pitchFamily="50" charset="-128"/>
                <a:ea typeface="HG丸ｺﾞｼｯｸM-PRO" panose="020F0600000000000000" pitchFamily="50" charset="-128"/>
              </a:rPr>
              <a:t>をしているのかな？</a:t>
            </a:r>
          </a:p>
        </p:txBody>
      </p:sp>
      <p:sp>
        <p:nvSpPr>
          <p:cNvPr id="5" name="雲形吹き出し 4"/>
          <p:cNvSpPr/>
          <p:nvPr/>
        </p:nvSpPr>
        <p:spPr>
          <a:xfrm>
            <a:off x="9218405" y="1404008"/>
            <a:ext cx="2160040" cy="900000"/>
          </a:xfrm>
          <a:prstGeom prst="cloudCallout">
            <a:avLst>
              <a:gd name="adj1" fmla="val -70449"/>
              <a:gd name="adj2" fmla="val 3891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雲形吹き出し 5"/>
          <p:cNvSpPr/>
          <p:nvPr/>
        </p:nvSpPr>
        <p:spPr>
          <a:xfrm>
            <a:off x="6343202" y="828000"/>
            <a:ext cx="2628000" cy="1152016"/>
          </a:xfrm>
          <a:prstGeom prst="cloudCallout">
            <a:avLst>
              <a:gd name="adj1" fmla="val -43960"/>
              <a:gd name="adj2" fmla="val 6301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828075" y="1264632"/>
            <a:ext cx="2160040" cy="900000"/>
          </a:xfrm>
          <a:prstGeom prst="cloudCallout">
            <a:avLst>
              <a:gd name="adj1" fmla="val 62621"/>
              <a:gd name="adj2" fmla="val 311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1723103" y="3834596"/>
            <a:ext cx="2215908" cy="1008112"/>
          </a:xfrm>
          <a:prstGeom prst="wedgeRoundRectCallout">
            <a:avLst>
              <a:gd name="adj1" fmla="val 45401"/>
              <a:gd name="adj2" fmla="val -10339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書かれていることをもう一度確かめたうえで、そうそこに、意見とお名前を書いてください。</a:t>
            </a:r>
          </a:p>
        </p:txBody>
      </p:sp>
      <p:sp>
        <p:nvSpPr>
          <p:cNvPr id="9" name="角丸四角形吹き出し 8"/>
          <p:cNvSpPr/>
          <p:nvPr/>
        </p:nvSpPr>
        <p:spPr>
          <a:xfrm>
            <a:off x="8081769" y="3528000"/>
            <a:ext cx="2772000" cy="1008112"/>
          </a:xfrm>
          <a:prstGeom prst="wedgeRoundRectCallout">
            <a:avLst>
              <a:gd name="adj1" fmla="val -62848"/>
              <a:gd name="adj2" fmla="val -5972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4" name="正方形/長方形 13"/>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r>
              <a:rPr kumimoji="1" lang="en-US" altLang="ja-JP" dirty="0"/>
              <a:t>28</a:t>
            </a:r>
          </a:p>
        </p:txBody>
      </p:sp>
    </p:spTree>
    <p:extLst>
      <p:ext uri="{BB962C8B-B14F-4D97-AF65-F5344CB8AC3E}">
        <p14:creationId xmlns:p14="http://schemas.microsoft.com/office/powerpoint/2010/main" val="336485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16878" y="110183"/>
            <a:ext cx="11467754"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ja-JP" dirty="0">
                <a:solidFill>
                  <a:schemeClr val="tx1"/>
                </a:solidFill>
                <a:latin typeface="HG丸ｺﾞｼｯｸM-PRO" panose="020F0600000000000000" pitchFamily="50" charset="-128"/>
                <a:ea typeface="HG丸ｺﾞｼｯｸM-PRO" panose="020F0600000000000000" pitchFamily="50" charset="-128"/>
              </a:rPr>
              <a:t>様々な表情</a:t>
            </a:r>
            <a:r>
              <a:rPr lang="ja-JP" altLang="en-US" dirty="0">
                <a:solidFill>
                  <a:schemeClr val="tx1"/>
                </a:solidFill>
                <a:latin typeface="HG丸ｺﾞｼｯｸM-PRO" panose="020F0600000000000000" pitchFamily="50" charset="-128"/>
                <a:ea typeface="HG丸ｺﾞｼｯｸM-PRO" panose="020F0600000000000000" pitchFamily="50" charset="-128"/>
              </a:rPr>
              <a:t>の同僚らに見守られながら、</a:t>
            </a:r>
            <a:r>
              <a:rPr lang="ja-JP" altLang="ja-JP" dirty="0">
                <a:solidFill>
                  <a:schemeClr val="tx1"/>
                </a:solidFill>
                <a:latin typeface="HG丸ｺﾞｼｯｸM-PRO" panose="020F0600000000000000" pitchFamily="50" charset="-128"/>
                <a:ea typeface="HG丸ｺﾞｼｯｸM-PRO" panose="020F0600000000000000" pitchFamily="50" charset="-128"/>
              </a:rPr>
              <a:t>皆の代表らしい従業員が</a:t>
            </a:r>
            <a:r>
              <a:rPr lang="ja-JP" altLang="en-US" dirty="0">
                <a:solidFill>
                  <a:schemeClr val="tx1"/>
                </a:solidFill>
                <a:latin typeface="HG丸ｺﾞｼｯｸM-PRO" panose="020F0600000000000000" pitchFamily="50" charset="-128"/>
                <a:ea typeface="HG丸ｺﾞｼｯｸM-PRO" panose="020F0600000000000000" pitchFamily="50" charset="-128"/>
              </a:rPr>
              <a:t>何かに</a:t>
            </a:r>
            <a:r>
              <a:rPr lang="ja-JP" altLang="ja-JP" dirty="0">
                <a:solidFill>
                  <a:schemeClr val="tx1"/>
                </a:solidFill>
                <a:latin typeface="HG丸ｺﾞｼｯｸM-PRO" panose="020F0600000000000000" pitchFamily="50" charset="-128"/>
                <a:ea typeface="HG丸ｺﾞｼｯｸM-PRO" panose="020F0600000000000000" pitchFamily="50" charset="-128"/>
              </a:rPr>
              <a:t>サインしています。何</a:t>
            </a:r>
            <a:r>
              <a:rPr lang="ja-JP" altLang="en-US" dirty="0">
                <a:solidFill>
                  <a:schemeClr val="tx1"/>
                </a:solidFill>
                <a:latin typeface="HG丸ｺﾞｼｯｸM-PRO" panose="020F0600000000000000" pitchFamily="50" charset="-128"/>
                <a:ea typeface="HG丸ｺﾞｼｯｸM-PRO" panose="020F0600000000000000" pitchFamily="50" charset="-128"/>
              </a:rPr>
              <a:t>をしているのかな？</a:t>
            </a:r>
          </a:p>
        </p:txBody>
      </p:sp>
      <p:sp>
        <p:nvSpPr>
          <p:cNvPr id="5" name="雲形吹き出し 4"/>
          <p:cNvSpPr/>
          <p:nvPr/>
        </p:nvSpPr>
        <p:spPr>
          <a:xfrm>
            <a:off x="9192344" y="1196752"/>
            <a:ext cx="2232248" cy="1129859"/>
          </a:xfrm>
          <a:prstGeom prst="cloudCallout">
            <a:avLst>
              <a:gd name="adj1" fmla="val -62752"/>
              <a:gd name="adj2" fmla="val 546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雲形吹き出し 5"/>
          <p:cNvSpPr/>
          <p:nvPr/>
        </p:nvSpPr>
        <p:spPr>
          <a:xfrm>
            <a:off x="6096000" y="869412"/>
            <a:ext cx="3114180" cy="1407460"/>
          </a:xfrm>
          <a:prstGeom prst="cloudCallout">
            <a:avLst>
              <a:gd name="adj1" fmla="val -35419"/>
              <a:gd name="adj2" fmla="val 5507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911624" y="980728"/>
            <a:ext cx="2376064" cy="1296144"/>
          </a:xfrm>
          <a:prstGeom prst="cloudCallout">
            <a:avLst>
              <a:gd name="adj1" fmla="val 46775"/>
              <a:gd name="adj2" fmla="val 510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1723103" y="3834596"/>
            <a:ext cx="2215908" cy="1008112"/>
          </a:xfrm>
          <a:prstGeom prst="wedgeRoundRectCallout">
            <a:avLst>
              <a:gd name="adj1" fmla="val 45401"/>
              <a:gd name="adj2" fmla="val -10339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書かれていることをもう一度確かめたうえで、そうそこに、意見とお名前を書いてください。</a:t>
            </a:r>
          </a:p>
        </p:txBody>
      </p:sp>
      <p:sp>
        <p:nvSpPr>
          <p:cNvPr id="9" name="角丸四角形吹き出し 8"/>
          <p:cNvSpPr/>
          <p:nvPr/>
        </p:nvSpPr>
        <p:spPr>
          <a:xfrm>
            <a:off x="9156648" y="3834596"/>
            <a:ext cx="2772000" cy="1008112"/>
          </a:xfrm>
          <a:prstGeom prst="wedgeRoundRectCallout">
            <a:avLst>
              <a:gd name="adj1" fmla="val -75743"/>
              <a:gd name="adj2" fmla="val -4817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じゃあ、今回変更になったのは○○ということで、みんなの挙手で代表に選ばれた私が、ここにサインすれば良いんですね。</a:t>
            </a:r>
          </a:p>
        </p:txBody>
      </p:sp>
      <p:sp>
        <p:nvSpPr>
          <p:cNvPr id="10" name="雲形吹き出し 2">
            <a:extLst>
              <a:ext uri="{FF2B5EF4-FFF2-40B4-BE49-F238E27FC236}">
                <a16:creationId xmlns:a16="http://schemas.microsoft.com/office/drawing/2014/main" id="{9D34ED2D-280B-4790-8271-DE17FBCE310E}"/>
              </a:ext>
            </a:extLst>
          </p:cNvPr>
          <p:cNvSpPr/>
          <p:nvPr/>
        </p:nvSpPr>
        <p:spPr>
          <a:xfrm>
            <a:off x="6236682" y="1072667"/>
            <a:ext cx="2628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言うべきことは言って、</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書くべきことはしっかり</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書いておいて欲しいな！</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私達の代表なんだから・・・。</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6B674E38-ED2E-4F04-82E3-65E451750CC4}"/>
              </a:ext>
            </a:extLst>
          </p:cNvPr>
          <p:cNvSpPr/>
          <p:nvPr/>
        </p:nvSpPr>
        <p:spPr>
          <a:xfrm>
            <a:off x="9350862" y="1281460"/>
            <a:ext cx="1805308"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書くべきことは</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しっかり書いて</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おいて欲しいな！</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2" name="雲形吹き出し 2">
            <a:extLst>
              <a:ext uri="{FF2B5EF4-FFF2-40B4-BE49-F238E27FC236}">
                <a16:creationId xmlns:a16="http://schemas.microsoft.com/office/drawing/2014/main" id="{2DE6DE92-9B58-4DD2-8B3A-50544EFA6CA0}"/>
              </a:ext>
            </a:extLst>
          </p:cNvPr>
          <p:cNvSpPr/>
          <p:nvPr/>
        </p:nvSpPr>
        <p:spPr>
          <a:xfrm>
            <a:off x="1182807" y="1215807"/>
            <a:ext cx="1805308"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私たちの希望の半分は叶えられたのね。良かった</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14" name="正方形/長方形 13"/>
          <p:cNvSpPr/>
          <p:nvPr/>
        </p:nvSpPr>
        <p:spPr>
          <a:xfrm>
            <a:off x="191344" y="103236"/>
            <a:ext cx="11737304" cy="698028"/>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2">
            <a:extLst>
              <a:ext uri="{FF2B5EF4-FFF2-40B4-BE49-F238E27FC236}">
                <a16:creationId xmlns:a16="http://schemas.microsoft.com/office/drawing/2014/main" id="{16908B25-6691-4ADD-8F87-F243132F57E2}"/>
              </a:ext>
            </a:extLst>
          </p:cNvPr>
          <p:cNvSpPr/>
          <p:nvPr/>
        </p:nvSpPr>
        <p:spPr>
          <a:xfrm>
            <a:off x="8882518" y="5157192"/>
            <a:ext cx="3190146" cy="1440832"/>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16000" indent="-216000">
              <a:lnSpc>
                <a:spcPts val="1800"/>
              </a:lnSpc>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85750" indent="-285750">
              <a:lnSpc>
                <a:spcPts val="1800"/>
              </a:lnSpc>
              <a:spcAft>
                <a:spcPts val="600"/>
              </a:spcAft>
              <a:buFont typeface="Wingdings" panose="05000000000000000000" pitchFamily="2" charset="2"/>
              <a:buChar char="n"/>
            </a:pPr>
            <a:r>
              <a:rPr lang="ja-JP" altLang="en-US" sz="1600" dirty="0">
                <a:solidFill>
                  <a:schemeClr val="tx1"/>
                </a:solidFill>
                <a:latin typeface="HG明朝E" panose="02020909000000000000" pitchFamily="17" charset="-128"/>
                <a:ea typeface="HG明朝E" panose="02020909000000000000" pitchFamily="17" charset="-128"/>
              </a:rPr>
              <a:t>このシートでは、就業規則や労使協定の記載事項などのほか、留意点などについて解説を展開します。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endParaRPr lang="ja-JP" altLang="en-US" sz="1600" dirty="0">
              <a:solidFill>
                <a:schemeClr val="tx1"/>
              </a:solidFill>
              <a:latin typeface="HG明朝E" panose="02020909000000000000" pitchFamily="17" charset="-128"/>
              <a:ea typeface="HG明朝E" panose="02020909000000000000" pitchFamily="17" charset="-128"/>
            </a:endParaRPr>
          </a:p>
        </p:txBody>
      </p:sp>
      <p:sp>
        <p:nvSpPr>
          <p:cNvPr id="2" name="スライド番号プレースホルダー 1"/>
          <p:cNvSpPr>
            <a:spLocks noGrp="1"/>
          </p:cNvSpPr>
          <p:nvPr>
            <p:ph type="sldNum" sz="quarter" idx="12"/>
          </p:nvPr>
        </p:nvSpPr>
        <p:spPr/>
        <p:txBody>
          <a:bodyPr/>
          <a:lstStyle/>
          <a:p>
            <a:r>
              <a:rPr kumimoji="1" lang="en-US" altLang="ja-JP" dirty="0"/>
              <a:t>29</a:t>
            </a:r>
            <a:endParaRPr kumimoji="1" lang="ja-JP" altLang="en-US" dirty="0"/>
          </a:p>
        </p:txBody>
      </p:sp>
    </p:spTree>
    <p:extLst>
      <p:ext uri="{BB962C8B-B14F-4D97-AF65-F5344CB8AC3E}">
        <p14:creationId xmlns:p14="http://schemas.microsoft.com/office/powerpoint/2010/main" val="16395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　「雇われて働く」とは、「労働契約」を結ぶこと</a:t>
            </a:r>
          </a:p>
        </p:txBody>
      </p:sp>
      <p:sp>
        <p:nvSpPr>
          <p:cNvPr id="2" name="object 2">
            <a:extLst>
              <a:ext uri="{FF2B5EF4-FFF2-40B4-BE49-F238E27FC236}">
                <a16:creationId xmlns:a16="http://schemas.microsoft.com/office/drawing/2014/main" id="{6BF13F1C-5C47-934B-82FF-E575D9157DF4}"/>
              </a:ext>
            </a:extLst>
          </p:cNvPr>
          <p:cNvSpPr txBox="1"/>
          <p:nvPr/>
        </p:nvSpPr>
        <p:spPr>
          <a:xfrm>
            <a:off x="767408" y="908720"/>
            <a:ext cx="8599431" cy="909178"/>
          </a:xfrm>
          <a:prstGeom prst="rect">
            <a:avLst/>
          </a:prstGeom>
        </p:spPr>
        <p:txBody>
          <a:bodyPr vert="horz" wrap="square" lIns="0" tIns="10369" rIns="0" bIns="0" rtlCol="0">
            <a:spAutoFit/>
          </a:bodyPr>
          <a:lstStyle/>
          <a:p>
            <a:pPr marL="11521" marR="4609">
              <a:lnSpc>
                <a:spcPct val="145900"/>
              </a:lnSpc>
              <a:spcBef>
                <a:spcPts val="82"/>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労働契約とは、労働者が労働する（働く）ことと、使用者がその労働に対して報酬（給与）を支払うことをお互い合意して約束することです。</a:t>
            </a:r>
            <a:endParaRPr sz="2000" dirty="0">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49A9AC3A-07A6-7B49-99A5-F966D57B74E0}"/>
              </a:ext>
            </a:extLst>
          </p:cNvPr>
          <p:cNvSpPr/>
          <p:nvPr/>
        </p:nvSpPr>
        <p:spPr>
          <a:xfrm>
            <a:off x="797783" y="6486454"/>
            <a:ext cx="9670896" cy="182906"/>
          </a:xfrm>
          <a:custGeom>
            <a:avLst/>
            <a:gdLst/>
            <a:ahLst/>
            <a:cxnLst/>
            <a:rect l="l" t="t" r="r" b="b"/>
            <a:pathLst>
              <a:path w="9339580">
                <a:moveTo>
                  <a:pt x="0" y="0"/>
                </a:moveTo>
                <a:lnTo>
                  <a:pt x="9339300" y="0"/>
                </a:lnTo>
              </a:path>
            </a:pathLst>
          </a:custGeom>
          <a:ln w="20726">
            <a:solidFill>
              <a:srgbClr val="939598"/>
            </a:solidFill>
            <a:prstDash val="dash"/>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nvGrpSpPr>
          <p:cNvPr id="17" name="グループ化 16"/>
          <p:cNvGrpSpPr/>
          <p:nvPr/>
        </p:nvGrpSpPr>
        <p:grpSpPr>
          <a:xfrm>
            <a:off x="788329" y="4642212"/>
            <a:ext cx="11212327" cy="1811124"/>
            <a:chOff x="788329" y="4714221"/>
            <a:chExt cx="9844175" cy="1410116"/>
          </a:xfrm>
        </p:grpSpPr>
        <p:sp>
          <p:nvSpPr>
            <p:cNvPr id="8" name="object 8">
              <a:extLst>
                <a:ext uri="{FF2B5EF4-FFF2-40B4-BE49-F238E27FC236}">
                  <a16:creationId xmlns:a16="http://schemas.microsoft.com/office/drawing/2014/main" id="{BBAA423B-DD1D-D644-9ADF-4E35F9A7D651}"/>
                </a:ext>
              </a:extLst>
            </p:cNvPr>
            <p:cNvSpPr/>
            <p:nvPr/>
          </p:nvSpPr>
          <p:spPr>
            <a:xfrm>
              <a:off x="788329" y="4762289"/>
              <a:ext cx="0" cy="1330124"/>
            </a:xfrm>
            <a:custGeom>
              <a:avLst/>
              <a:gdLst/>
              <a:ahLst/>
              <a:cxnLst/>
              <a:rect l="l" t="t" r="r" b="b"/>
              <a:pathLst>
                <a:path h="1466215">
                  <a:moveTo>
                    <a:pt x="0" y="0"/>
                  </a:moveTo>
                  <a:lnTo>
                    <a:pt x="0" y="1465961"/>
                  </a:lnTo>
                </a:path>
              </a:pathLst>
            </a:custGeom>
            <a:ln w="20726">
              <a:solidFill>
                <a:srgbClr val="939598"/>
              </a:solidFill>
              <a:prstDash val="dash"/>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2B0F94E6-899A-8045-B2FB-97D0EB84D2D0}"/>
                </a:ext>
              </a:extLst>
            </p:cNvPr>
            <p:cNvSpPr/>
            <p:nvPr/>
          </p:nvSpPr>
          <p:spPr>
            <a:xfrm>
              <a:off x="9342398" y="4746269"/>
              <a:ext cx="1290106" cy="1377962"/>
            </a:xfrm>
            <a:custGeom>
              <a:avLst/>
              <a:gdLst/>
              <a:ahLst/>
              <a:cxnLst/>
              <a:rect l="l" t="t" r="r" b="b"/>
              <a:pathLst>
                <a:path h="1466215">
                  <a:moveTo>
                    <a:pt x="0" y="1465961"/>
                  </a:moveTo>
                  <a:lnTo>
                    <a:pt x="0" y="0"/>
                  </a:lnTo>
                </a:path>
              </a:pathLst>
            </a:custGeom>
            <a:ln w="20726">
              <a:solidFill>
                <a:srgbClr val="939598"/>
              </a:solidFill>
              <a:prstDash val="dash"/>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23F08652-01CA-3245-A6AD-BF99279AE22B}"/>
                </a:ext>
              </a:extLst>
            </p:cNvPr>
            <p:cNvSpPr/>
            <p:nvPr/>
          </p:nvSpPr>
          <p:spPr>
            <a:xfrm>
              <a:off x="820981" y="4714221"/>
              <a:ext cx="8472698" cy="0"/>
            </a:xfrm>
            <a:custGeom>
              <a:avLst/>
              <a:gdLst/>
              <a:ahLst/>
              <a:cxnLst/>
              <a:rect l="l" t="t" r="r" b="b"/>
              <a:pathLst>
                <a:path w="9339580">
                  <a:moveTo>
                    <a:pt x="9339300" y="0"/>
                  </a:moveTo>
                  <a:lnTo>
                    <a:pt x="0" y="0"/>
                  </a:lnTo>
                </a:path>
              </a:pathLst>
            </a:custGeom>
            <a:ln w="20726">
              <a:solidFill>
                <a:srgbClr val="939598"/>
              </a:solidFill>
              <a:prstDash val="dash"/>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3154298-58AA-084D-A476-80544C8ACD67}"/>
                </a:ext>
              </a:extLst>
            </p:cNvPr>
            <p:cNvSpPr/>
            <p:nvPr/>
          </p:nvSpPr>
          <p:spPr>
            <a:xfrm>
              <a:off x="788330" y="6108207"/>
              <a:ext cx="16706" cy="16130"/>
            </a:xfrm>
            <a:custGeom>
              <a:avLst/>
              <a:gdLst/>
              <a:ahLst/>
              <a:cxnLst/>
              <a:rect l="l" t="t" r="r" b="b"/>
              <a:pathLst>
                <a:path w="18415" h="17779">
                  <a:moveTo>
                    <a:pt x="0" y="0"/>
                  </a:moveTo>
                  <a:lnTo>
                    <a:pt x="0" y="17665"/>
                  </a:lnTo>
                  <a:lnTo>
                    <a:pt x="17995" y="17665"/>
                  </a:lnTo>
                </a:path>
              </a:pathLst>
            </a:custGeom>
            <a:ln w="20726">
              <a:solidFill>
                <a:srgbClr val="939598"/>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B1693DE-ABC0-B84A-9002-20A8D35FA37B}"/>
                </a:ext>
              </a:extLst>
            </p:cNvPr>
            <p:cNvSpPr/>
            <p:nvPr/>
          </p:nvSpPr>
          <p:spPr>
            <a:xfrm>
              <a:off x="9326076" y="6108207"/>
              <a:ext cx="16706" cy="16130"/>
            </a:xfrm>
            <a:custGeom>
              <a:avLst/>
              <a:gdLst/>
              <a:ahLst/>
              <a:cxnLst/>
              <a:rect l="l" t="t" r="r" b="b"/>
              <a:pathLst>
                <a:path w="18415" h="17779">
                  <a:moveTo>
                    <a:pt x="0" y="17665"/>
                  </a:moveTo>
                  <a:lnTo>
                    <a:pt x="17995" y="17665"/>
                  </a:lnTo>
                  <a:lnTo>
                    <a:pt x="17995" y="0"/>
                  </a:lnTo>
                </a:path>
              </a:pathLst>
            </a:custGeom>
            <a:ln w="20726">
              <a:solidFill>
                <a:srgbClr val="939598"/>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7B5A4194-8459-064C-99CE-7AE333155FF9}"/>
                </a:ext>
              </a:extLst>
            </p:cNvPr>
            <p:cNvSpPr/>
            <p:nvPr/>
          </p:nvSpPr>
          <p:spPr>
            <a:xfrm>
              <a:off x="9326076" y="4714222"/>
              <a:ext cx="16706" cy="16130"/>
            </a:xfrm>
            <a:custGeom>
              <a:avLst/>
              <a:gdLst/>
              <a:ahLst/>
              <a:cxnLst/>
              <a:rect l="l" t="t" r="r" b="b"/>
              <a:pathLst>
                <a:path w="18415" h="17779">
                  <a:moveTo>
                    <a:pt x="17995" y="17665"/>
                  </a:moveTo>
                  <a:lnTo>
                    <a:pt x="17995" y="0"/>
                  </a:lnTo>
                  <a:lnTo>
                    <a:pt x="0" y="0"/>
                  </a:lnTo>
                </a:path>
              </a:pathLst>
            </a:custGeom>
            <a:ln w="20726">
              <a:solidFill>
                <a:srgbClr val="939598"/>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3278A7EA-7BC4-E14F-AE10-4515B25AE33A}"/>
                </a:ext>
              </a:extLst>
            </p:cNvPr>
            <p:cNvSpPr/>
            <p:nvPr/>
          </p:nvSpPr>
          <p:spPr>
            <a:xfrm>
              <a:off x="788330" y="4714222"/>
              <a:ext cx="16706" cy="16130"/>
            </a:xfrm>
            <a:custGeom>
              <a:avLst/>
              <a:gdLst/>
              <a:ahLst/>
              <a:cxnLst/>
              <a:rect l="l" t="t" r="r" b="b"/>
              <a:pathLst>
                <a:path w="18415" h="17779">
                  <a:moveTo>
                    <a:pt x="17995" y="0"/>
                  </a:moveTo>
                  <a:lnTo>
                    <a:pt x="0" y="0"/>
                  </a:lnTo>
                  <a:lnTo>
                    <a:pt x="0" y="17665"/>
                  </a:lnTo>
                </a:path>
              </a:pathLst>
            </a:custGeom>
            <a:ln w="20726">
              <a:solidFill>
                <a:srgbClr val="939598"/>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sp>
        <p:nvSpPr>
          <p:cNvPr id="16" name="object 16">
            <a:extLst>
              <a:ext uri="{FF2B5EF4-FFF2-40B4-BE49-F238E27FC236}">
                <a16:creationId xmlns:a16="http://schemas.microsoft.com/office/drawing/2014/main" id="{3ADEEA07-0040-ED4C-9532-512B6F84C3A1}"/>
              </a:ext>
            </a:extLst>
          </p:cNvPr>
          <p:cNvSpPr txBox="1"/>
          <p:nvPr/>
        </p:nvSpPr>
        <p:spPr>
          <a:xfrm>
            <a:off x="825281" y="4766244"/>
            <a:ext cx="9588264" cy="1615084"/>
          </a:xfrm>
          <a:prstGeom prst="rect">
            <a:avLst/>
          </a:prstGeom>
        </p:spPr>
        <p:txBody>
          <a:bodyPr vert="horz" wrap="square" lIns="0" tIns="75464" rIns="0" bIns="0" rtlCol="0" anchor="t">
            <a:spAutoFit/>
          </a:bodyPr>
          <a:lstStyle/>
          <a:p>
            <a:pPr marL="11521">
              <a:lnSpc>
                <a:spcPts val="1996"/>
              </a:lnSpc>
              <a:spcBef>
                <a:spcPts val="544"/>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労働契約は口頭でも成立します</a:t>
            </a:r>
            <a:r>
              <a:rPr lang="ja-JP" altLang="en-US" sz="2000" dirty="0" err="1">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nSpc>
                <a:spcPts val="1996"/>
              </a:lnSpc>
              <a:spcBef>
                <a:spcPts val="544"/>
              </a:spcBef>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です</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が、できる限りその内容を書面で確認しましょう</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171093" marR="4609" indent="-160148">
              <a:lnSpc>
                <a:spcPts val="1996"/>
              </a:lnSpc>
              <a:spcBef>
                <a:spcPts val="544"/>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給与や働く時間など一定の労働条件については、労働者に対して書面で</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171093" marR="4609" indent="-160148">
              <a:lnSpc>
                <a:spcPts val="1996"/>
              </a:lnSpc>
              <a:spcBef>
                <a:spcPts val="544"/>
              </a:spcBef>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明らかにしなくてはならないことになっています</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11521">
              <a:lnSpc>
                <a:spcPts val="1996"/>
              </a:lnSpc>
              <a:spcBef>
                <a:spcPts val="544"/>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契約で定められていない仕事については、無理に従う必要はありません。</a:t>
            </a:r>
            <a:endParaRPr sz="2000" dirty="0">
              <a:latin typeface="HGMaruGothicMPRO" panose="020F0600000000000000" pitchFamily="34" charset="-128"/>
              <a:ea typeface="HGMaruGothicMPRO" panose="020F0600000000000000" pitchFamily="34" charset="-128"/>
              <a:cs typeface="A-OTF Shin Maru Go Pro"/>
            </a:endParaRPr>
          </a:p>
        </p:txBody>
      </p:sp>
      <p:pic>
        <p:nvPicPr>
          <p:cNvPr id="59" name="図 58">
            <a:extLst>
              <a:ext uri="{FF2B5EF4-FFF2-40B4-BE49-F238E27FC236}">
                <a16:creationId xmlns:a16="http://schemas.microsoft.com/office/drawing/2014/main" id="{C5949AE0-B608-DB4B-ADEA-D23C26A0F3F5}"/>
              </a:ext>
            </a:extLst>
          </p:cNvPr>
          <p:cNvPicPr>
            <a:picLocks noChangeAspect="1"/>
          </p:cNvPicPr>
          <p:nvPr/>
        </p:nvPicPr>
        <p:blipFill>
          <a:blip r:embed="rId2">
            <a:alphaModFix/>
          </a:blip>
          <a:stretch>
            <a:fillRect/>
          </a:stretch>
        </p:blipFill>
        <p:spPr>
          <a:xfrm>
            <a:off x="1556882" y="1810615"/>
            <a:ext cx="6909961" cy="2616697"/>
          </a:xfrm>
          <a:prstGeom prst="rect">
            <a:avLst/>
          </a:prstGeom>
        </p:spPr>
      </p:pic>
      <p:sp>
        <p:nvSpPr>
          <p:cNvPr id="20" name="正方形/長方形 1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r>
              <a:rPr kumimoji="1" lang="en-US" altLang="ja-JP" dirty="0"/>
              <a:t>30</a:t>
            </a:r>
            <a:endParaRPr kumimoji="1" lang="ja-JP" altLang="en-US" dirty="0"/>
          </a:p>
        </p:txBody>
      </p:sp>
    </p:spTree>
    <p:extLst>
      <p:ext uri="{BB962C8B-B14F-4D97-AF65-F5344CB8AC3E}">
        <p14:creationId xmlns:p14="http://schemas.microsoft.com/office/powerpoint/2010/main" val="63630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007768" y="3872890"/>
            <a:ext cx="4888052" cy="45927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000"/>
              </a:lnSpc>
            </a:pPr>
            <a:r>
              <a:rPr lang="ja-JP" altLang="en-US" dirty="0">
                <a:solidFill>
                  <a:prstClr val="black"/>
                </a:solidFill>
                <a:latin typeface="HG明朝E" panose="02020909000000000000" pitchFamily="17" charset="-128"/>
                <a:ea typeface="HG明朝E" panose="02020909000000000000" pitchFamily="17" charset="-128"/>
              </a:rPr>
              <a:t>厚生労働省</a:t>
            </a:r>
            <a:r>
              <a:rPr lang="en-US" altLang="ja-JP" dirty="0">
                <a:solidFill>
                  <a:prstClr val="black"/>
                </a:solidFill>
                <a:latin typeface="HG明朝E" panose="02020909000000000000" pitchFamily="17" charset="-128"/>
                <a:ea typeface="HG明朝E" panose="02020909000000000000" pitchFamily="17" charset="-128"/>
              </a:rPr>
              <a:t>｢</a:t>
            </a:r>
            <a:r>
              <a:rPr lang="ja-JP" altLang="en-US" dirty="0">
                <a:solidFill>
                  <a:prstClr val="black"/>
                </a:solidFill>
                <a:latin typeface="HG明朝E" panose="02020909000000000000" pitchFamily="17" charset="-128"/>
                <a:ea typeface="HG明朝E" panose="02020909000000000000" pitchFamily="17" charset="-128"/>
              </a:rPr>
              <a:t>確かめよう労働条件</a:t>
            </a:r>
            <a:r>
              <a:rPr lang="en-US" altLang="ja-JP" dirty="0">
                <a:solidFill>
                  <a:prstClr val="black"/>
                </a:solidFill>
                <a:latin typeface="HG明朝E" panose="02020909000000000000" pitchFamily="17" charset="-128"/>
                <a:ea typeface="HG明朝E" panose="02020909000000000000" pitchFamily="17" charset="-128"/>
              </a:rPr>
              <a:t>｣</a:t>
            </a:r>
            <a:r>
              <a:rPr lang="ja-JP" altLang="en-US" dirty="0">
                <a:solidFill>
                  <a:prstClr val="black"/>
                </a:solidFill>
                <a:latin typeface="HG明朝E" panose="02020909000000000000" pitchFamily="17" charset="-128"/>
                <a:ea typeface="HG明朝E" panose="02020909000000000000" pitchFamily="17" charset="-128"/>
              </a:rPr>
              <a:t>→</a:t>
            </a:r>
            <a:endParaRPr lang="en-US" altLang="ja-JP" dirty="0">
              <a:solidFill>
                <a:prstClr val="black"/>
              </a:solidFill>
              <a:latin typeface="HG明朝E" panose="02020909000000000000" pitchFamily="17" charset="-128"/>
              <a:ea typeface="HG明朝E" panose="02020909000000000000" pitchFamily="17" charset="-128"/>
            </a:endParaRPr>
          </a:p>
          <a:p>
            <a:pPr>
              <a:lnSpc>
                <a:spcPts val="2000"/>
              </a:lnSpc>
            </a:pPr>
            <a:r>
              <a:rPr lang="en-US" altLang="ja-JP" dirty="0">
                <a:solidFill>
                  <a:prstClr val="black"/>
                </a:solidFill>
                <a:latin typeface="HG明朝E" panose="02020909000000000000" pitchFamily="17" charset="-128"/>
                <a:ea typeface="HG明朝E" panose="02020909000000000000" pitchFamily="17" charset="-128"/>
              </a:rPr>
              <a:t>https://www.check-roudou.mhlw.go.jp/</a:t>
            </a:r>
            <a:endParaRPr lang="ja-JP" altLang="en-US" dirty="0">
              <a:solidFill>
                <a:prstClr val="black"/>
              </a:solidFill>
              <a:latin typeface="HG明朝E" panose="02020909000000000000" pitchFamily="17" charset="-128"/>
              <a:ea typeface="HG明朝E" panose="02020909000000000000" pitchFamily="17" charset="-128"/>
            </a:endParaRPr>
          </a:p>
        </p:txBody>
      </p:sp>
      <p:sp>
        <p:nvSpPr>
          <p:cNvPr id="12" name="正方形/長方形 11"/>
          <p:cNvSpPr/>
          <p:nvPr/>
        </p:nvSpPr>
        <p:spPr>
          <a:xfrm>
            <a:off x="0" y="692696"/>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入社時に「労働条件通知書」をもらいましたか？</a:t>
            </a:r>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C5BFB97B-C8B2-F04F-AE68-5743FB7DD4B1}"/>
              </a:ext>
            </a:extLst>
          </p:cNvPr>
          <p:cNvPicPr>
            <a:picLocks noChangeAspect="1"/>
          </p:cNvPicPr>
          <p:nvPr/>
        </p:nvPicPr>
        <p:blipFill>
          <a:blip r:embed="rId2">
            <a:alphaModFix/>
          </a:blip>
          <a:stretch>
            <a:fillRect/>
          </a:stretch>
        </p:blipFill>
        <p:spPr>
          <a:xfrm>
            <a:off x="743224" y="3132696"/>
            <a:ext cx="8680540" cy="3752688"/>
          </a:xfrm>
          <a:prstGeom prst="rect">
            <a:avLst/>
          </a:prstGeom>
        </p:spPr>
      </p:pic>
      <p:sp>
        <p:nvSpPr>
          <p:cNvPr id="10" name="object 3">
            <a:extLst>
              <a:ext uri="{FF2B5EF4-FFF2-40B4-BE49-F238E27FC236}">
                <a16:creationId xmlns:a16="http://schemas.microsoft.com/office/drawing/2014/main" id="{9BD6ACF4-9303-E74C-AD9E-D3AA4A0C4A00}"/>
              </a:ext>
            </a:extLst>
          </p:cNvPr>
          <p:cNvSpPr txBox="1"/>
          <p:nvPr/>
        </p:nvSpPr>
        <p:spPr>
          <a:xfrm>
            <a:off x="623392" y="1105803"/>
            <a:ext cx="10369152" cy="1746367"/>
          </a:xfrm>
          <a:prstGeom prst="rect">
            <a:avLst/>
          </a:prstGeom>
        </p:spPr>
        <p:txBody>
          <a:bodyPr vert="horz" wrap="square" lIns="0" tIns="14978" rIns="0" bIns="0" rtlCol="0">
            <a:spAutoFit/>
          </a:bodyPr>
          <a:lstStyle/>
          <a:p>
            <a:pPr marL="124432" marR="4609" algn="just">
              <a:lnSpc>
                <a:spcPts val="2722"/>
              </a:lnSpc>
            </a:pPr>
            <a:r>
              <a:rPr sz="1542"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労働契約は口頭でも成立しますが、内容はできる限り書面で確認します。契約期間や、就業する時間、賃金（給与）の計算方法・支払方法など、特定の重要な労働条件については、使用者は労働者に書面にして知らせなければならないことになっています。</a:t>
            </a:r>
            <a:endParaRPr lang="en-US" dirty="0">
              <a:solidFill>
                <a:srgbClr val="231F20"/>
              </a:solidFill>
              <a:latin typeface="HGMaruGothicMPRO" panose="020F0600000000000000" pitchFamily="34" charset="-128"/>
              <a:ea typeface="HGMaruGothicMPRO" panose="020F0600000000000000" pitchFamily="34" charset="-128"/>
              <a:cs typeface="A-OTF Shin Maru Go Pro"/>
            </a:endParaRPr>
          </a:p>
          <a:p>
            <a:pPr marL="124432" marR="4609" algn="just">
              <a:lnSpc>
                <a:spcPts val="2722"/>
              </a:lnSpc>
            </a:pPr>
            <a:r>
              <a:rPr lang="en-US" altLang="ja-JP"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本人が希望する場合は、電子メール等での通知も可能です。</a:t>
            </a:r>
            <a:endParaRPr dirty="0">
              <a:latin typeface="HGMaruGothicMPRO" panose="020F0600000000000000" pitchFamily="34" charset="-128"/>
              <a:ea typeface="HGMaruGothicMPRO" panose="020F0600000000000000" pitchFamily="34" charset="-128"/>
              <a:cs typeface="A-OTF Shin Maru Go Pro"/>
            </a:endParaRPr>
          </a:p>
          <a:p>
            <a:pPr marL="24195">
              <a:lnSpc>
                <a:spcPts val="2722"/>
              </a:lnSpc>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a:t>
            </a:r>
            <a:r>
              <a:rPr dirty="0" err="1">
                <a:solidFill>
                  <a:srgbClr val="231F20"/>
                </a:solidFill>
                <a:latin typeface="HGMaruGothicMPRO" panose="020F0600000000000000" pitchFamily="34" charset="-128"/>
                <a:ea typeface="HGMaruGothicMPRO" panose="020F0600000000000000" pitchFamily="34" charset="-128"/>
                <a:cs typeface="A-OTF Shin Maru Go Pro"/>
              </a:rPr>
              <a:t>求人</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広告</a:t>
            </a:r>
            <a:r>
              <a:rPr dirty="0" err="1">
                <a:solidFill>
                  <a:srgbClr val="231F20"/>
                </a:solidFill>
                <a:latin typeface="HGMaruGothicMPRO" panose="020F0600000000000000" pitchFamily="34" charset="-128"/>
                <a:ea typeface="HGMaruGothicMPRO" panose="020F0600000000000000" pitchFamily="34" charset="-128"/>
                <a:cs typeface="A-OTF Shin Maru Go Pro"/>
              </a:rPr>
              <a:t>と実際の労働条件が異なる場合があります。必ず確認しましょう</a:t>
            </a:r>
            <a:r>
              <a:rPr dirty="0">
                <a:solidFill>
                  <a:srgbClr val="231F20"/>
                </a:solidFill>
                <a:latin typeface="HGMaruGothicMPRO" panose="020F0600000000000000" pitchFamily="34" charset="-128"/>
                <a:ea typeface="HGMaruGothicMPRO" panose="020F0600000000000000" pitchFamily="34" charset="-128"/>
                <a:cs typeface="A-OTF Shin Maru Go Pro"/>
              </a:rPr>
              <a:t>。）</a:t>
            </a:r>
            <a:endParaRPr dirty="0">
              <a:latin typeface="HGMaruGothicMPRO" panose="020F0600000000000000" pitchFamily="34" charset="-128"/>
              <a:ea typeface="HGMaruGothicMPRO" panose="020F0600000000000000" pitchFamily="34" charset="-128"/>
              <a:cs typeface="A-OTF Shin Maru Go Pro"/>
            </a:endParaRPr>
          </a:p>
        </p:txBody>
      </p:sp>
      <p:sp>
        <p:nvSpPr>
          <p:cNvPr id="2" name="スライド番号プレースホルダー 1"/>
          <p:cNvSpPr>
            <a:spLocks noGrp="1"/>
          </p:cNvSpPr>
          <p:nvPr>
            <p:ph type="sldNum" sz="quarter" idx="12"/>
          </p:nvPr>
        </p:nvSpPr>
        <p:spPr/>
        <p:txBody>
          <a:bodyPr/>
          <a:lstStyle/>
          <a:p>
            <a:r>
              <a:rPr kumimoji="1" lang="en-US" altLang="ja-JP" dirty="0"/>
              <a:t>31</a:t>
            </a:r>
            <a:endParaRPr kumimoji="1" lang="ja-JP" altLang="en-US" dirty="0"/>
          </a:p>
        </p:txBody>
      </p:sp>
    </p:spTree>
    <p:extLst>
      <p:ext uri="{BB962C8B-B14F-4D97-AF65-F5344CB8AC3E}">
        <p14:creationId xmlns:p14="http://schemas.microsoft.com/office/powerpoint/2010/main" val="365680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67408" y="6093296"/>
            <a:ext cx="10153128" cy="395984"/>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退職に関する事項</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何日前までに申し出るなど</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は？</a:t>
            </a:r>
            <a:endParaRPr lang="ja-JP" altLang="en-US" sz="22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767408" y="1729037"/>
            <a:ext cx="10153128" cy="1548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働く期間は期限付き？　期間の定めなし</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→期限付きならば、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いつからいつまで？</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契約更新はあり？　なし？</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契約更新の判断基準は</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767408" y="3385221"/>
            <a:ext cx="10153128" cy="540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800"/>
              </a:lnSpc>
            </a:pP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どこでどんな仕事をする？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endParaRPr lang="ja-JP" altLang="en-US" sz="22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67408" y="4033293"/>
            <a:ext cx="10153128" cy="1476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働くのは何日の何時から何時まで？ </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残業は？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休日出勤は？ </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休憩時間は？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シフトの交代方法は？</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休日は？        　</a:t>
            </a: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年次有給</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休暇は？</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767408" y="5589360"/>
            <a:ext cx="10153128" cy="395984"/>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給料はどのように計算して何日に支払われる？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自分の労働条件、どのくらい覚えてますか？　①</a:t>
            </a: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336" y="879103"/>
            <a:ext cx="10801200" cy="830997"/>
          </a:xfrm>
          <a:prstGeom prst="rect">
            <a:avLst/>
          </a:prstGeom>
          <a:noFill/>
        </p:spPr>
        <p:txBody>
          <a:bodyPr wrap="square" rtlCol="0">
            <a:spAutoFit/>
          </a:bodyPr>
          <a:lstStyle/>
          <a:p>
            <a:r>
              <a:rPr kumimoji="1" lang="ja-JP" altLang="en-US" sz="2400" b="1" dirty="0">
                <a:solidFill>
                  <a:srgbClr val="009944"/>
                </a:solidFill>
                <a:latin typeface="HG丸ｺﾞｼｯｸM-PRO" panose="020F0600000000000000" pitchFamily="50" charset="-128"/>
                <a:ea typeface="HG丸ｺﾞｼｯｸM-PRO" panose="020F0600000000000000" pitchFamily="50" charset="-128"/>
              </a:rPr>
              <a:t>以下の事項は書面で示されるべきものです。</a:t>
            </a:r>
            <a:endParaRPr kumimoji="1" lang="en-US" altLang="ja-JP" sz="2400" b="1" dirty="0">
              <a:solidFill>
                <a:srgbClr val="009944"/>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rgbClr val="009944"/>
                </a:solidFill>
                <a:latin typeface="HG丸ｺﾞｼｯｸM-PRO" panose="020F0600000000000000" pitchFamily="50" charset="-128"/>
                <a:ea typeface="HG丸ｺﾞｼｯｸM-PRO" panose="020F0600000000000000" pitchFamily="50" charset="-128"/>
              </a:rPr>
              <a:t>□印にチェックして確認してみましょう。</a:t>
            </a:r>
          </a:p>
        </p:txBody>
      </p:sp>
      <p:sp>
        <p:nvSpPr>
          <p:cNvPr id="3" name="スライド番号プレースホルダー 2"/>
          <p:cNvSpPr>
            <a:spLocks noGrp="1"/>
          </p:cNvSpPr>
          <p:nvPr>
            <p:ph type="sldNum" sz="quarter" idx="12"/>
          </p:nvPr>
        </p:nvSpPr>
        <p:spPr/>
        <p:txBody>
          <a:bodyPr/>
          <a:lstStyle/>
          <a:p>
            <a:r>
              <a:rPr kumimoji="1" lang="en-US" altLang="ja-JP" dirty="0"/>
              <a:t>32</a:t>
            </a:r>
            <a:endParaRPr kumimoji="1" lang="ja-JP" altLang="en-US" dirty="0"/>
          </a:p>
        </p:txBody>
      </p:sp>
    </p:spTree>
    <p:extLst>
      <p:ext uri="{BB962C8B-B14F-4D97-AF65-F5344CB8AC3E}">
        <p14:creationId xmlns:p14="http://schemas.microsoft.com/office/powerpoint/2010/main" val="41587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animBg="1"/>
      <p:bldP spid="5" grpId="0" animBg="1"/>
      <p:bldP spid="6"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23392" y="1710100"/>
            <a:ext cx="8460608" cy="4671228"/>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昇給制度はある</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退職金制度はある？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賞与</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ボーナス</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などはある？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食費や作業用品代などについて、会社負担はある？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安全衛生に関する決まりはある？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職業訓練</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社員研修</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に関する決まりはある？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災害補償や私傷病に関する決まりはある？</a:t>
            </a:r>
            <a:endPar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表彰や制裁に関する決まりはある</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a:p>
            <a:pPr>
              <a:lnSpc>
                <a:spcPts val="3800"/>
              </a:lnSpc>
            </a:pPr>
            <a:r>
              <a:rPr lang="ja-JP" altLang="en-US" sz="2400" dirty="0">
                <a:solidFill>
                  <a:srgbClr val="009944"/>
                </a:solidFill>
                <a:latin typeface="HG丸ｺﾞｼｯｸM-PRO" panose="020F0600000000000000" pitchFamily="50" charset="-128"/>
                <a:ea typeface="HG丸ｺﾞｼｯｸM-PRO" panose="020F0600000000000000" pitchFamily="50" charset="-128"/>
              </a:rPr>
              <a:t>□</a:t>
            </a:r>
            <a:r>
              <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休職に関する決まりはある</a:t>
            </a:r>
            <a:r>
              <a:rPr lang="en-US" altLang="ja-JP" sz="2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自分の労働条件、どのくらい覚えてますか？　②</a:t>
            </a:r>
          </a:p>
        </p:txBody>
      </p:sp>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9336" y="879103"/>
            <a:ext cx="10801200" cy="830997"/>
          </a:xfrm>
          <a:prstGeom prst="rect">
            <a:avLst/>
          </a:prstGeom>
          <a:noFill/>
        </p:spPr>
        <p:txBody>
          <a:bodyPr wrap="square" rtlCol="0">
            <a:spAutoFit/>
          </a:bodyPr>
          <a:lstStyle/>
          <a:p>
            <a:r>
              <a:rPr kumimoji="1" lang="ja-JP" altLang="en-US" sz="2400" b="1" dirty="0">
                <a:solidFill>
                  <a:srgbClr val="009944"/>
                </a:solidFill>
                <a:latin typeface="HG丸ｺﾞｼｯｸM-PRO" panose="020F0600000000000000" pitchFamily="50" charset="-128"/>
                <a:ea typeface="HG丸ｺﾞｼｯｸM-PRO" panose="020F0600000000000000" pitchFamily="50" charset="-128"/>
              </a:rPr>
              <a:t>以下の事項は、会社に定めがあるならば、説明されるべきものです。</a:t>
            </a:r>
            <a:endParaRPr kumimoji="1" lang="en-US" altLang="ja-JP" sz="2400" b="1" dirty="0">
              <a:solidFill>
                <a:srgbClr val="009944"/>
              </a:solidFill>
              <a:latin typeface="HG丸ｺﾞｼｯｸM-PRO" panose="020F0600000000000000" pitchFamily="50" charset="-128"/>
              <a:ea typeface="HG丸ｺﾞｼｯｸM-PRO" panose="020F0600000000000000" pitchFamily="50" charset="-128"/>
            </a:endParaRPr>
          </a:p>
          <a:p>
            <a:r>
              <a:rPr kumimoji="1" lang="ja-JP" altLang="en-US" sz="2400" b="1" dirty="0">
                <a:solidFill>
                  <a:srgbClr val="009944"/>
                </a:solidFill>
                <a:latin typeface="HG丸ｺﾞｼｯｸM-PRO" panose="020F0600000000000000" pitchFamily="50" charset="-128"/>
                <a:ea typeface="HG丸ｺﾞｼｯｸM-PRO" panose="020F0600000000000000" pitchFamily="50" charset="-128"/>
              </a:rPr>
              <a:t>□印にチェックして確認してみましょう。</a:t>
            </a:r>
          </a:p>
        </p:txBody>
      </p:sp>
      <p:sp>
        <p:nvSpPr>
          <p:cNvPr id="3" name="スライド番号プレースホルダー 2"/>
          <p:cNvSpPr>
            <a:spLocks noGrp="1"/>
          </p:cNvSpPr>
          <p:nvPr>
            <p:ph type="sldNum" sz="quarter" idx="12"/>
          </p:nvPr>
        </p:nvSpPr>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16330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ワイド画面</PresentationFormat>
  <Paragraphs>148</Paragraphs>
  <Slides>14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A-OTF Shin Maru Go Pro</vt:lpstr>
      <vt:lpstr>HGS創英角ﾎﾟｯﾌﾟ体</vt:lpstr>
      <vt:lpstr>HGｺﾞｼｯｸM</vt:lpstr>
      <vt:lpstr>HGMaruGothicMPRO</vt:lpstr>
      <vt:lpstr>HGMaruGothicMPRO</vt:lpstr>
      <vt:lpstr>HG明朝E</vt:lpstr>
      <vt:lpstr>Meiryo UI</vt:lpstr>
      <vt:lpstr>ＭＳ Ｐゴシック</vt:lpstr>
      <vt:lpstr>Arial</vt:lpstr>
      <vt:lpstr>Calibri</vt:lpstr>
      <vt:lpstr>Trebuchet MS</vt:lpstr>
      <vt:lpstr>Wingdings</vt:lpstr>
      <vt:lpstr>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2019-08-20T00:59:50Z</dcterms:modified>
</cp:coreProperties>
</file>