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14"/>
  </p:notesMasterIdLst>
  <p:sldIdLst>
    <p:sldId id="650" r:id="rId2"/>
    <p:sldId id="654" r:id="rId3"/>
    <p:sldId id="661" r:id="rId4"/>
    <p:sldId id="660" r:id="rId5"/>
    <p:sldId id="669" r:id="rId6"/>
    <p:sldId id="662" r:id="rId7"/>
    <p:sldId id="663" r:id="rId8"/>
    <p:sldId id="664" r:id="rId9"/>
    <p:sldId id="665" r:id="rId10"/>
    <p:sldId id="666" r:id="rId11"/>
    <p:sldId id="667" r:id="rId12"/>
    <p:sldId id="668"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44"/>
    <a:srgbClr val="E60012"/>
    <a:srgbClr val="9C7DB6"/>
    <a:srgbClr val="B6007A"/>
    <a:srgbClr val="FF9700"/>
    <a:srgbClr val="6CB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5" autoAdjust="0"/>
    <p:restoredTop sz="94694" autoAdjust="0"/>
  </p:normalViewPr>
  <p:slideViewPr>
    <p:cSldViewPr>
      <p:cViewPr varScale="1">
        <p:scale>
          <a:sx n="122" d="100"/>
          <a:sy n="122" d="100"/>
        </p:scale>
        <p:origin x="108"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81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4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mhlw.go.jp/wp/hakusyo/karoushi/17/dl/17-1-2.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テーマ⑥　ハラスメント</a:t>
            </a:r>
          </a:p>
        </p:txBody>
      </p:sp>
      <p:sp>
        <p:nvSpPr>
          <p:cNvPr id="6"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89</a:t>
            </a:r>
            <a:endParaRPr lang="ja-JP" altLang="en-US" sz="1200" b="1" dirty="0">
              <a:solidFill>
                <a:schemeClr val="tx1"/>
              </a:solidFill>
            </a:endParaRPr>
          </a:p>
        </p:txBody>
      </p:sp>
    </p:spTree>
    <p:extLst>
      <p:ext uri="{BB962C8B-B14F-4D97-AF65-F5344CB8AC3E}">
        <p14:creationId xmlns:p14="http://schemas.microsoft.com/office/powerpoint/2010/main" val="241996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2A57266D-FDFF-7445-B72A-5E219533DAA8}"/>
              </a:ext>
            </a:extLst>
          </p:cNvPr>
          <p:cNvSpPr txBox="1"/>
          <p:nvPr/>
        </p:nvSpPr>
        <p:spPr>
          <a:xfrm>
            <a:off x="1791259" y="1389863"/>
            <a:ext cx="3148492" cy="2382892"/>
          </a:xfrm>
          <a:prstGeom prst="rect">
            <a:avLst/>
          </a:prstGeom>
        </p:spPr>
        <p:txBody>
          <a:bodyPr vert="horz" wrap="square" lIns="0" tIns="15554" rIns="0" bIns="0" rtlCol="0">
            <a:spAutoFit/>
          </a:bodyPr>
          <a:lstStyle/>
          <a:p>
            <a:pPr marL="17858">
              <a:spcBef>
                <a:spcPts val="122"/>
              </a:spcBef>
            </a:pPr>
            <a:r>
              <a:rPr sz="1769" b="1" dirty="0">
                <a:solidFill>
                  <a:srgbClr val="E60012"/>
                </a:solidFill>
                <a:latin typeface="HGMaruGothicMPRO" panose="020F0600000000000000" pitchFamily="34" charset="-128"/>
                <a:ea typeface="HGMaruGothicMPRO" panose="020F0600000000000000" pitchFamily="34" charset="-128"/>
                <a:cs typeface="ShinMGoPro-DeBold"/>
              </a:rPr>
              <a:t>□　パワハラ被害調査</a:t>
            </a:r>
            <a:endParaRPr sz="1769" dirty="0">
              <a:solidFill>
                <a:srgbClr val="E60012"/>
              </a:solidFill>
              <a:latin typeface="HGMaruGothicMPRO" panose="020F0600000000000000" pitchFamily="34" charset="-128"/>
              <a:ea typeface="HGMaruGothicMPRO" panose="020F0600000000000000" pitchFamily="34" charset="-128"/>
              <a:cs typeface="ShinMGoPro-DeBold"/>
            </a:endParaRPr>
          </a:p>
          <a:p>
            <a:pPr marL="11521" marR="4609" indent="6337">
              <a:lnSpc>
                <a:spcPct val="129099"/>
              </a:lnSpc>
              <a:spcBef>
                <a:spcPts val="585"/>
              </a:spcBef>
            </a:pPr>
            <a:r>
              <a:rPr sz="1452" dirty="0">
                <a:solidFill>
                  <a:srgbClr val="231F20"/>
                </a:solidFill>
                <a:latin typeface="HGMaruGothicMPRO" panose="020F0600000000000000" pitchFamily="34" charset="-128"/>
                <a:ea typeface="HGMaruGothicMPRO" panose="020F0600000000000000" pitchFamily="34" charset="-128"/>
                <a:cs typeface="A-OTF Shin Maru Go Pro"/>
              </a:rPr>
              <a:t>　平成28年度に厚生労働省が実施した「職場のパワーハラスメントに関する実態調査」によると、過去3年以内にパワーハラスメントを受けたことがあると回答した者は32.5%であり、この問題が依然として社会的な問題であることが明確に示されました。</a:t>
            </a:r>
            <a:endParaRPr sz="1452" dirty="0">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C0F80CA3-2D66-B942-B177-374D74FCD979}"/>
              </a:ext>
            </a:extLst>
          </p:cNvPr>
          <p:cNvSpPr txBox="1"/>
          <p:nvPr/>
        </p:nvSpPr>
        <p:spPr>
          <a:xfrm>
            <a:off x="1798132" y="4293208"/>
            <a:ext cx="3136592" cy="1229756"/>
          </a:xfrm>
          <a:prstGeom prst="rect">
            <a:avLst/>
          </a:prstGeom>
        </p:spPr>
        <p:txBody>
          <a:bodyPr vert="horz" wrap="square" lIns="0" tIns="15554" rIns="0" bIns="0" rtlCol="0">
            <a:spAutoFit/>
          </a:bodyPr>
          <a:lstStyle/>
          <a:p>
            <a:pPr marL="11521">
              <a:spcBef>
                <a:spcPts val="122"/>
              </a:spcBef>
            </a:pPr>
            <a:r>
              <a:rPr sz="1769" b="1" dirty="0">
                <a:solidFill>
                  <a:srgbClr val="E60012"/>
                </a:solidFill>
                <a:latin typeface="HGMaruGothicMPRO" panose="020F0600000000000000" pitchFamily="34" charset="-128"/>
                <a:ea typeface="HGMaruGothicMPRO" panose="020F0600000000000000" pitchFamily="34" charset="-128"/>
                <a:cs typeface="ShinMGoPro-DeBold"/>
              </a:rPr>
              <a:t>□　精神障害の労災補償状況</a:t>
            </a:r>
            <a:endParaRPr sz="1769" dirty="0">
              <a:solidFill>
                <a:srgbClr val="E60012"/>
              </a:solidFill>
              <a:latin typeface="HGMaruGothicMPRO" panose="020F0600000000000000" pitchFamily="34" charset="-128"/>
              <a:ea typeface="HGMaruGothicMPRO" panose="020F0600000000000000" pitchFamily="34" charset="-128"/>
              <a:cs typeface="ShinMGoPro-DeBold"/>
            </a:endParaRPr>
          </a:p>
          <a:p>
            <a:pPr marL="11521" marR="4609" algn="just">
              <a:lnSpc>
                <a:spcPct val="129099"/>
              </a:lnSpc>
              <a:spcBef>
                <a:spcPts val="585"/>
              </a:spcBef>
            </a:pPr>
            <a:r>
              <a:rPr sz="1452" dirty="0">
                <a:solidFill>
                  <a:srgbClr val="231F20"/>
                </a:solidFill>
                <a:latin typeface="HGMaruGothicMPRO" panose="020F0600000000000000" pitchFamily="34" charset="-128"/>
                <a:ea typeface="HGMaruGothicMPRO" panose="020F0600000000000000" pitchFamily="34" charset="-128"/>
                <a:cs typeface="A-OTF Shin Maru Go Pro"/>
              </a:rPr>
              <a:t>　</a:t>
            </a:r>
            <a:r>
              <a:rPr sz="1452" dirty="0" err="1">
                <a:solidFill>
                  <a:srgbClr val="231F20"/>
                </a:solidFill>
                <a:latin typeface="HGMaruGothicMPRO" panose="020F0600000000000000" pitchFamily="34" charset="-128"/>
                <a:ea typeface="HGMaruGothicMPRO" panose="020F0600000000000000" pitchFamily="34" charset="-128"/>
                <a:cs typeface="A-OTF Shin Maru Go Pro"/>
              </a:rPr>
              <a:t>精神障害</a:t>
            </a:r>
            <a:r>
              <a:rPr lang="ja-JP" altLang="en-US" sz="1452" dirty="0">
                <a:solidFill>
                  <a:srgbClr val="231F20"/>
                </a:solidFill>
                <a:latin typeface="HGMaruGothicMPRO" panose="020F0600000000000000" pitchFamily="34" charset="-128"/>
                <a:ea typeface="HGMaruGothicMPRO" panose="020F0600000000000000" pitchFamily="34" charset="-128"/>
                <a:cs typeface="A-OTF Shin Maru Go Pro"/>
              </a:rPr>
              <a:t>のうち、ひどい嫌がらせ等を理由とする</a:t>
            </a:r>
            <a:r>
              <a:rPr sz="1452" dirty="0" err="1">
                <a:solidFill>
                  <a:srgbClr val="231F20"/>
                </a:solidFill>
                <a:latin typeface="HGMaruGothicMPRO" panose="020F0600000000000000" pitchFamily="34" charset="-128"/>
                <a:ea typeface="HGMaruGothicMPRO" panose="020F0600000000000000" pitchFamily="34" charset="-128"/>
                <a:cs typeface="A-OTF Shin Maru Go Pro"/>
              </a:rPr>
              <a:t>労災保険の支給決定件数</a:t>
            </a:r>
            <a:r>
              <a:rPr lang="ja-JP" altLang="en-US" sz="1452" dirty="0">
                <a:solidFill>
                  <a:srgbClr val="231F20"/>
                </a:solidFill>
                <a:latin typeface="HGMaruGothicMPRO" panose="020F0600000000000000" pitchFamily="34" charset="-128"/>
                <a:ea typeface="HGMaruGothicMPRO" panose="020F0600000000000000" pitchFamily="34" charset="-128"/>
                <a:cs typeface="A-OTF Shin Maru Go Pro"/>
              </a:rPr>
              <a:t>は増加傾向にあり</a:t>
            </a:r>
            <a:r>
              <a:rPr sz="1452" dirty="0" err="1">
                <a:solidFill>
                  <a:srgbClr val="231F20"/>
                </a:solidFill>
                <a:latin typeface="HGMaruGothicMPRO" panose="020F0600000000000000" pitchFamily="34" charset="-128"/>
                <a:ea typeface="HGMaruGothicMPRO" panose="020F0600000000000000" pitchFamily="34" charset="-128"/>
                <a:cs typeface="A-OTF Shin Maru Go Pro"/>
              </a:rPr>
              <a:t>ます</a:t>
            </a:r>
            <a:r>
              <a:rPr sz="1452" dirty="0">
                <a:solidFill>
                  <a:srgbClr val="231F20"/>
                </a:solidFill>
                <a:latin typeface="HGMaruGothicMPRO" panose="020F0600000000000000" pitchFamily="34" charset="-128"/>
                <a:ea typeface="HGMaruGothicMPRO" panose="020F0600000000000000" pitchFamily="34" charset="-128"/>
                <a:cs typeface="A-OTF Shin Maru Go Pro"/>
              </a:rPr>
              <a:t>。</a:t>
            </a:r>
            <a:endParaRPr sz="1452" dirty="0">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5180B2FD-A6F5-0943-B8A3-2D7E0272D873}"/>
              </a:ext>
            </a:extLst>
          </p:cNvPr>
          <p:cNvSpPr txBox="1"/>
          <p:nvPr/>
        </p:nvSpPr>
        <p:spPr>
          <a:xfrm>
            <a:off x="6927070" y="5663901"/>
            <a:ext cx="3515569" cy="150060"/>
          </a:xfrm>
          <a:prstGeom prst="rect">
            <a:avLst/>
          </a:prstGeom>
        </p:spPr>
        <p:txBody>
          <a:bodyPr vert="horz" wrap="square" lIns="0" tIns="10369" rIns="0" bIns="0" rtlCol="0">
            <a:spAutoFit/>
          </a:bodyPr>
          <a:lstStyle/>
          <a:p>
            <a:pPr marL="11521" algn="r">
              <a:spcBef>
                <a:spcPts val="82"/>
              </a:spcBef>
            </a:pPr>
            <a:r>
              <a:rPr sz="907" dirty="0">
                <a:solidFill>
                  <a:srgbClr val="231F20"/>
                </a:solidFill>
                <a:latin typeface="HGMaruGothicMPRO" panose="020F0600000000000000" pitchFamily="34" charset="-128"/>
                <a:ea typeface="HGMaruGothicMPRO" panose="020F0600000000000000" pitchFamily="34" charset="-128"/>
                <a:cs typeface="A-OTF Shin Maru Go Pro"/>
              </a:rPr>
              <a:t>「脳・心臓疾患と精神障害の労災補償状況」（厚生労働省）</a:t>
            </a:r>
            <a:endParaRPr sz="907" dirty="0">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066D606E-0840-D549-96A7-DB366FEC6045}"/>
              </a:ext>
            </a:extLst>
          </p:cNvPr>
          <p:cNvSpPr txBox="1"/>
          <p:nvPr/>
        </p:nvSpPr>
        <p:spPr>
          <a:xfrm>
            <a:off x="5051304" y="3332683"/>
            <a:ext cx="5365427" cy="198983"/>
          </a:xfrm>
          <a:prstGeom prst="rect">
            <a:avLst/>
          </a:prstGeom>
        </p:spPr>
        <p:txBody>
          <a:bodyPr vert="horz" wrap="square" lIns="0" tIns="10369" rIns="0" bIns="0" rtlCol="0">
            <a:spAutoFit/>
          </a:bodyPr>
          <a:lstStyle/>
          <a:p>
            <a:pPr marL="11521">
              <a:spcBef>
                <a:spcPts val="1034"/>
              </a:spcBef>
            </a:pPr>
            <a:r>
              <a:rPr sz="1225" b="1" dirty="0">
                <a:solidFill>
                  <a:srgbClr val="231F20"/>
                </a:solidFill>
                <a:latin typeface="HGMaruGothicMPRO" panose="020F0600000000000000" pitchFamily="34" charset="-128"/>
                <a:ea typeface="HGMaruGothicMPRO" panose="020F0600000000000000" pitchFamily="34" charset="-128"/>
                <a:cs typeface="ShinMGoPro-DeBold"/>
              </a:rPr>
              <a:t>表1　精神障害の労災補償状況</a:t>
            </a:r>
            <a:endParaRPr sz="1225" dirty="0">
              <a:latin typeface="HGMaruGothicMPRO" panose="020F0600000000000000" pitchFamily="34" charset="-128"/>
              <a:ea typeface="HGMaruGothicMPRO" panose="020F0600000000000000" pitchFamily="34" charset="-128"/>
              <a:cs typeface="ShinMGoPro-DeBold"/>
            </a:endParaRPr>
          </a:p>
        </p:txBody>
      </p:sp>
      <p:sp>
        <p:nvSpPr>
          <p:cNvPr id="22" name="object 22">
            <a:extLst>
              <a:ext uri="{FF2B5EF4-FFF2-40B4-BE49-F238E27FC236}">
                <a16:creationId xmlns:a16="http://schemas.microsoft.com/office/drawing/2014/main" id="{A7FB2B26-5CA8-A34F-B986-79E32CB8F828}"/>
              </a:ext>
            </a:extLst>
          </p:cNvPr>
          <p:cNvSpPr txBox="1"/>
          <p:nvPr/>
        </p:nvSpPr>
        <p:spPr>
          <a:xfrm>
            <a:off x="1798124" y="6092941"/>
            <a:ext cx="7232290" cy="465618"/>
          </a:xfrm>
          <a:prstGeom prst="rect">
            <a:avLst/>
          </a:prstGeom>
        </p:spPr>
        <p:txBody>
          <a:bodyPr vert="horz" wrap="square" lIns="0" tIns="5185" rIns="0" bIns="0" rtlCol="0">
            <a:spAutoFit/>
          </a:bodyPr>
          <a:lstStyle/>
          <a:p>
            <a:pPr marL="11521" marR="4609">
              <a:lnSpc>
                <a:spcPct val="103400"/>
              </a:lnSpc>
              <a:spcBef>
                <a:spcPts val="41"/>
              </a:spcBef>
            </a:pPr>
            <a:r>
              <a:rPr sz="1452" dirty="0">
                <a:solidFill>
                  <a:srgbClr val="231F20"/>
                </a:solidFill>
                <a:latin typeface="HGMaruGothicMPRO" panose="020F0600000000000000" pitchFamily="34" charset="-128"/>
                <a:ea typeface="HGMaruGothicMPRO" panose="020F0600000000000000" pitchFamily="34" charset="-128"/>
                <a:cs typeface="A-OTF Shin Maru Go Pro"/>
              </a:rPr>
              <a:t>出典：厚生労働省『パワーハラスメント対策導入マニュアル』2- ３ペー</a:t>
            </a:r>
            <a:r>
              <a:rPr lang="ja-JP" altLang="en-US" sz="1452" dirty="0">
                <a:solidFill>
                  <a:srgbClr val="231F20"/>
                </a:solidFill>
                <a:latin typeface="HGMaruGothicMPRO" panose="020F0600000000000000" pitchFamily="34" charset="-128"/>
                <a:ea typeface="HGMaruGothicMPRO" panose="020F0600000000000000" pitchFamily="34" charset="-128"/>
                <a:cs typeface="A-OTF Shin Maru Go Pro"/>
              </a:rPr>
              <a:t>ジ</a:t>
            </a:r>
            <a:endParaRPr lang="en-US" altLang="ja-JP" sz="1452"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marR="4609">
              <a:lnSpc>
                <a:spcPct val="103400"/>
              </a:lnSpc>
              <a:spcBef>
                <a:spcPts val="41"/>
              </a:spcBef>
            </a:pPr>
            <a:r>
              <a:rPr lang="en-US" sz="1452" dirty="0">
                <a:solidFill>
                  <a:srgbClr val="231F20"/>
                </a:solidFill>
                <a:latin typeface="HGMaruGothicMPRO" panose="020F0600000000000000" pitchFamily="34" charset="-128"/>
                <a:ea typeface="HGMaruGothicMPRO" panose="020F0600000000000000" pitchFamily="34" charset="-128"/>
                <a:cs typeface="A-OTF Shin Maru Go Pro"/>
              </a:rPr>
              <a:t>https://www.no-pawahara.mhlw.go.jp/pdf/pwhr</a:t>
            </a:r>
            <a:r>
              <a:rPr lang="en-US" altLang="ja-JP" sz="1452" dirty="0">
                <a:solidFill>
                  <a:srgbClr val="231F20"/>
                </a:solidFill>
                <a:latin typeface="HGMaruGothicMPRO" panose="020F0600000000000000" pitchFamily="34" charset="-128"/>
                <a:ea typeface="HGMaruGothicMPRO" panose="020F0600000000000000" pitchFamily="34" charset="-128"/>
                <a:cs typeface="A-OTF Shin Maru Go Pro"/>
              </a:rPr>
              <a:t>2018</a:t>
            </a:r>
            <a:r>
              <a:rPr lang="en-US" sz="1452" dirty="0">
                <a:solidFill>
                  <a:srgbClr val="231F20"/>
                </a:solidFill>
                <a:latin typeface="HGMaruGothicMPRO" panose="020F0600000000000000" pitchFamily="34" charset="-128"/>
                <a:ea typeface="HGMaruGothicMPRO" panose="020F0600000000000000" pitchFamily="34" charset="-128"/>
                <a:cs typeface="A-OTF Shin Maru Go Pro"/>
              </a:rPr>
              <a:t>_manual.pdf</a:t>
            </a:r>
            <a:endParaRPr sz="1452" dirty="0">
              <a:latin typeface="HGMaruGothicMPRO" panose="020F0600000000000000" pitchFamily="34" charset="-128"/>
              <a:ea typeface="HGMaruGothicMPRO" panose="020F0600000000000000" pitchFamily="34" charset="-128"/>
              <a:cs typeface="A-OTF Shin Maru Go Pro"/>
            </a:endParaRPr>
          </a:p>
        </p:txBody>
      </p:sp>
      <p:pic>
        <p:nvPicPr>
          <p:cNvPr id="25" name="図 24">
            <a:extLst>
              <a:ext uri="{FF2B5EF4-FFF2-40B4-BE49-F238E27FC236}">
                <a16:creationId xmlns:a16="http://schemas.microsoft.com/office/drawing/2014/main" id="{A39A8870-2FD6-4544-9238-58616031487F}"/>
              </a:ext>
            </a:extLst>
          </p:cNvPr>
          <p:cNvPicPr>
            <a:picLocks noChangeAspect="1"/>
          </p:cNvPicPr>
          <p:nvPr/>
        </p:nvPicPr>
        <p:blipFill>
          <a:blip r:embed="rId2">
            <a:alphaModFix/>
          </a:blip>
          <a:stretch>
            <a:fillRect/>
          </a:stretch>
        </p:blipFill>
        <p:spPr>
          <a:xfrm>
            <a:off x="5016021" y="1398784"/>
            <a:ext cx="5427872" cy="1863210"/>
          </a:xfrm>
          <a:prstGeom prst="rect">
            <a:avLst/>
          </a:prstGeom>
        </p:spPr>
      </p:pic>
      <p:sp>
        <p:nvSpPr>
          <p:cNvPr id="14" name="正方形/長方形 1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パワハラの実態ってどうなっているの？</a:t>
            </a:r>
          </a:p>
        </p:txBody>
      </p:sp>
      <p:graphicFrame>
        <p:nvGraphicFramePr>
          <p:cNvPr id="17" name="object 13">
            <a:extLst>
              <a:ext uri="{FF2B5EF4-FFF2-40B4-BE49-F238E27FC236}">
                <a16:creationId xmlns:a16="http://schemas.microsoft.com/office/drawing/2014/main" id="{C2FA4207-D155-B348-90FB-078A1EFE7980}"/>
              </a:ext>
            </a:extLst>
          </p:cNvPr>
          <p:cNvGraphicFramePr>
            <a:graphicFrameLocks noGrp="1"/>
          </p:cNvGraphicFramePr>
          <p:nvPr>
            <p:extLst>
              <p:ext uri="{D42A27DB-BD31-4B8C-83A1-F6EECF244321}">
                <p14:modId xmlns:p14="http://schemas.microsoft.com/office/powerpoint/2010/main" val="3071328769"/>
              </p:ext>
            </p:extLst>
          </p:nvPr>
        </p:nvGraphicFramePr>
        <p:xfrm>
          <a:off x="5231904" y="3589779"/>
          <a:ext cx="5501727" cy="2030612"/>
        </p:xfrm>
        <a:graphic>
          <a:graphicData uri="http://schemas.openxmlformats.org/drawingml/2006/table">
            <a:tbl>
              <a:tblPr firstRow="1" bandRow="1">
                <a:tableStyleId>{2D5ABB26-0587-4C30-8999-92F81FD0307C}</a:tableStyleId>
              </a:tblPr>
              <a:tblGrid>
                <a:gridCol w="112851">
                  <a:extLst>
                    <a:ext uri="{9D8B030D-6E8A-4147-A177-3AD203B41FA5}">
                      <a16:colId xmlns:a16="http://schemas.microsoft.com/office/drawing/2014/main" val="20000"/>
                    </a:ext>
                  </a:extLst>
                </a:gridCol>
                <a:gridCol w="1593343">
                  <a:extLst>
                    <a:ext uri="{9D8B030D-6E8A-4147-A177-3AD203B41FA5}">
                      <a16:colId xmlns:a16="http://schemas.microsoft.com/office/drawing/2014/main" val="20001"/>
                    </a:ext>
                  </a:extLst>
                </a:gridCol>
                <a:gridCol w="542219">
                  <a:extLst>
                    <a:ext uri="{9D8B030D-6E8A-4147-A177-3AD203B41FA5}">
                      <a16:colId xmlns:a16="http://schemas.microsoft.com/office/drawing/2014/main" val="20002"/>
                    </a:ext>
                  </a:extLst>
                </a:gridCol>
                <a:gridCol w="542219">
                  <a:extLst>
                    <a:ext uri="{9D8B030D-6E8A-4147-A177-3AD203B41FA5}">
                      <a16:colId xmlns:a16="http://schemas.microsoft.com/office/drawing/2014/main" val="20003"/>
                    </a:ext>
                  </a:extLst>
                </a:gridCol>
                <a:gridCol w="542219">
                  <a:extLst>
                    <a:ext uri="{9D8B030D-6E8A-4147-A177-3AD203B41FA5}">
                      <a16:colId xmlns:a16="http://schemas.microsoft.com/office/drawing/2014/main" val="20004"/>
                    </a:ext>
                  </a:extLst>
                </a:gridCol>
                <a:gridCol w="542219">
                  <a:extLst>
                    <a:ext uri="{9D8B030D-6E8A-4147-A177-3AD203B41FA5}">
                      <a16:colId xmlns:a16="http://schemas.microsoft.com/office/drawing/2014/main" val="20005"/>
                    </a:ext>
                  </a:extLst>
                </a:gridCol>
                <a:gridCol w="542219">
                  <a:extLst>
                    <a:ext uri="{9D8B030D-6E8A-4147-A177-3AD203B41FA5}">
                      <a16:colId xmlns:a16="http://schemas.microsoft.com/office/drawing/2014/main" val="20006"/>
                    </a:ext>
                  </a:extLst>
                </a:gridCol>
                <a:gridCol w="542219">
                  <a:extLst>
                    <a:ext uri="{9D8B030D-6E8A-4147-A177-3AD203B41FA5}">
                      <a16:colId xmlns:a16="http://schemas.microsoft.com/office/drawing/2014/main" val="20007"/>
                    </a:ext>
                  </a:extLst>
                </a:gridCol>
                <a:gridCol w="542219">
                  <a:extLst>
                    <a:ext uri="{9D8B030D-6E8A-4147-A177-3AD203B41FA5}">
                      <a16:colId xmlns:a16="http://schemas.microsoft.com/office/drawing/2014/main" val="499789569"/>
                    </a:ext>
                  </a:extLst>
                </a:gridCol>
              </a:tblGrid>
              <a:tr h="217175">
                <a:tc gridSpan="2">
                  <a:txBody>
                    <a:bodyPr/>
                    <a:lstStyle/>
                    <a:p>
                      <a:pPr>
                        <a:lnSpc>
                          <a:spcPct val="100000"/>
                        </a:lnSpc>
                      </a:pPr>
                      <a:endParaRPr sz="900" spc="0" dirty="0">
                        <a:latin typeface="HGMaruGothicMPRO" panose="020F0600000000000000" pitchFamily="34" charset="-128"/>
                        <a:ea typeface="HGMaruGothicMPRO" panose="020F0600000000000000" pitchFamily="34" charset="-128"/>
                        <a:cs typeface="Times New Roman"/>
                      </a:endParaRPr>
                    </a:p>
                  </a:txBody>
                  <a:tcPr marL="0" marR="0" marT="0"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hMerge="1">
                  <a:txBody>
                    <a:bodyPr/>
                    <a:lstStyle/>
                    <a:p>
                      <a:endParaRPr/>
                    </a:p>
                  </a:txBody>
                  <a:tcPr marL="0" marR="0" marT="0" marB="0"/>
                </a:tc>
                <a:tc>
                  <a:txBody>
                    <a:bodyPr/>
                    <a:lstStyle/>
                    <a:p>
                      <a:pPr marL="17780"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23年度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24年度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19050"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25年度</a:t>
                      </a:r>
                      <a:endParaRPr sz="900" spc="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20320"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26年度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R="66675" algn="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27年度</a:t>
                      </a:r>
                      <a:endParaRPr sz="900" spc="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5715"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28年度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cap="flat" cmpd="sng" algn="ctr">
                      <a:solidFill>
                        <a:srgbClr val="231F20"/>
                      </a:solidFill>
                      <a:prstDash val="solid"/>
                      <a:round/>
                      <a:headEnd type="none" w="med" len="med"/>
                      <a:tailEnd type="none" w="med" len="med"/>
                    </a:lnR>
                    <a:lnT w="19050">
                      <a:solidFill>
                        <a:srgbClr val="231F20"/>
                      </a:solidFill>
                      <a:prstDash val="solid"/>
                    </a:lnT>
                    <a:lnB w="6350">
                      <a:solidFill>
                        <a:srgbClr val="231F20"/>
                      </a:solidFill>
                      <a:prstDash val="solid"/>
                    </a:lnB>
                    <a:solidFill>
                      <a:srgbClr val="FFD59C"/>
                    </a:solidFill>
                  </a:tcPr>
                </a:tc>
                <a:tc>
                  <a:txBody>
                    <a:bodyPr/>
                    <a:lstStyle/>
                    <a:p>
                      <a:pPr marL="5715" marR="0" lvl="0" indent="0" algn="ctr" defTabSz="914400" rtl="0" eaLnBrk="1" fontAlgn="auto" latinLnBrk="0" hangingPunct="1">
                        <a:lnSpc>
                          <a:spcPct val="100000"/>
                        </a:lnSpc>
                        <a:spcBef>
                          <a:spcPts val="229"/>
                        </a:spcBef>
                        <a:spcAft>
                          <a:spcPts val="0"/>
                        </a:spcAft>
                        <a:buClrTx/>
                        <a:buSzTx/>
                        <a:buFontTx/>
                        <a:buNone/>
                        <a:tabLst/>
                        <a:defRPr/>
                      </a:pPr>
                      <a:r>
                        <a:rPr lang="en-US" altLang="ja-JP" sz="900" b="1" spc="0" dirty="0">
                          <a:solidFill>
                            <a:schemeClr val="tx1"/>
                          </a:solidFill>
                          <a:latin typeface="HGMaruGothicMPRO" panose="020F0600000000000000" pitchFamily="34" charset="-128"/>
                          <a:ea typeface="HGMaruGothicMPRO" panose="020F0600000000000000" pitchFamily="34" charset="-128"/>
                          <a:cs typeface="ShinMGoPro-Medium"/>
                        </a:rPr>
                        <a:t>2</a:t>
                      </a:r>
                      <a:r>
                        <a:rPr lang="ja-JP" altLang="en-US" sz="900" b="1" spc="0" dirty="0">
                          <a:solidFill>
                            <a:schemeClr val="tx1"/>
                          </a:solidFill>
                          <a:latin typeface="HGMaruGothicMPRO" panose="020F0600000000000000" pitchFamily="34" charset="-128"/>
                          <a:ea typeface="HGMaruGothicMPRO" panose="020F0600000000000000" pitchFamily="34" charset="-128"/>
                          <a:cs typeface="ShinMGoPro-Medium"/>
                        </a:rPr>
                        <a:t>９年度</a:t>
                      </a:r>
                      <a:endParaRPr lang="ja-JP" altLang="en-US" sz="900" spc="0" dirty="0">
                        <a:solidFill>
                          <a:schemeClr val="tx1"/>
                        </a:solidFill>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19050">
                      <a:solidFill>
                        <a:srgbClr val="231F20"/>
                      </a:solidFill>
                      <a:prstDash val="solid"/>
                    </a:lnR>
                    <a:lnT w="19050">
                      <a:solidFill>
                        <a:srgbClr val="231F20"/>
                      </a:solidFill>
                      <a:prstDash val="solid"/>
                    </a:lnT>
                    <a:lnB w="6350" cap="flat" cmpd="sng" algn="ctr">
                      <a:solidFill>
                        <a:srgbClr val="231F20"/>
                      </a:solidFill>
                      <a:prstDash val="solid"/>
                      <a:round/>
                      <a:headEnd type="none" w="med" len="med"/>
                      <a:tailEnd type="none" w="med" len="med"/>
                    </a:lnB>
                    <a:solidFill>
                      <a:srgbClr val="FFD59C"/>
                    </a:solidFill>
                  </a:tcPr>
                </a:tc>
                <a:extLst>
                  <a:ext uri="{0D108BD9-81ED-4DB2-BD59-A6C34878D82A}">
                    <a16:rowId xmlns:a16="http://schemas.microsoft.com/office/drawing/2014/main" val="10000"/>
                  </a:ext>
                </a:extLst>
              </a:tr>
              <a:tr h="384232">
                <a:tc gridSpan="2">
                  <a:txBody>
                    <a:bodyPr/>
                    <a:lstStyle/>
                    <a:p>
                      <a:pPr marL="118110" marR="472440">
                        <a:lnSpc>
                          <a:spcPct val="103299"/>
                        </a:lnSpc>
                        <a:spcBef>
                          <a:spcPts val="35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精神障害の労災補償の 支給決定件数全体</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0900" marB="0">
                    <a:lnL w="19050">
                      <a:solidFill>
                        <a:srgbClr val="231F20"/>
                      </a:solidFill>
                      <a:prstDash val="solid"/>
                    </a:lnL>
                    <a:lnR w="6350">
                      <a:solidFill>
                        <a:srgbClr val="231F20"/>
                      </a:solidFill>
                      <a:prstDash val="solid"/>
                    </a:lnR>
                    <a:lnT w="6350">
                      <a:solidFill>
                        <a:srgbClr val="231F20"/>
                      </a:solidFill>
                      <a:prstDash val="solid"/>
                    </a:lnT>
                    <a:solidFill>
                      <a:srgbClr val="FFD59C"/>
                    </a:solidFill>
                  </a:tcPr>
                </a:tc>
                <a:tc hMerge="1">
                  <a:txBody>
                    <a:bodyPr/>
                    <a:lstStyle/>
                    <a:p>
                      <a:endParaRPr/>
                    </a:p>
                  </a:txBody>
                  <a:tcPr marL="0" marR="0" marT="0" marB="0"/>
                </a:tc>
                <a:tc>
                  <a:txBody>
                    <a:bodyPr/>
                    <a:lstStyle/>
                    <a:p>
                      <a:pPr marL="17780"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325件</a:t>
                      </a:r>
                      <a:endParaRPr sz="900" spc="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475件</a:t>
                      </a:r>
                      <a:endParaRPr sz="900" spc="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050"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436件</a:t>
                      </a:r>
                      <a:endParaRPr sz="900" spc="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320"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497件</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97155" algn="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472件</a:t>
                      </a:r>
                      <a:endParaRPr sz="900" spc="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498件</a:t>
                      </a:r>
                      <a:endParaRPr sz="900" spc="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1070"/>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506</a:t>
                      </a:r>
                      <a:r>
                        <a:rPr lang="ja-JP" altLang="en-US" sz="900" spc="0" dirty="0">
                          <a:solidFill>
                            <a:schemeClr val="tx1"/>
                          </a:solidFill>
                          <a:latin typeface="HGMaruGothicMPRO" panose="020F0600000000000000" pitchFamily="34" charset="-128"/>
                          <a:ea typeface="HGMaruGothicMPRO" panose="020F0600000000000000" pitchFamily="34" charset="-128"/>
                          <a:cs typeface="A-OTF Shin Maru Go Pro"/>
                        </a:rPr>
                        <a:t>件</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1"/>
                  </a:ext>
                </a:extLst>
              </a:tr>
              <a:tr h="357157">
                <a:tc rowSpan="4">
                  <a:txBody>
                    <a:bodyPr/>
                    <a:lstStyle/>
                    <a:p>
                      <a:pPr>
                        <a:lnSpc>
                          <a:spcPct val="100000"/>
                        </a:lnSpc>
                      </a:pPr>
                      <a:endParaRPr sz="900" spc="0">
                        <a:latin typeface="HGMaruGothicMPRO" panose="020F0600000000000000" pitchFamily="34" charset="-128"/>
                        <a:ea typeface="HGMaruGothicMPRO" panose="020F0600000000000000" pitchFamily="34" charset="-128"/>
                        <a:cs typeface="Times New Roman"/>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a:txBody>
                    <a:bodyPr/>
                    <a:lstStyle/>
                    <a:p>
                      <a:pPr marL="81915" marR="20955" indent="-71120">
                        <a:lnSpc>
                          <a:spcPct val="103299"/>
                        </a:lnSpc>
                        <a:spcBef>
                          <a:spcPts val="12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（ひどい）嫌がらせ、いじめ、 又は暴行を受けた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38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D59C"/>
                    </a:solidFill>
                  </a:tcPr>
                </a:tc>
                <a:tc>
                  <a:txBody>
                    <a:bodyPr/>
                    <a:lstStyle/>
                    <a:p>
                      <a:pPr marL="17780" algn="ct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40件</a:t>
                      </a:r>
                      <a:endParaRPr sz="900" spc="0">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gn="ct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55件</a:t>
                      </a:r>
                      <a:endParaRPr sz="900" spc="0">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050" algn="ct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55件</a:t>
                      </a:r>
                      <a:endParaRPr sz="900" spc="0">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320" algn="ct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69件</a:t>
                      </a:r>
                      <a:endParaRPr sz="900" spc="0">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40335" algn="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60件</a:t>
                      </a:r>
                      <a:endParaRPr sz="900" spc="0">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74件</a:t>
                      </a:r>
                      <a:endParaRPr sz="900" spc="0">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830"/>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88</a:t>
                      </a:r>
                      <a:r>
                        <a:rPr lang="ja-JP" altLang="en-US" sz="900" spc="0" dirty="0">
                          <a:solidFill>
                            <a:schemeClr val="tx1"/>
                          </a:solidFill>
                          <a:latin typeface="HGMaruGothicMPRO" panose="020F0600000000000000" pitchFamily="34" charset="-128"/>
                          <a:ea typeface="HGMaruGothicMPRO" panose="020F0600000000000000" pitchFamily="34" charset="-128"/>
                          <a:cs typeface="A-OTF Shin Maru Go Pro"/>
                        </a:rPr>
                        <a:t>件</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5626"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2"/>
                  </a:ext>
                </a:extLst>
              </a:tr>
              <a:tr h="357157">
                <a:tc vMerge="1">
                  <a:txBody>
                    <a:bodyPr/>
                    <a:lstStyle/>
                    <a:p>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a:txBody>
                    <a:bodyPr/>
                    <a:lstStyle/>
                    <a:p>
                      <a:pPr marL="81915">
                        <a:lnSpc>
                          <a:spcPct val="100000"/>
                        </a:lnSpc>
                        <a:spcBef>
                          <a:spcPts val="83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上司とのトラブルがあった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D59C"/>
                    </a:solidFill>
                  </a:tcPr>
                </a:tc>
                <a:tc>
                  <a:txBody>
                    <a:bodyPr/>
                    <a:lstStyle/>
                    <a:p>
                      <a:pPr marL="1778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16件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35件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05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17件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32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21件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40335" algn="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21件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24件</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825"/>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22</a:t>
                      </a:r>
                      <a:r>
                        <a:rPr lang="ja-JP" altLang="en-US" sz="900" spc="0" dirty="0">
                          <a:solidFill>
                            <a:schemeClr val="tx1"/>
                          </a:solidFill>
                          <a:latin typeface="HGMaruGothicMPRO" panose="020F0600000000000000" pitchFamily="34" charset="-128"/>
                          <a:ea typeface="HGMaruGothicMPRO" panose="020F0600000000000000" pitchFamily="34" charset="-128"/>
                          <a:cs typeface="A-OTF Shin Maru Go Pro"/>
                        </a:rPr>
                        <a:t>件</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3"/>
                  </a:ext>
                </a:extLst>
              </a:tr>
              <a:tr h="357157">
                <a:tc vMerge="1">
                  <a:txBody>
                    <a:bodyPr/>
                    <a:lstStyle/>
                    <a:p>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a:txBody>
                    <a:bodyPr/>
                    <a:lstStyle/>
                    <a:p>
                      <a:pPr marL="81915">
                        <a:lnSpc>
                          <a:spcPct val="100000"/>
                        </a:lnSpc>
                        <a:spcBef>
                          <a:spcPts val="83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同僚とのトラブルがあった</a:t>
                      </a:r>
                      <a:endParaRPr sz="900" spc="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D59C"/>
                    </a:solidFill>
                  </a:tcPr>
                </a:tc>
                <a:tc>
                  <a:txBody>
                    <a:bodyPr/>
                    <a:lstStyle/>
                    <a:p>
                      <a:pPr marL="1778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05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3件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32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20345">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2件</a:t>
                      </a:r>
                      <a:endParaRPr sz="900" spc="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715" marR="0" lvl="0" indent="0" algn="ctr" defTabSz="914400" rtl="0" eaLnBrk="1" fontAlgn="auto" latinLnBrk="0" hangingPunct="1">
                        <a:lnSpc>
                          <a:spcPct val="100000"/>
                        </a:lnSpc>
                        <a:spcBef>
                          <a:spcPts val="825"/>
                        </a:spcBef>
                        <a:spcAft>
                          <a:spcPts val="0"/>
                        </a:spcAft>
                        <a:buClrTx/>
                        <a:buSzTx/>
                        <a:buFontTx/>
                        <a:buNone/>
                        <a:tabLst/>
                        <a:defRPr/>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0</a:t>
                      </a:r>
                      <a:r>
                        <a:rPr lang="ja-JP" altLang="en-US" sz="900" spc="0" dirty="0">
                          <a:solidFill>
                            <a:srgbClr val="231F20"/>
                          </a:solidFill>
                          <a:latin typeface="HGMaruGothicMPRO" panose="020F0600000000000000" pitchFamily="34" charset="-128"/>
                          <a:ea typeface="HGMaruGothicMPRO" panose="020F0600000000000000" pitchFamily="34" charset="-128"/>
                          <a:cs typeface="A-OTF Shin Maru Go Pro"/>
                        </a:rPr>
                        <a:t>件</a:t>
                      </a:r>
                      <a:endParaRPr lang="ja-JP" altLang="en-US" sz="900" spc="0" dirty="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825"/>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1</a:t>
                      </a:r>
                      <a:r>
                        <a:rPr lang="ja-JP" altLang="en-US" sz="900" spc="0" dirty="0">
                          <a:solidFill>
                            <a:schemeClr val="tx1"/>
                          </a:solidFill>
                          <a:latin typeface="HGMaruGothicMPRO" panose="020F0600000000000000" pitchFamily="34" charset="-128"/>
                          <a:ea typeface="HGMaruGothicMPRO" panose="020F0600000000000000" pitchFamily="34" charset="-128"/>
                          <a:cs typeface="A-OTF Shin Maru Go Pro"/>
                        </a:rPr>
                        <a:t>件</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4"/>
                  </a:ext>
                </a:extLst>
              </a:tr>
              <a:tr h="357734">
                <a:tc vMerge="1">
                  <a:txBody>
                    <a:bodyPr/>
                    <a:lstStyle/>
                    <a:p>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a:txBody>
                    <a:bodyPr/>
                    <a:lstStyle/>
                    <a:p>
                      <a:pPr marL="81915">
                        <a:lnSpc>
                          <a:spcPct val="100000"/>
                        </a:lnSpc>
                        <a:spcBef>
                          <a:spcPts val="844"/>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部下とのトラブルがあった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735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D59C"/>
                    </a:solidFill>
                  </a:tcPr>
                </a:tc>
                <a:tc>
                  <a:txBody>
                    <a:bodyPr/>
                    <a:lstStyle/>
                    <a:p>
                      <a:pPr marL="17780"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2件</a:t>
                      </a:r>
                      <a:endParaRPr sz="900" spc="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4件</a:t>
                      </a:r>
                      <a:endParaRPr sz="900" spc="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050"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3件</a:t>
                      </a:r>
                      <a:endParaRPr sz="900" spc="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0320"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0件</a:t>
                      </a:r>
                      <a:endParaRPr sz="900" spc="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20345">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1件</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5715"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1件</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19050">
                      <a:solidFill>
                        <a:srgbClr val="231F20"/>
                      </a:solidFill>
                      <a:prstDash val="solid"/>
                    </a:lnB>
                    <a:solidFill>
                      <a:srgbClr val="FFFDE8"/>
                    </a:solidFill>
                  </a:tcPr>
                </a:tc>
                <a:tc>
                  <a:txBody>
                    <a:bodyPr/>
                    <a:lstStyle/>
                    <a:p>
                      <a:pPr marL="5715" algn="ctr">
                        <a:lnSpc>
                          <a:spcPct val="100000"/>
                        </a:lnSpc>
                        <a:spcBef>
                          <a:spcPts val="825"/>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0</a:t>
                      </a:r>
                      <a:r>
                        <a:rPr lang="ja-JP" altLang="en-US" sz="900" spc="0" dirty="0">
                          <a:solidFill>
                            <a:schemeClr val="tx1"/>
                          </a:solidFill>
                          <a:latin typeface="HGMaruGothicMPRO" panose="020F0600000000000000" pitchFamily="34" charset="-128"/>
                          <a:ea typeface="HGMaruGothicMPRO" panose="020F0600000000000000" pitchFamily="34" charset="-128"/>
                          <a:cs typeface="A-OTF Shin Maru Go Pro"/>
                        </a:rPr>
                        <a:t>件</a:t>
                      </a:r>
                    </a:p>
                  </a:txBody>
                  <a:tcPr marL="0" marR="0" marT="94473"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19050">
                      <a:solidFill>
                        <a:srgbClr val="231F20"/>
                      </a:solidFill>
                      <a:prstDash val="solid"/>
                    </a:lnB>
                    <a:solidFill>
                      <a:srgbClr val="FFFDE8"/>
                    </a:solidFill>
                  </a:tcPr>
                </a:tc>
                <a:extLst>
                  <a:ext uri="{0D108BD9-81ED-4DB2-BD59-A6C34878D82A}">
                    <a16:rowId xmlns:a16="http://schemas.microsoft.com/office/drawing/2014/main" val="10005"/>
                  </a:ext>
                </a:extLst>
              </a:tr>
            </a:tbl>
          </a:graphicData>
        </a:graphic>
      </p:graphicFrame>
      <p:sp>
        <p:nvSpPr>
          <p:cNvPr id="13"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98</a:t>
            </a:r>
            <a:endParaRPr lang="ja-JP" altLang="en-US" sz="1200" b="1" dirty="0"/>
          </a:p>
        </p:txBody>
      </p:sp>
    </p:spTree>
    <p:extLst>
      <p:ext uri="{BB962C8B-B14F-4D97-AF65-F5344CB8AC3E}">
        <p14:creationId xmlns:p14="http://schemas.microsoft.com/office/powerpoint/2010/main" val="161885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bject 73">
            <a:extLst>
              <a:ext uri="{FF2B5EF4-FFF2-40B4-BE49-F238E27FC236}">
                <a16:creationId xmlns:a16="http://schemas.microsoft.com/office/drawing/2014/main" id="{769E7313-F73D-F843-9A38-433C83EDFF89}"/>
              </a:ext>
            </a:extLst>
          </p:cNvPr>
          <p:cNvSpPr txBox="1"/>
          <p:nvPr/>
        </p:nvSpPr>
        <p:spPr>
          <a:xfrm>
            <a:off x="1798132" y="6116865"/>
            <a:ext cx="5646545" cy="443538"/>
          </a:xfrm>
          <a:prstGeom prst="rect">
            <a:avLst/>
          </a:prstGeom>
        </p:spPr>
        <p:txBody>
          <a:bodyPr vert="horz" wrap="square" lIns="0" tIns="10369" rIns="0" bIns="0" rtlCol="0">
            <a:spAutoFit/>
          </a:bodyPr>
          <a:lstStyle/>
          <a:p>
            <a:pPr marL="11521" marR="4609">
              <a:lnSpc>
                <a:spcPct val="106900"/>
              </a:lnSpc>
            </a:pPr>
            <a:r>
              <a:rPr sz="1315" dirty="0">
                <a:solidFill>
                  <a:srgbClr val="231F20"/>
                </a:solidFill>
                <a:latin typeface="HGMaruGothicMPRO" panose="020F0600000000000000" pitchFamily="34" charset="-128"/>
                <a:ea typeface="HGMaruGothicMPRO" panose="020F0600000000000000" pitchFamily="34" charset="-128"/>
                <a:cs typeface="A-OTF Shin Maru Go Pro"/>
              </a:rPr>
              <a:t>出典：厚生労働省『平成29年版過労死等防止対策白書』21ページ</a:t>
            </a:r>
            <a:endParaRPr lang="en-US" altLang="ja-JP" sz="1315" dirty="0">
              <a:solidFill>
                <a:srgbClr val="231F20"/>
              </a:solidFill>
              <a:latin typeface="HGMaruGothicMPRO" panose="020F0600000000000000" pitchFamily="34" charset="-128"/>
              <a:ea typeface="HGMaruGothicMPRO" panose="020F0600000000000000" pitchFamily="34" charset="-128"/>
              <a:cs typeface="A-OTF Shin Maru Go Pro"/>
              <a:hlinkClick r:id="rId2"/>
            </a:endParaRPr>
          </a:p>
          <a:p>
            <a:pPr marL="11521" marR="4609">
              <a:lnSpc>
                <a:spcPct val="106900"/>
              </a:lnSpc>
            </a:pPr>
            <a:r>
              <a:rPr lang="en-US" sz="1315" dirty="0">
                <a:solidFill>
                  <a:srgbClr val="231F20"/>
                </a:solidFill>
                <a:latin typeface="HGMaruGothicMPRO" panose="020F0600000000000000" pitchFamily="34" charset="-128"/>
                <a:ea typeface="HGMaruGothicMPRO" panose="020F0600000000000000" pitchFamily="34" charset="-128"/>
                <a:cs typeface="A-OTF Shin Maru Go Pro"/>
              </a:rPr>
              <a:t>http://www.mhlw.go.jp/wp/hakusyo/karoushi/17/dl/17-1-2.pdf</a:t>
            </a:r>
            <a:endParaRPr sz="1315" dirty="0">
              <a:latin typeface="HGMaruGothicMPRO" panose="020F0600000000000000" pitchFamily="34" charset="-128"/>
              <a:ea typeface="HGMaruGothicMPRO" panose="020F0600000000000000" pitchFamily="34" charset="-128"/>
              <a:cs typeface="A-OTF Shin Maru Go Pro"/>
            </a:endParaRPr>
          </a:p>
        </p:txBody>
      </p:sp>
      <p:sp>
        <p:nvSpPr>
          <p:cNvPr id="132" name="object 132">
            <a:extLst>
              <a:ext uri="{FF2B5EF4-FFF2-40B4-BE49-F238E27FC236}">
                <a16:creationId xmlns:a16="http://schemas.microsoft.com/office/drawing/2014/main" id="{CEBA51FB-F8F4-374A-8C43-16BB79453BDD}"/>
              </a:ext>
            </a:extLst>
          </p:cNvPr>
          <p:cNvSpPr txBox="1"/>
          <p:nvPr/>
        </p:nvSpPr>
        <p:spPr>
          <a:xfrm>
            <a:off x="1798132" y="1209462"/>
            <a:ext cx="8993004" cy="896071"/>
          </a:xfrm>
          <a:prstGeom prst="rect">
            <a:avLst/>
          </a:prstGeom>
        </p:spPr>
        <p:txBody>
          <a:bodyPr vert="horz" wrap="square" lIns="0" tIns="14978" rIns="0" bIns="0" rtlCol="0">
            <a:spAutoFit/>
          </a:bodyPr>
          <a:lstStyle/>
          <a:p>
            <a:pPr marL="11521">
              <a:spcBef>
                <a:spcPts val="118"/>
              </a:spcBef>
            </a:pPr>
            <a:r>
              <a:rPr lang="en-US" sz="1996" b="1" dirty="0">
                <a:solidFill>
                  <a:srgbClr val="FFFFFF"/>
                </a:solidFill>
                <a:latin typeface="HGMaruGothicMPRO" panose="020F0600000000000000" pitchFamily="34" charset="-128"/>
                <a:ea typeface="HGMaruGothicMPRO" panose="020F0600000000000000" pitchFamily="34" charset="-128"/>
                <a:cs typeface="A-OTF Shin Maru Go Pro"/>
              </a:rPr>
              <a:t>  </a:t>
            </a:r>
            <a:r>
              <a:rPr sz="1497" dirty="0">
                <a:solidFill>
                  <a:srgbClr val="231F20"/>
                </a:solidFill>
                <a:latin typeface="HGMaruGothicMPRO" panose="020F0600000000000000" pitchFamily="34" charset="-128"/>
                <a:ea typeface="HGMaruGothicMPRO" panose="020F0600000000000000" pitchFamily="34" charset="-128"/>
                <a:cs typeface="A-OTF Shin Maru Go Pro"/>
              </a:rPr>
              <a:t>個別労働紛争の相談では、平成14年以降の調査と比較すると相談件数は10倍以上、割合では約４倍。相談件数と相談割合の両方とも増えており、近年はより問題の深刻化へとつながっています。</a:t>
            </a:r>
            <a:endParaRPr sz="1497" dirty="0">
              <a:latin typeface="HGMaruGothicMPRO" panose="020F0600000000000000" pitchFamily="34" charset="-128"/>
              <a:ea typeface="HGMaruGothicMPRO" panose="020F0600000000000000" pitchFamily="34" charset="-128"/>
              <a:cs typeface="A-OTF Shin Maru Go Pro"/>
            </a:endParaRPr>
          </a:p>
          <a:p>
            <a:pPr marL="1145807">
              <a:spcBef>
                <a:spcPts val="1052"/>
              </a:spcBef>
            </a:pPr>
            <a:r>
              <a:rPr sz="1315" b="1" dirty="0">
                <a:solidFill>
                  <a:srgbClr val="231F20"/>
                </a:solidFill>
                <a:latin typeface="HGMaruGothicMPRO" panose="020F0600000000000000" pitchFamily="34" charset="-128"/>
                <a:ea typeface="HGMaruGothicMPRO" panose="020F0600000000000000" pitchFamily="34" charset="-128"/>
                <a:cs typeface="ShinMGoPro-Medium"/>
              </a:rPr>
              <a:t>【民事上の個別労働紛争相談件数に占める「いじめ・嫌がらせ」の割合と相談件数】</a:t>
            </a:r>
            <a:endParaRPr sz="1315" dirty="0">
              <a:latin typeface="HGMaruGothicMPRO" panose="020F0600000000000000" pitchFamily="34" charset="-128"/>
              <a:ea typeface="HGMaruGothicMPRO" panose="020F0600000000000000" pitchFamily="34" charset="-128"/>
              <a:cs typeface="ShinMGoPro-Medium"/>
            </a:endParaRPr>
          </a:p>
        </p:txBody>
      </p:sp>
      <p:pic>
        <p:nvPicPr>
          <p:cNvPr id="135" name="図 134">
            <a:extLst>
              <a:ext uri="{FF2B5EF4-FFF2-40B4-BE49-F238E27FC236}">
                <a16:creationId xmlns:a16="http://schemas.microsoft.com/office/drawing/2014/main" id="{6613A43A-1B12-5349-AC75-CF99320B9C5D}"/>
              </a:ext>
            </a:extLst>
          </p:cNvPr>
          <p:cNvPicPr>
            <a:picLocks noChangeAspect="1"/>
          </p:cNvPicPr>
          <p:nvPr/>
        </p:nvPicPr>
        <p:blipFill>
          <a:blip r:embed="rId3">
            <a:alphaModFix/>
          </a:blip>
          <a:stretch>
            <a:fillRect/>
          </a:stretch>
        </p:blipFill>
        <p:spPr>
          <a:xfrm>
            <a:off x="2032095" y="2206495"/>
            <a:ext cx="8135817" cy="3708447"/>
          </a:xfrm>
          <a:prstGeom prst="rect">
            <a:avLst/>
          </a:prstGeom>
        </p:spPr>
      </p:pic>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9336" y="116632"/>
            <a:ext cx="90010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パワハラの実態ってどうなっているの？</a:t>
            </a:r>
          </a:p>
        </p:txBody>
      </p:sp>
      <p:sp>
        <p:nvSpPr>
          <p:cNvPr id="9"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99</a:t>
            </a:r>
            <a:endParaRPr lang="ja-JP" altLang="en-US" sz="1200" b="1" dirty="0"/>
          </a:p>
        </p:txBody>
      </p:sp>
    </p:spTree>
    <p:extLst>
      <p:ext uri="{BB962C8B-B14F-4D97-AF65-F5344CB8AC3E}">
        <p14:creationId xmlns:p14="http://schemas.microsoft.com/office/powerpoint/2010/main" val="255549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625C07-2B77-4E4E-9B41-FDDE4C1CE43F}"/>
              </a:ext>
            </a:extLst>
          </p:cNvPr>
          <p:cNvSpPr txBox="1"/>
          <p:nvPr/>
        </p:nvSpPr>
        <p:spPr>
          <a:xfrm>
            <a:off x="1809643" y="5720971"/>
            <a:ext cx="8572932" cy="598796"/>
          </a:xfrm>
          <a:prstGeom prst="rect">
            <a:avLst/>
          </a:prstGeom>
          <a:solidFill>
            <a:srgbClr val="ABE1FA"/>
          </a:solidFill>
        </p:spPr>
        <p:txBody>
          <a:bodyPr vert="horz" wrap="square" lIns="0" tIns="64519" rIns="0" bIns="65317" rtlCol="0">
            <a:spAutoFit/>
          </a:bodyPr>
          <a:lstStyle/>
          <a:p>
            <a:pPr marL="542660">
              <a:spcBef>
                <a:spcPts val="508"/>
              </a:spcBef>
            </a:pPr>
            <a:r>
              <a:rPr sz="3039" dirty="0">
                <a:solidFill>
                  <a:srgbClr val="231F20"/>
                </a:solidFill>
                <a:latin typeface="HGMaruGothicMPRO" panose="020F0600000000000000" pitchFamily="34" charset="-128"/>
                <a:ea typeface="HGMaruGothicMPRO" panose="020F0600000000000000" pitchFamily="34" charset="-128"/>
                <a:cs typeface="A-OTF Shin Maru Go Pro"/>
              </a:rPr>
              <a:t>証拠・書類があると相談時に役立ちます！</a:t>
            </a:r>
            <a:endParaRPr sz="3039"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9163F93-3F4B-364B-9589-89A34F9F7164}"/>
              </a:ext>
            </a:extLst>
          </p:cNvPr>
          <p:cNvSpPr/>
          <p:nvPr/>
        </p:nvSpPr>
        <p:spPr>
          <a:xfrm>
            <a:off x="1816786" y="1657430"/>
            <a:ext cx="8559107" cy="1586470"/>
          </a:xfrm>
          <a:custGeom>
            <a:avLst/>
            <a:gdLst/>
            <a:ahLst/>
            <a:cxnLst/>
            <a:rect l="l" t="t" r="r" b="b"/>
            <a:pathLst>
              <a:path w="9434830" h="1748789">
                <a:moveTo>
                  <a:pt x="0" y="1748243"/>
                </a:moveTo>
                <a:lnTo>
                  <a:pt x="9434245" y="1748243"/>
                </a:lnTo>
                <a:lnTo>
                  <a:pt x="9434245" y="0"/>
                </a:lnTo>
                <a:lnTo>
                  <a:pt x="0" y="0"/>
                </a:lnTo>
                <a:lnTo>
                  <a:pt x="0" y="1748243"/>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5C6955E-F494-F143-8B31-BFD693BA7634}"/>
              </a:ext>
            </a:extLst>
          </p:cNvPr>
          <p:cNvSpPr/>
          <p:nvPr/>
        </p:nvSpPr>
        <p:spPr>
          <a:xfrm>
            <a:off x="1816786" y="1657430"/>
            <a:ext cx="8559107" cy="1586470"/>
          </a:xfrm>
          <a:custGeom>
            <a:avLst/>
            <a:gdLst/>
            <a:ahLst/>
            <a:cxnLst/>
            <a:rect l="l" t="t" r="r" b="b"/>
            <a:pathLst>
              <a:path w="9434830" h="1748789">
                <a:moveTo>
                  <a:pt x="0" y="1748243"/>
                </a:moveTo>
                <a:lnTo>
                  <a:pt x="9434245" y="1748243"/>
                </a:lnTo>
                <a:lnTo>
                  <a:pt x="9434245" y="0"/>
                </a:lnTo>
                <a:lnTo>
                  <a:pt x="0" y="0"/>
                </a:lnTo>
                <a:lnTo>
                  <a:pt x="0" y="1748243"/>
                </a:lnTo>
                <a:close/>
              </a:path>
            </a:pathLst>
          </a:custGeom>
          <a:ln w="15748">
            <a:solidFill>
              <a:srgbClr val="44C8F4"/>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F8022DD-3575-0D42-9850-D3B8638A2C6F}"/>
              </a:ext>
            </a:extLst>
          </p:cNvPr>
          <p:cNvSpPr/>
          <p:nvPr/>
        </p:nvSpPr>
        <p:spPr>
          <a:xfrm>
            <a:off x="2095407" y="1485968"/>
            <a:ext cx="4031847" cy="456816"/>
          </a:xfrm>
          <a:custGeom>
            <a:avLst/>
            <a:gdLst/>
            <a:ahLst/>
            <a:cxnLst/>
            <a:rect l="l" t="t" r="r" b="b"/>
            <a:pathLst>
              <a:path w="4444365" h="503555">
                <a:moveTo>
                  <a:pt x="4276496"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4276496" y="503123"/>
                </a:lnTo>
                <a:lnTo>
                  <a:pt x="4373457" y="500502"/>
                </a:lnTo>
                <a:lnTo>
                  <a:pt x="4423248" y="482158"/>
                </a:lnTo>
                <a:lnTo>
                  <a:pt x="4441592" y="432367"/>
                </a:lnTo>
                <a:lnTo>
                  <a:pt x="4444212" y="335407"/>
                </a:lnTo>
                <a:lnTo>
                  <a:pt x="4444212" y="167703"/>
                </a:lnTo>
                <a:lnTo>
                  <a:pt x="4441592" y="70749"/>
                </a:lnTo>
                <a:lnTo>
                  <a:pt x="4423248" y="20962"/>
                </a:lnTo>
                <a:lnTo>
                  <a:pt x="4373457" y="2620"/>
                </a:lnTo>
                <a:lnTo>
                  <a:pt x="4276496" y="0"/>
                </a:lnTo>
                <a:close/>
              </a:path>
            </a:pathLst>
          </a:custGeom>
          <a:solidFill>
            <a:srgbClr val="ABE1FA"/>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A78AF236-6F9D-E247-B94C-44082647C6AA}"/>
              </a:ext>
            </a:extLst>
          </p:cNvPr>
          <p:cNvSpPr/>
          <p:nvPr/>
        </p:nvSpPr>
        <p:spPr>
          <a:xfrm>
            <a:off x="1816786" y="3632361"/>
            <a:ext cx="8559107" cy="1929227"/>
          </a:xfrm>
          <a:custGeom>
            <a:avLst/>
            <a:gdLst/>
            <a:ahLst/>
            <a:cxnLst/>
            <a:rect l="l" t="t" r="r" b="b"/>
            <a:pathLst>
              <a:path w="9434830" h="2126615">
                <a:moveTo>
                  <a:pt x="0" y="2126246"/>
                </a:moveTo>
                <a:lnTo>
                  <a:pt x="9434245" y="2126246"/>
                </a:lnTo>
                <a:lnTo>
                  <a:pt x="9434245" y="0"/>
                </a:lnTo>
                <a:lnTo>
                  <a:pt x="0" y="0"/>
                </a:lnTo>
                <a:lnTo>
                  <a:pt x="0" y="2126246"/>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7B4F02ED-8FE8-2246-A098-A0B99AACEBAD}"/>
              </a:ext>
            </a:extLst>
          </p:cNvPr>
          <p:cNvSpPr/>
          <p:nvPr/>
        </p:nvSpPr>
        <p:spPr>
          <a:xfrm>
            <a:off x="1816786" y="3632361"/>
            <a:ext cx="8559107" cy="1929227"/>
          </a:xfrm>
          <a:custGeom>
            <a:avLst/>
            <a:gdLst/>
            <a:ahLst/>
            <a:cxnLst/>
            <a:rect l="l" t="t" r="r" b="b"/>
            <a:pathLst>
              <a:path w="9434830" h="2126615">
                <a:moveTo>
                  <a:pt x="0" y="2126246"/>
                </a:moveTo>
                <a:lnTo>
                  <a:pt x="9434245" y="2126246"/>
                </a:lnTo>
                <a:lnTo>
                  <a:pt x="9434245" y="0"/>
                </a:lnTo>
                <a:lnTo>
                  <a:pt x="0" y="0"/>
                </a:lnTo>
                <a:lnTo>
                  <a:pt x="0" y="2126246"/>
                </a:lnTo>
                <a:close/>
              </a:path>
            </a:pathLst>
          </a:custGeom>
          <a:ln w="15748">
            <a:solidFill>
              <a:srgbClr val="44C8F4"/>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F178593A-BC33-9748-AB5E-EEA1A55D7352}"/>
              </a:ext>
            </a:extLst>
          </p:cNvPr>
          <p:cNvSpPr/>
          <p:nvPr/>
        </p:nvSpPr>
        <p:spPr>
          <a:xfrm>
            <a:off x="2095407" y="3460900"/>
            <a:ext cx="4915524" cy="456816"/>
          </a:xfrm>
          <a:custGeom>
            <a:avLst/>
            <a:gdLst/>
            <a:ahLst/>
            <a:cxnLst/>
            <a:rect l="l" t="t" r="r" b="b"/>
            <a:pathLst>
              <a:path w="5418455" h="503554">
                <a:moveTo>
                  <a:pt x="5250294" y="0"/>
                </a:moveTo>
                <a:lnTo>
                  <a:pt x="167703" y="0"/>
                </a:lnTo>
                <a:lnTo>
                  <a:pt x="70749" y="2620"/>
                </a:lnTo>
                <a:lnTo>
                  <a:pt x="20962" y="20962"/>
                </a:lnTo>
                <a:lnTo>
                  <a:pt x="2620" y="70749"/>
                </a:lnTo>
                <a:lnTo>
                  <a:pt x="0" y="167703"/>
                </a:lnTo>
                <a:lnTo>
                  <a:pt x="0" y="335419"/>
                </a:lnTo>
                <a:lnTo>
                  <a:pt x="2620" y="432373"/>
                </a:lnTo>
                <a:lnTo>
                  <a:pt x="20962" y="482160"/>
                </a:lnTo>
                <a:lnTo>
                  <a:pt x="70749" y="500502"/>
                </a:lnTo>
                <a:lnTo>
                  <a:pt x="167703" y="503123"/>
                </a:lnTo>
                <a:lnTo>
                  <a:pt x="5250294" y="503123"/>
                </a:lnTo>
                <a:lnTo>
                  <a:pt x="5347247" y="500502"/>
                </a:lnTo>
                <a:lnTo>
                  <a:pt x="5397034" y="482160"/>
                </a:lnTo>
                <a:lnTo>
                  <a:pt x="5415377" y="432373"/>
                </a:lnTo>
                <a:lnTo>
                  <a:pt x="5417997" y="335419"/>
                </a:lnTo>
                <a:lnTo>
                  <a:pt x="5417997" y="167703"/>
                </a:lnTo>
                <a:lnTo>
                  <a:pt x="5415377" y="70749"/>
                </a:lnTo>
                <a:lnTo>
                  <a:pt x="5397034" y="20962"/>
                </a:lnTo>
                <a:lnTo>
                  <a:pt x="5347247" y="2620"/>
                </a:lnTo>
                <a:lnTo>
                  <a:pt x="5250294" y="0"/>
                </a:lnTo>
                <a:close/>
              </a:path>
            </a:pathLst>
          </a:custGeom>
          <a:solidFill>
            <a:srgbClr val="ABE1FA"/>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17E90B6-BD60-2847-8FFD-47A7E99F49B7}"/>
              </a:ext>
            </a:extLst>
          </p:cNvPr>
          <p:cNvSpPr txBox="1"/>
          <p:nvPr/>
        </p:nvSpPr>
        <p:spPr>
          <a:xfrm>
            <a:off x="2012443" y="1309168"/>
            <a:ext cx="6949184" cy="1761154"/>
          </a:xfrm>
          <a:prstGeom prst="rect">
            <a:avLst/>
          </a:prstGeom>
        </p:spPr>
        <p:txBody>
          <a:bodyPr vert="horz" wrap="square" lIns="0" tIns="180307" rIns="0" bIns="0" rtlCol="0">
            <a:spAutoFit/>
          </a:bodyPr>
          <a:lstStyle/>
          <a:p>
            <a:pPr marL="387120">
              <a:spcBef>
                <a:spcPts val="1420"/>
              </a:spcBef>
            </a:pPr>
            <a:r>
              <a:rPr sz="2676" b="1" dirty="0">
                <a:solidFill>
                  <a:srgbClr val="231F20"/>
                </a:solidFill>
                <a:latin typeface="HGMaruGothicMPRO" panose="020F0600000000000000" pitchFamily="34" charset="-128"/>
                <a:ea typeface="HGMaruGothicMPRO" panose="020F0600000000000000" pitchFamily="34" charset="-128"/>
                <a:cs typeface="ShinMGoPro-Medium"/>
              </a:rPr>
              <a:t>証拠を保存しましょう</a:t>
            </a:r>
            <a:endParaRPr sz="2676" dirty="0">
              <a:latin typeface="HGMaruGothicMPRO" panose="020F0600000000000000" pitchFamily="34" charset="-128"/>
              <a:ea typeface="HGMaruGothicMPRO" panose="020F0600000000000000" pitchFamily="34" charset="-128"/>
              <a:cs typeface="ShinMGoPro-Medium"/>
            </a:endParaRPr>
          </a:p>
          <a:p>
            <a:pPr marL="11521">
              <a:spcBef>
                <a:spcPts val="1125"/>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メモ、メール、SNS、写真、会話の録音など</a:t>
            </a:r>
            <a:endParaRPr sz="2223" dirty="0">
              <a:latin typeface="HGMaruGothicMPRO" panose="020F0600000000000000" pitchFamily="34" charset="-128"/>
              <a:ea typeface="HGMaruGothicMPRO" panose="020F0600000000000000" pitchFamily="34" charset="-128"/>
              <a:cs typeface="A-OTF Shin Maru Go Pro"/>
            </a:endParaRPr>
          </a:p>
          <a:p>
            <a:pPr marL="11521">
              <a:spcBef>
                <a:spcPts val="36"/>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出勤時刻、退勤時刻、労働時間</a:t>
            </a:r>
            <a:endParaRPr sz="2223" dirty="0">
              <a:latin typeface="HGMaruGothicMPRO" panose="020F0600000000000000" pitchFamily="34" charset="-128"/>
              <a:ea typeface="HGMaruGothicMPRO" panose="020F0600000000000000" pitchFamily="34" charset="-128"/>
              <a:cs typeface="A-OTF Shin Maru Go Pro"/>
            </a:endParaRPr>
          </a:p>
          <a:p>
            <a:pPr marL="11521">
              <a:spcBef>
                <a:spcPts val="32"/>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誰にいつ何を言われた、などがわかるように</a:t>
            </a:r>
            <a:endParaRPr sz="2223" dirty="0">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D7CDD781-57F3-A24B-99BB-C1E59EB24CA2}"/>
              </a:ext>
            </a:extLst>
          </p:cNvPr>
          <p:cNvSpPr txBox="1"/>
          <p:nvPr/>
        </p:nvSpPr>
        <p:spPr>
          <a:xfrm>
            <a:off x="2012443" y="3271085"/>
            <a:ext cx="6949184" cy="2116059"/>
          </a:xfrm>
          <a:prstGeom prst="rect">
            <a:avLst/>
          </a:prstGeom>
        </p:spPr>
        <p:txBody>
          <a:bodyPr vert="horz" wrap="square" lIns="0" tIns="180307" rIns="0" bIns="0" rtlCol="0">
            <a:spAutoFit/>
          </a:bodyPr>
          <a:lstStyle/>
          <a:p>
            <a:pPr marL="315111"/>
            <a:r>
              <a:rPr sz="2676" b="1" dirty="0">
                <a:solidFill>
                  <a:srgbClr val="231F20"/>
                </a:solidFill>
                <a:latin typeface="HGMaruGothicMPRO" panose="020F0600000000000000" pitchFamily="34" charset="-128"/>
                <a:ea typeface="HGMaruGothicMPRO" panose="020F0600000000000000" pitchFamily="34" charset="-128"/>
                <a:cs typeface="ShinMGoPro-Medium"/>
              </a:rPr>
              <a:t>書類を保存しておきましょう</a:t>
            </a:r>
            <a:endParaRPr sz="2676" dirty="0">
              <a:latin typeface="HGMaruGothicMPRO" panose="020F0600000000000000" pitchFamily="34" charset="-128"/>
              <a:ea typeface="HGMaruGothicMPRO" panose="020F0600000000000000" pitchFamily="34" charset="-128"/>
              <a:cs typeface="ShinMGoPro-Medium"/>
            </a:endParaRPr>
          </a:p>
          <a:p>
            <a:pPr marL="11521">
              <a:spcBef>
                <a:spcPts val="1243"/>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労働条件通知書</a:t>
            </a:r>
            <a:endParaRPr sz="2223" dirty="0">
              <a:latin typeface="HGMaruGothicMPRO" panose="020F0600000000000000" pitchFamily="34" charset="-128"/>
              <a:ea typeface="HGMaruGothicMPRO" panose="020F0600000000000000" pitchFamily="34" charset="-128"/>
              <a:cs typeface="A-OTF Shin Maru Go Pro"/>
            </a:endParaRPr>
          </a:p>
          <a:p>
            <a:pPr marL="11521">
              <a:spcBef>
                <a:spcPts val="32"/>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給与明細</a:t>
            </a:r>
            <a:endParaRPr sz="2223" dirty="0">
              <a:latin typeface="HGMaruGothicMPRO" panose="020F0600000000000000" pitchFamily="34" charset="-128"/>
              <a:ea typeface="HGMaruGothicMPRO" panose="020F0600000000000000" pitchFamily="34" charset="-128"/>
              <a:cs typeface="A-OTF Shin Maru Go Pro"/>
            </a:endParaRPr>
          </a:p>
          <a:p>
            <a:pPr marL="11521">
              <a:spcBef>
                <a:spcPts val="32"/>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就業規則（あれば）</a:t>
            </a:r>
            <a:endParaRPr sz="2223" dirty="0">
              <a:latin typeface="HGMaruGothicMPRO" panose="020F0600000000000000" pitchFamily="34" charset="-128"/>
              <a:ea typeface="HGMaruGothicMPRO" panose="020F0600000000000000" pitchFamily="34" charset="-128"/>
              <a:cs typeface="A-OTF Shin Maru Go Pro"/>
            </a:endParaRPr>
          </a:p>
          <a:p>
            <a:pPr marL="11521">
              <a:spcBef>
                <a:spcPts val="32"/>
              </a:spcBef>
            </a:pPr>
            <a:r>
              <a:rPr sz="2223" dirty="0">
                <a:solidFill>
                  <a:srgbClr val="231F20"/>
                </a:solidFill>
                <a:latin typeface="HGMaruGothicMPRO" panose="020F0600000000000000" pitchFamily="34" charset="-128"/>
                <a:ea typeface="HGMaruGothicMPRO" panose="020F0600000000000000" pitchFamily="34" charset="-128"/>
                <a:cs typeface="A-OTF Shin Maru Go Pro"/>
              </a:rPr>
              <a:t>・　解雇通知書（あれば）</a:t>
            </a:r>
            <a:endParaRPr sz="2223" dirty="0">
              <a:latin typeface="HGMaruGothicMPRO" panose="020F0600000000000000" pitchFamily="34" charset="-128"/>
              <a:ea typeface="HGMaruGothicMPRO" panose="020F0600000000000000" pitchFamily="34" charset="-128"/>
              <a:cs typeface="A-OTF Shin Maru Go Pro"/>
            </a:endParaRPr>
          </a:p>
        </p:txBody>
      </p:sp>
      <p:sp>
        <p:nvSpPr>
          <p:cNvPr id="15" name="正方形/長方形 14"/>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9336" y="116632"/>
            <a:ext cx="90010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解決に向けた相談の準備～証拠・書類を保存しましょう</a:t>
            </a:r>
          </a:p>
        </p:txBody>
      </p:sp>
      <p:sp>
        <p:nvSpPr>
          <p:cNvPr id="17"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a:t>100</a:t>
            </a:r>
            <a:endParaRPr lang="ja-JP" altLang="en-US" sz="1200" b="1" dirty="0"/>
          </a:p>
        </p:txBody>
      </p:sp>
    </p:spTree>
    <p:extLst>
      <p:ext uri="{BB962C8B-B14F-4D97-AF65-F5344CB8AC3E}">
        <p14:creationId xmlns:p14="http://schemas.microsoft.com/office/powerpoint/2010/main" val="175911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127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雲形吹き出し 4"/>
          <p:cNvSpPr/>
          <p:nvPr/>
        </p:nvSpPr>
        <p:spPr>
          <a:xfrm>
            <a:off x="8522768" y="1366883"/>
            <a:ext cx="2520000" cy="1080000"/>
          </a:xfrm>
          <a:prstGeom prst="cloudCallout">
            <a:avLst>
              <a:gd name="adj1" fmla="val -35600"/>
              <a:gd name="adj2" fmla="val 9498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雲形吹き出し 5"/>
          <p:cNvSpPr/>
          <p:nvPr/>
        </p:nvSpPr>
        <p:spPr>
          <a:xfrm>
            <a:off x="5246764" y="882605"/>
            <a:ext cx="2160040" cy="900000"/>
          </a:xfrm>
          <a:prstGeom prst="cloudCallout">
            <a:avLst>
              <a:gd name="adj1" fmla="val 64599"/>
              <a:gd name="adj2" fmla="val 4473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雲形吹き出し 6"/>
          <p:cNvSpPr/>
          <p:nvPr/>
        </p:nvSpPr>
        <p:spPr>
          <a:xfrm>
            <a:off x="695400" y="1440528"/>
            <a:ext cx="2880000" cy="1224000"/>
          </a:xfrm>
          <a:prstGeom prst="cloudCallout">
            <a:avLst>
              <a:gd name="adj1" fmla="val 76355"/>
              <a:gd name="adj2" fmla="val 5069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吹き出し 7"/>
          <p:cNvSpPr/>
          <p:nvPr/>
        </p:nvSpPr>
        <p:spPr>
          <a:xfrm>
            <a:off x="731704" y="3024704"/>
            <a:ext cx="2700000" cy="1260000"/>
          </a:xfrm>
          <a:prstGeom prst="wedgeRoundRectCallout">
            <a:avLst>
              <a:gd name="adj1" fmla="val 74435"/>
              <a:gd name="adj2" fmla="val -1269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　</a:t>
            </a:r>
          </a:p>
        </p:txBody>
      </p:sp>
      <p:sp>
        <p:nvSpPr>
          <p:cNvPr id="9" name="角丸四角形吹き出し 8"/>
          <p:cNvSpPr/>
          <p:nvPr/>
        </p:nvSpPr>
        <p:spPr>
          <a:xfrm>
            <a:off x="8832303" y="3177104"/>
            <a:ext cx="2340000" cy="1188000"/>
          </a:xfrm>
          <a:prstGeom prst="wedgeRoundRectCallout">
            <a:avLst>
              <a:gd name="adj1" fmla="val -77910"/>
              <a:gd name="adj2" fmla="val 35504"/>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　まだ先の話ですが、</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10</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月に出産する妻の産休明けから</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3</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か月間、育児休業させてもらいたいと考えているのですが・・・。</a:t>
            </a:r>
          </a:p>
        </p:txBody>
      </p:sp>
      <p:sp>
        <p:nvSpPr>
          <p:cNvPr id="14" name="正方形/長方形 13"/>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■育児休業を申し出たところ、激昂した上司に怒鳴られ、すっかり縮こまってしまった中堅の男性従業員。どんなことを言われた？どうする？</a:t>
            </a:r>
          </a:p>
        </p:txBody>
      </p:sp>
      <p:sp>
        <p:nvSpPr>
          <p:cNvPr id="10"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90</a:t>
            </a:r>
            <a:endParaRPr lang="ja-JP" altLang="en-US" sz="1200" b="1" dirty="0">
              <a:solidFill>
                <a:schemeClr val="tx1"/>
              </a:solidFill>
            </a:endParaRPr>
          </a:p>
        </p:txBody>
      </p:sp>
    </p:spTree>
    <p:extLst>
      <p:ext uri="{BB962C8B-B14F-4D97-AF65-F5344CB8AC3E}">
        <p14:creationId xmlns:p14="http://schemas.microsoft.com/office/powerpoint/2010/main" val="2099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127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雲形吹き出し 4"/>
          <p:cNvSpPr/>
          <p:nvPr/>
        </p:nvSpPr>
        <p:spPr>
          <a:xfrm>
            <a:off x="8472264" y="1124744"/>
            <a:ext cx="2928366" cy="1512167"/>
          </a:xfrm>
          <a:prstGeom prst="cloudCallout">
            <a:avLst>
              <a:gd name="adj1" fmla="val -37484"/>
              <a:gd name="adj2" fmla="val 8038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雲形吹き出し 5"/>
          <p:cNvSpPr/>
          <p:nvPr/>
        </p:nvSpPr>
        <p:spPr>
          <a:xfrm>
            <a:off x="5087888" y="882604"/>
            <a:ext cx="2318916" cy="962219"/>
          </a:xfrm>
          <a:prstGeom prst="cloudCallout">
            <a:avLst>
              <a:gd name="adj1" fmla="val 61880"/>
              <a:gd name="adj2" fmla="val 357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雲形吹き出し 6"/>
          <p:cNvSpPr/>
          <p:nvPr/>
        </p:nvSpPr>
        <p:spPr>
          <a:xfrm>
            <a:off x="407368" y="1052736"/>
            <a:ext cx="3744416" cy="1872208"/>
          </a:xfrm>
          <a:prstGeom prst="cloudCallout">
            <a:avLst>
              <a:gd name="adj1" fmla="val 59724"/>
              <a:gd name="adj2" fmla="val 4269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吹き出し 7"/>
          <p:cNvSpPr/>
          <p:nvPr/>
        </p:nvSpPr>
        <p:spPr>
          <a:xfrm>
            <a:off x="731704" y="3024704"/>
            <a:ext cx="2700000" cy="1260000"/>
          </a:xfrm>
          <a:prstGeom prst="wedgeRoundRectCallout">
            <a:avLst>
              <a:gd name="adj1" fmla="val 74435"/>
              <a:gd name="adj2" fmla="val -1269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　何を寝惚けたことを言ってん</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だ</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。わが社にそんな制度は無いし、余裕もない</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p>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そもそもその間、お前の仕事は誰がやるんだ。</a:t>
            </a:r>
          </a:p>
        </p:txBody>
      </p:sp>
      <p:sp>
        <p:nvSpPr>
          <p:cNvPr id="9" name="角丸四角形吹き出し 8"/>
          <p:cNvSpPr/>
          <p:nvPr/>
        </p:nvSpPr>
        <p:spPr>
          <a:xfrm>
            <a:off x="8832303" y="3177104"/>
            <a:ext cx="2340000" cy="1188000"/>
          </a:xfrm>
          <a:prstGeom prst="wedgeRoundRectCallout">
            <a:avLst>
              <a:gd name="adj1" fmla="val -77910"/>
              <a:gd name="adj2" fmla="val 35504"/>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　まだ先の話ですが、</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10</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月に出産する妻の産休明けから</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3</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か月間、育児休業させてもらいたいと考えているのですが・・・。</a:t>
            </a:r>
          </a:p>
        </p:txBody>
      </p:sp>
      <p:sp>
        <p:nvSpPr>
          <p:cNvPr id="10" name="雲形吹き出し 2">
            <a:extLst>
              <a:ext uri="{FF2B5EF4-FFF2-40B4-BE49-F238E27FC236}">
                <a16:creationId xmlns:a16="http://schemas.microsoft.com/office/drawing/2014/main" id="{D528282E-E575-4587-81B7-F55F72669415}"/>
              </a:ext>
            </a:extLst>
          </p:cNvPr>
          <p:cNvSpPr/>
          <p:nvPr/>
        </p:nvSpPr>
        <p:spPr>
          <a:xfrm>
            <a:off x="767408" y="1584544"/>
            <a:ext cx="28083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この男、目を掛けてやってたのに、これで終わりだな。</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でも、ひょっとすると、世の中、もう、変わっちまった？</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D528282E-E575-4587-81B7-F55F72669415}"/>
              </a:ext>
            </a:extLst>
          </p:cNvPr>
          <p:cNvSpPr/>
          <p:nvPr/>
        </p:nvSpPr>
        <p:spPr>
          <a:xfrm>
            <a:off x="8724000" y="1476632"/>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なんでそこまで言われる？育休って、労働者の法律上の権利ってきいてたけど・・・。</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2" name="雲形吹き出し 2">
            <a:extLst>
              <a:ext uri="{FF2B5EF4-FFF2-40B4-BE49-F238E27FC236}">
                <a16:creationId xmlns:a16="http://schemas.microsoft.com/office/drawing/2014/main" id="{D528282E-E575-4587-81B7-F55F72669415}"/>
              </a:ext>
            </a:extLst>
          </p:cNvPr>
          <p:cNvSpPr/>
          <p:nvPr/>
        </p:nvSpPr>
        <p:spPr>
          <a:xfrm>
            <a:off x="5303912" y="980728"/>
            <a:ext cx="1872000"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話してくるって言ってたけど、上手くいったかしら？</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■育児休業を申し出たところ、激昂した上司に怒鳴られ、すっかり縮こまってしまった中堅の男性従業員。どんなことを言われた？どうする？</a:t>
            </a:r>
          </a:p>
        </p:txBody>
      </p:sp>
      <p:sp>
        <p:nvSpPr>
          <p:cNvPr id="15" name="雲形吹き出し 2">
            <a:extLst>
              <a:ext uri="{FF2B5EF4-FFF2-40B4-BE49-F238E27FC236}">
                <a16:creationId xmlns:a16="http://schemas.microsoft.com/office/drawing/2014/main" id="{A9BEECA3-89CE-4100-A7EF-33AA910ABF06}"/>
              </a:ext>
            </a:extLst>
          </p:cNvPr>
          <p:cNvSpPr/>
          <p:nvPr/>
        </p:nvSpPr>
        <p:spPr>
          <a:xfrm>
            <a:off x="8903765" y="4509119"/>
            <a:ext cx="3204648" cy="1964991"/>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■このシートでは、マタニティーハラスメント、パワーハラスメントを導入に使って、ハラスメント全般と留意点等について解説を展開させます。</a:t>
            </a:r>
          </a:p>
        </p:txBody>
      </p:sp>
      <p:sp>
        <p:nvSpPr>
          <p:cNvPr id="13"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91</a:t>
            </a:r>
            <a:endParaRPr lang="ja-JP" altLang="en-US" sz="1200" b="1" dirty="0">
              <a:solidFill>
                <a:schemeClr val="tx1"/>
              </a:solidFill>
            </a:endParaRPr>
          </a:p>
        </p:txBody>
      </p:sp>
    </p:spTree>
    <p:extLst>
      <p:ext uri="{BB962C8B-B14F-4D97-AF65-F5344CB8AC3E}">
        <p14:creationId xmlns:p14="http://schemas.microsoft.com/office/powerpoint/2010/main" val="329725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1343472" y="1746128"/>
            <a:ext cx="2160040" cy="900000"/>
          </a:xfrm>
          <a:prstGeom prst="cloudCallout">
            <a:avLst>
              <a:gd name="adj1" fmla="val 68339"/>
              <a:gd name="adj2" fmla="val 302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839416" y="4842472"/>
            <a:ext cx="2664064" cy="1008112"/>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角丸四角形吹き出し 7"/>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あんたは何度言ったら分かるのよ！目障りだ、今すぐ消えろ！失せろ</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a:t>
            </a:r>
          </a:p>
        </p:txBody>
      </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5" name="雲形吹き出し 4"/>
          <p:cNvSpPr/>
          <p:nvPr/>
        </p:nvSpPr>
        <p:spPr>
          <a:xfrm>
            <a:off x="9587748" y="2826248"/>
            <a:ext cx="2340000" cy="1080000"/>
          </a:xfrm>
          <a:prstGeom prst="cloudCallout">
            <a:avLst>
              <a:gd name="adj1" fmla="val -112881"/>
              <a:gd name="adj2" fmla="val -84932"/>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■ミスを課長から厳しく叱責された若手社員。</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　どんな指導も、部下は耐え忍ばなければならない？</a:t>
            </a:r>
          </a:p>
        </p:txBody>
      </p:sp>
      <p:sp>
        <p:nvSpPr>
          <p:cNvPr id="10"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92</a:t>
            </a:r>
            <a:endParaRPr lang="ja-JP" altLang="en-US" sz="1200" b="1" dirty="0">
              <a:solidFill>
                <a:schemeClr val="tx1"/>
              </a:solidFill>
            </a:endParaRPr>
          </a:p>
        </p:txBody>
      </p:sp>
    </p:spTree>
    <p:extLst>
      <p:ext uri="{BB962C8B-B14F-4D97-AF65-F5344CB8AC3E}">
        <p14:creationId xmlns:p14="http://schemas.microsoft.com/office/powerpoint/2010/main" val="261210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1271464" y="1746128"/>
            <a:ext cx="2232048" cy="991068"/>
          </a:xfrm>
          <a:prstGeom prst="cloudCallout">
            <a:avLst>
              <a:gd name="adj1" fmla="val 68339"/>
              <a:gd name="adj2" fmla="val 302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839416" y="4842472"/>
            <a:ext cx="2664064" cy="1008112"/>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ミスは、たしかに俺の責任。だけど、あそこまで言われても我慢しなければならないのか？辞め時かなあ。</a:t>
            </a:r>
          </a:p>
        </p:txBody>
      </p:sp>
      <p:sp>
        <p:nvSpPr>
          <p:cNvPr id="8" name="角丸四角形吹き出し 7"/>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あんたは何度言ったら分かるのよ！目障りだ、今すぐ消えろ！失せろ</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a:t>
            </a:r>
          </a:p>
        </p:txBody>
      </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あちゃ</a:t>
            </a:r>
            <a:r>
              <a:rPr lang="ja-JP" altLang="en-US" sz="1400" dirty="0">
                <a:solidFill>
                  <a:srgbClr val="002060"/>
                </a:solidFill>
                <a:latin typeface="HG丸ｺﾞｼｯｸM-PRO" panose="020F0600000000000000" pitchFamily="50" charset="-128"/>
                <a:ea typeface="HG丸ｺﾞｼｯｸM-PRO" panose="020F0600000000000000" pitchFamily="50" charset="-128"/>
              </a:rPr>
              <a:t>ー</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っ</a:t>
            </a:r>
            <a:r>
              <a:rPr lang="ja-JP" altLang="en-US" sz="1400" dirty="0">
                <a:solidFill>
                  <a:srgbClr val="002060"/>
                </a:solidFill>
                <a:latin typeface="HG丸ｺﾞｼｯｸM-PRO" panose="020F0600000000000000" pitchFamily="50" charset="-128"/>
                <a:ea typeface="HG丸ｺﾞｼｯｸM-PRO" panose="020F0600000000000000" pitchFamily="50" charset="-128"/>
              </a:rPr>
              <a:t>、またやっちまった。</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5" name="雲形吹き出し 4"/>
          <p:cNvSpPr/>
          <p:nvPr/>
        </p:nvSpPr>
        <p:spPr>
          <a:xfrm>
            <a:off x="9264353" y="2492896"/>
            <a:ext cx="2852322" cy="1728192"/>
          </a:xfrm>
          <a:prstGeom prst="cloudCallout">
            <a:avLst>
              <a:gd name="adj1" fmla="val -84139"/>
              <a:gd name="adj2" fmla="val -6121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雲形吹き出し 2">
            <a:extLst>
              <a:ext uri="{FF2B5EF4-FFF2-40B4-BE49-F238E27FC236}">
                <a16:creationId xmlns:a16="http://schemas.microsoft.com/office/drawing/2014/main" id="{4957E90C-FDA9-4D38-B8F4-16928DE6094C}"/>
              </a:ext>
            </a:extLst>
          </p:cNvPr>
          <p:cNvSpPr/>
          <p:nvPr/>
        </p:nvSpPr>
        <p:spPr>
          <a:xfrm>
            <a:off x="9552384" y="2924944"/>
            <a:ext cx="19792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さっきから、みんなの前で叱られ続けてもう１時間。もういい加減にして欲しい。</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■ミスを課長から厳しく叱責された若手社員。</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r>
              <a:rPr lang="ja-JP" altLang="en-US" sz="2000" dirty="0">
                <a:solidFill>
                  <a:schemeClr val="tx1"/>
                </a:solidFill>
                <a:latin typeface="HG丸ｺﾞｼｯｸM-PRO" panose="020F0600000000000000" pitchFamily="50" charset="-128"/>
                <a:ea typeface="HG丸ｺﾞｼｯｸM-PRO" panose="020F0600000000000000" pitchFamily="50" charset="-128"/>
              </a:rPr>
              <a:t>　どんな指導も、部下は耐え忍ばなければならない？</a:t>
            </a:r>
          </a:p>
        </p:txBody>
      </p:sp>
      <p:sp>
        <p:nvSpPr>
          <p:cNvPr id="11" name="雲形吹き出し 2">
            <a:extLst>
              <a:ext uri="{FF2B5EF4-FFF2-40B4-BE49-F238E27FC236}">
                <a16:creationId xmlns:a16="http://schemas.microsoft.com/office/drawing/2014/main" id="{A9BEECA3-89CE-4100-A7EF-33AA910ABF06}"/>
              </a:ext>
            </a:extLst>
          </p:cNvPr>
          <p:cNvSpPr/>
          <p:nvPr/>
        </p:nvSpPr>
        <p:spPr>
          <a:xfrm>
            <a:off x="8912027" y="4653136"/>
            <a:ext cx="3204648" cy="1964991"/>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■このシートでは、マタニティーハラスメント、パワーハラスメントを導入に使って、ハラスメント全般と留意点等について解説を展開させます。</a:t>
            </a: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93</a:t>
            </a:r>
            <a:endParaRPr lang="ja-JP" altLang="en-US" sz="1200" b="1" dirty="0">
              <a:solidFill>
                <a:schemeClr val="tx1"/>
              </a:solidFill>
            </a:endParaRPr>
          </a:p>
        </p:txBody>
      </p:sp>
    </p:spTree>
    <p:extLst>
      <p:ext uri="{BB962C8B-B14F-4D97-AF65-F5344CB8AC3E}">
        <p14:creationId xmlns:p14="http://schemas.microsoft.com/office/powerpoint/2010/main" val="333324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6148C481-89F3-5C49-AAF2-6F2ACC9373D6}"/>
              </a:ext>
            </a:extLst>
          </p:cNvPr>
          <p:cNvSpPr txBox="1"/>
          <p:nvPr/>
        </p:nvSpPr>
        <p:spPr>
          <a:xfrm>
            <a:off x="0" y="965755"/>
            <a:ext cx="12000656" cy="5643411"/>
          </a:xfrm>
          <a:prstGeom prst="rect">
            <a:avLst/>
          </a:prstGeom>
        </p:spPr>
        <p:txBody>
          <a:bodyPr vert="horz" wrap="square" lIns="0" tIns="97353" rIns="0" bIns="0" rtlCol="0">
            <a:spAutoFit/>
          </a:bodyPr>
          <a:lstStyle/>
          <a:p>
            <a:pPr marL="11521">
              <a:spcBef>
                <a:spcPts val="766"/>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最近「○○ハラスメント」という言葉が働く場で聞かれることが多くなってきました。</a:t>
            </a:r>
            <a:endParaRPr sz="2000" dirty="0">
              <a:latin typeface="HGMaruGothicMPRO" panose="020F0600000000000000" pitchFamily="34" charset="-128"/>
              <a:ea typeface="HGMaruGothicMPRO" panose="020F0600000000000000" pitchFamily="34" charset="-128"/>
              <a:cs typeface="A-OTF Shin Maru Go Pro"/>
            </a:endParaRPr>
          </a:p>
          <a:p>
            <a:pPr marL="11521">
              <a:spcBef>
                <a:spcPts val="608"/>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※「Harassment （ハラスメント）」とは「悩ますこと、嫌がらせ」という意味</a:t>
            </a:r>
            <a:endParaRPr sz="2000" dirty="0">
              <a:latin typeface="HGMaruGothicMPRO" panose="020F0600000000000000" pitchFamily="34" charset="-128"/>
              <a:ea typeface="HGMaruGothicMPRO" panose="020F0600000000000000" pitchFamily="34" charset="-128"/>
              <a:cs typeface="A-OTF Shin Maru Go Pro"/>
            </a:endParaRPr>
          </a:p>
          <a:p>
            <a:pPr marL="240222" indent="-228701">
              <a:spcBef>
                <a:spcPts val="1946"/>
              </a:spcBef>
              <a:buSzPct val="94871"/>
              <a:buChar char="○"/>
              <a:tabLst>
                <a:tab pos="240798" algn="l"/>
              </a:tabLst>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400" dirty="0">
                <a:solidFill>
                  <a:srgbClr val="E60012"/>
                </a:solidFill>
                <a:latin typeface="HGMaruGothicMPRO" panose="020F0600000000000000" pitchFamily="34" charset="-128"/>
                <a:ea typeface="HGMaruGothicMPRO" panose="020F0600000000000000" pitchFamily="34" charset="-128"/>
                <a:cs typeface="A-OTF Shin Maru Go Pro"/>
              </a:rPr>
              <a:t>セクシュアルハラスメント</a:t>
            </a:r>
          </a:p>
          <a:p>
            <a:pPr marL="246559" marR="5761" indent="6337" algn="just">
              <a:lnSpc>
                <a:spcPts val="2586"/>
              </a:lnSpc>
              <a:spcBef>
                <a:spcPts val="163"/>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職場において</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行われる</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労働者の意に反する性的な言動を拒否したり抵抗したりすることによって</a:t>
            </a:r>
            <a:r>
              <a:rPr lang="ja-JP" altLang="en-US" sz="2000" dirty="0" err="1">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労働者が</a:t>
            </a:r>
            <a:r>
              <a:rPr sz="2000" dirty="0">
                <a:solidFill>
                  <a:srgbClr val="231F20"/>
                </a:solidFill>
                <a:latin typeface="HGMaruGothicMPRO" panose="020F0600000000000000" pitchFamily="34" charset="-128"/>
                <a:ea typeface="HGMaruGothicMPRO" panose="020F0600000000000000" pitchFamily="34" charset="-128"/>
                <a:cs typeface="A-OTF Shin Maru Go Pro"/>
              </a:rPr>
              <a:t>解雇、降格、減給などの不利益を受けることや、性的な言動が行われることで職場環境が不快なものとなったため、労働者の能力の発揮に重大な悪影響が生じる</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など就業するうえで看過できない程度の支障が生じる</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ことをいいます</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a:p>
            <a:pPr marL="240222" indent="-228701">
              <a:spcBef>
                <a:spcPts val="1656"/>
              </a:spcBef>
              <a:buSzPct val="94871"/>
              <a:buChar char="○"/>
              <a:tabLst>
                <a:tab pos="240798" algn="l"/>
              </a:tabLst>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400" dirty="0">
                <a:solidFill>
                  <a:srgbClr val="E60012"/>
                </a:solidFill>
                <a:latin typeface="HGMaruGothicMPRO" panose="020F0600000000000000" pitchFamily="34" charset="-128"/>
                <a:ea typeface="HGMaruGothicMPRO" panose="020F0600000000000000" pitchFamily="34" charset="-128"/>
                <a:cs typeface="A-OTF Shin Maru Go Pro"/>
              </a:rPr>
              <a:t>パワーハラスメント</a:t>
            </a:r>
          </a:p>
          <a:p>
            <a:pPr marL="248863" marR="4609" indent="4033" algn="just">
              <a:lnSpc>
                <a:spcPts val="2586"/>
              </a:lnSpc>
              <a:spcBef>
                <a:spcPts val="168"/>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同じ職場で働く者に対して、職務上の地位や人間関係などの</a:t>
            </a:r>
            <a:r>
              <a:rPr sz="2000" b="1" u="sng" dirty="0">
                <a:solidFill>
                  <a:srgbClr val="FF0000"/>
                </a:solidFill>
                <a:latin typeface="HGMaruGothicMPRO" panose="020F0600000000000000" pitchFamily="34" charset="-128"/>
                <a:ea typeface="HGMaruGothicMPRO" panose="020F0600000000000000" pitchFamily="34" charset="-128"/>
                <a:cs typeface="A-OTF Shin Maru Go Pro"/>
              </a:rPr>
              <a:t>職場内での優位性</a:t>
            </a:r>
            <a:r>
              <a:rPr sz="2000" dirty="0">
                <a:solidFill>
                  <a:srgbClr val="231F20"/>
                </a:solidFill>
                <a:latin typeface="HGMaruGothicMPRO" panose="020F0600000000000000" pitchFamily="34" charset="-128"/>
                <a:ea typeface="HGMaruGothicMPRO" panose="020F0600000000000000" pitchFamily="34" charset="-128"/>
                <a:cs typeface="A-OTF Shin Maru Go Pro"/>
              </a:rPr>
              <a:t>を背景に、</a:t>
            </a:r>
            <a:r>
              <a:rPr sz="2000" b="1" u="sng" dirty="0">
                <a:solidFill>
                  <a:srgbClr val="FF0000"/>
                </a:solidFill>
                <a:latin typeface="HGMaruGothicMPRO" panose="020F0600000000000000" pitchFamily="34" charset="-128"/>
                <a:ea typeface="HGMaruGothicMPRO" panose="020F0600000000000000" pitchFamily="34" charset="-128"/>
                <a:cs typeface="A-OTF Shin Maru Go Pro"/>
              </a:rPr>
              <a:t>業務の適正な範囲</a:t>
            </a:r>
            <a:r>
              <a:rPr sz="2000" dirty="0">
                <a:solidFill>
                  <a:srgbClr val="231F20"/>
                </a:solidFill>
                <a:latin typeface="HGMaruGothicMPRO" panose="020F0600000000000000" pitchFamily="34" charset="-128"/>
                <a:ea typeface="HGMaruGothicMPRO" panose="020F0600000000000000" pitchFamily="34" charset="-128"/>
                <a:cs typeface="A-OTF Shin Maru Go Pro"/>
              </a:rPr>
              <a:t>を超えて、精神的・身体的苦痛を与えたり、職場環境を悪化させる行為をいいます。</a:t>
            </a:r>
            <a:endParaRPr sz="2000" dirty="0">
              <a:latin typeface="HGMaruGothicMPRO" panose="020F0600000000000000" pitchFamily="34" charset="-128"/>
              <a:ea typeface="HGMaruGothicMPRO" panose="020F0600000000000000" pitchFamily="34" charset="-128"/>
              <a:cs typeface="A-OTF Shin Maru Go Pro"/>
            </a:endParaRPr>
          </a:p>
          <a:p>
            <a:pPr>
              <a:spcBef>
                <a:spcPts val="36"/>
              </a:spcBef>
            </a:pPr>
            <a:endParaRPr lang="en-US" sz="2000" dirty="0">
              <a:latin typeface="HGMaruGothicMPRO" panose="020F0600000000000000" pitchFamily="34" charset="-128"/>
              <a:ea typeface="HGMaruGothicMPRO" panose="020F0600000000000000" pitchFamily="34" charset="-128"/>
              <a:cs typeface="Times New Roman"/>
            </a:endParaRPr>
          </a:p>
          <a:p>
            <a:pPr>
              <a:spcBef>
                <a:spcPts val="36"/>
              </a:spcBef>
            </a:pPr>
            <a:r>
              <a:rPr lang="ja-JP" altLang="en-US" sz="2000" dirty="0">
                <a:latin typeface="HGMaruGothicMPRO" panose="020F0600000000000000" pitchFamily="34" charset="-128"/>
                <a:ea typeface="HGMaruGothicMPRO" panose="020F0600000000000000" pitchFamily="34" charset="-128"/>
                <a:cs typeface="Times New Roman"/>
              </a:rPr>
              <a:t>○　</a:t>
            </a:r>
            <a:r>
              <a:rPr lang="ja-JP" altLang="en-US" sz="2400" dirty="0">
                <a:solidFill>
                  <a:srgbClr val="FF0000"/>
                </a:solidFill>
                <a:latin typeface="HGMaruGothicMPRO" panose="020F0600000000000000" pitchFamily="34" charset="-128"/>
                <a:ea typeface="HGMaruGothicMPRO" panose="020F0600000000000000" pitchFamily="34" charset="-128"/>
                <a:cs typeface="Times New Roman"/>
              </a:rPr>
              <a:t>いわゆるマタニティーハラスメント</a:t>
            </a:r>
            <a:r>
              <a:rPr lang="ja-JP" altLang="en-US" sz="1600" dirty="0">
                <a:latin typeface="HGMaruGothicMPRO" panose="020F0600000000000000" pitchFamily="34" charset="-128"/>
                <a:ea typeface="HGMaruGothicMPRO" panose="020F0600000000000000" pitchFamily="34" charset="-128"/>
                <a:cs typeface="Times New Roman"/>
              </a:rPr>
              <a:t>（職場における妊娠・出産・育児休業等に関するハラスメント）</a:t>
            </a:r>
            <a:endParaRPr lang="en-US" altLang="ja-JP" sz="1600" dirty="0">
              <a:latin typeface="HGMaruGothicMPRO" panose="020F0600000000000000" pitchFamily="34" charset="-128"/>
              <a:ea typeface="HGMaruGothicMPRO" panose="020F0600000000000000" pitchFamily="34" charset="-128"/>
              <a:cs typeface="Times New Roman"/>
            </a:endParaRPr>
          </a:p>
          <a:p>
            <a:pPr>
              <a:spcBef>
                <a:spcPts val="36"/>
              </a:spcBef>
            </a:pPr>
            <a:r>
              <a:rPr lang="ja-JP" altLang="en-US" sz="2000" dirty="0">
                <a:latin typeface="HGMaruGothicMPRO" panose="020F0600000000000000" pitchFamily="34" charset="-128"/>
                <a:ea typeface="HGMaruGothicMPRO" panose="020F0600000000000000" pitchFamily="34" charset="-128"/>
                <a:cs typeface="Times New Roman"/>
              </a:rPr>
              <a:t>　　職場において行われる上司・同僚からの言動（妊娠・出産したこと、育児休業等の利用に関する言</a:t>
            </a:r>
            <a:endParaRPr lang="en-US" altLang="ja-JP" sz="2000" dirty="0">
              <a:latin typeface="HGMaruGothicMPRO" panose="020F0600000000000000" pitchFamily="34" charset="-128"/>
              <a:ea typeface="HGMaruGothicMPRO" panose="020F0600000000000000" pitchFamily="34" charset="-128"/>
              <a:cs typeface="Times New Roman"/>
            </a:endParaRPr>
          </a:p>
          <a:p>
            <a:pPr>
              <a:spcBef>
                <a:spcPts val="36"/>
              </a:spcBef>
            </a:pPr>
            <a:r>
              <a:rPr lang="ja-JP" altLang="en-US" sz="2000" dirty="0">
                <a:latin typeface="HGMaruGothicMPRO" panose="020F0600000000000000" pitchFamily="34" charset="-128"/>
                <a:ea typeface="HGMaruGothicMPRO" panose="020F0600000000000000" pitchFamily="34" charset="-128"/>
                <a:cs typeface="Times New Roman"/>
              </a:rPr>
              <a:t>　動）により、妊娠・出産した女性労働者や育児休業等を申出・取得した男女労働者の職場環境が害され</a:t>
            </a:r>
            <a:endParaRPr lang="en-US" altLang="ja-JP" sz="2000" dirty="0">
              <a:latin typeface="HGMaruGothicMPRO" panose="020F0600000000000000" pitchFamily="34" charset="-128"/>
              <a:ea typeface="HGMaruGothicMPRO" panose="020F0600000000000000" pitchFamily="34" charset="-128"/>
              <a:cs typeface="Times New Roman"/>
            </a:endParaRPr>
          </a:p>
          <a:p>
            <a:pPr>
              <a:spcBef>
                <a:spcPts val="36"/>
              </a:spcBef>
            </a:pPr>
            <a:r>
              <a:rPr lang="ja-JP" altLang="en-US" sz="2000" dirty="0">
                <a:latin typeface="HGMaruGothicMPRO" panose="020F0600000000000000" pitchFamily="34" charset="-128"/>
                <a:ea typeface="HGMaruGothicMPRO" panose="020F0600000000000000" pitchFamily="34" charset="-128"/>
                <a:cs typeface="Times New Roman"/>
              </a:rPr>
              <a:t>　</a:t>
            </a:r>
            <a:r>
              <a:rPr lang="ja-JP" altLang="en-US" sz="2000" dirty="0" err="1">
                <a:latin typeface="HGMaruGothicMPRO" panose="020F0600000000000000" pitchFamily="34" charset="-128"/>
                <a:ea typeface="HGMaruGothicMPRO" panose="020F0600000000000000" pitchFamily="34" charset="-128"/>
                <a:cs typeface="Times New Roman"/>
              </a:rPr>
              <a:t>る</a:t>
            </a:r>
            <a:r>
              <a:rPr lang="ja-JP" altLang="en-US" sz="2000" dirty="0">
                <a:latin typeface="HGMaruGothicMPRO" panose="020F0600000000000000" pitchFamily="34" charset="-128"/>
                <a:ea typeface="HGMaruGothicMPRO" panose="020F0600000000000000" pitchFamily="34" charset="-128"/>
                <a:cs typeface="Times New Roman"/>
              </a:rPr>
              <a:t>ことをいいます。</a:t>
            </a:r>
            <a:endParaRPr sz="2000" dirty="0">
              <a:latin typeface="HGMaruGothicMPRO" panose="020F0600000000000000" pitchFamily="34" charset="-128"/>
              <a:ea typeface="HGMaruGothicMPRO" panose="020F0600000000000000" pitchFamily="34" charset="-128"/>
              <a:cs typeface="Times New Roman"/>
            </a:endParaRPr>
          </a:p>
        </p:txBody>
      </p:sp>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○○ハラスメントが心身の健康を損なう原因になる</a:t>
            </a:r>
          </a:p>
        </p:txBody>
      </p:sp>
      <p:sp>
        <p:nvSpPr>
          <p:cNvPr id="6"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94</a:t>
            </a:r>
            <a:endParaRPr lang="ja-JP" altLang="en-US" sz="1200" b="1" dirty="0"/>
          </a:p>
        </p:txBody>
      </p:sp>
    </p:spTree>
    <p:extLst>
      <p:ext uri="{BB962C8B-B14F-4D97-AF65-F5344CB8AC3E}">
        <p14:creationId xmlns:p14="http://schemas.microsoft.com/office/powerpoint/2010/main" val="208771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66B53A66-BC76-4B46-B8B5-4EA0AFD72235}"/>
              </a:ext>
            </a:extLst>
          </p:cNvPr>
          <p:cNvSpPr/>
          <p:nvPr/>
        </p:nvSpPr>
        <p:spPr>
          <a:xfrm>
            <a:off x="1271464" y="1196953"/>
            <a:ext cx="9793088" cy="400362"/>
          </a:xfrm>
          <a:custGeom>
            <a:avLst/>
            <a:gdLst/>
            <a:ahLst/>
            <a:cxnLst/>
            <a:rect l="l" t="t" r="r" b="b"/>
            <a:pathLst>
              <a:path w="9450070" h="441325">
                <a:moveTo>
                  <a:pt x="9323997" y="0"/>
                </a:moveTo>
                <a:lnTo>
                  <a:pt x="125996" y="0"/>
                </a:lnTo>
                <a:lnTo>
                  <a:pt x="53154" y="1968"/>
                </a:lnTo>
                <a:lnTo>
                  <a:pt x="15749" y="15749"/>
                </a:lnTo>
                <a:lnTo>
                  <a:pt x="1968" y="53154"/>
                </a:lnTo>
                <a:lnTo>
                  <a:pt x="0" y="125996"/>
                </a:lnTo>
                <a:lnTo>
                  <a:pt x="0" y="314998"/>
                </a:lnTo>
                <a:lnTo>
                  <a:pt x="1968" y="387847"/>
                </a:lnTo>
                <a:lnTo>
                  <a:pt x="15749" y="425256"/>
                </a:lnTo>
                <a:lnTo>
                  <a:pt x="53154" y="439038"/>
                </a:lnTo>
                <a:lnTo>
                  <a:pt x="125996" y="441007"/>
                </a:lnTo>
                <a:lnTo>
                  <a:pt x="9323997" y="441007"/>
                </a:lnTo>
                <a:lnTo>
                  <a:pt x="9396838" y="439038"/>
                </a:lnTo>
                <a:lnTo>
                  <a:pt x="9434244" y="425256"/>
                </a:lnTo>
                <a:lnTo>
                  <a:pt x="9448025" y="387847"/>
                </a:lnTo>
                <a:lnTo>
                  <a:pt x="9449993" y="314998"/>
                </a:lnTo>
                <a:lnTo>
                  <a:pt x="9449993" y="125996"/>
                </a:lnTo>
                <a:lnTo>
                  <a:pt x="9448025" y="53154"/>
                </a:lnTo>
                <a:lnTo>
                  <a:pt x="9434244" y="15749"/>
                </a:lnTo>
                <a:lnTo>
                  <a:pt x="9396838" y="1968"/>
                </a:lnTo>
                <a:lnTo>
                  <a:pt x="9323997" y="0"/>
                </a:lnTo>
                <a:close/>
              </a:path>
            </a:pathLst>
          </a:custGeom>
          <a:solidFill>
            <a:srgbClr val="92D050"/>
          </a:solidFill>
          <a:ln>
            <a:noFill/>
          </a:ln>
        </p:spPr>
        <p:txBody>
          <a:bodyPr wrap="square" lIns="0" tIns="0" rIns="0" bIns="0" rtlCol="0"/>
          <a:lstStyle/>
          <a:p>
            <a:endParaRPr sz="1633">
              <a:solidFill>
                <a:schemeClr val="bg1"/>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2CAC3FA4-DF5B-224C-B109-B5780FF488B7}"/>
              </a:ext>
            </a:extLst>
          </p:cNvPr>
          <p:cNvSpPr/>
          <p:nvPr/>
        </p:nvSpPr>
        <p:spPr>
          <a:xfrm>
            <a:off x="1269595" y="2291130"/>
            <a:ext cx="3791574" cy="572028"/>
          </a:xfrm>
          <a:custGeom>
            <a:avLst/>
            <a:gdLst/>
            <a:ahLst/>
            <a:cxnLst/>
            <a:rect l="l" t="t" r="r" b="b"/>
            <a:pathLst>
              <a:path w="3780154" h="630554">
                <a:moveTo>
                  <a:pt x="3653993" y="0"/>
                </a:moveTo>
                <a:lnTo>
                  <a:pt x="125996" y="0"/>
                </a:lnTo>
                <a:lnTo>
                  <a:pt x="53154" y="1968"/>
                </a:lnTo>
                <a:lnTo>
                  <a:pt x="15749" y="15749"/>
                </a:lnTo>
                <a:lnTo>
                  <a:pt x="1968" y="53154"/>
                </a:lnTo>
                <a:lnTo>
                  <a:pt x="0" y="125996"/>
                </a:lnTo>
                <a:lnTo>
                  <a:pt x="0" y="503999"/>
                </a:lnTo>
                <a:lnTo>
                  <a:pt x="1968" y="576841"/>
                </a:lnTo>
                <a:lnTo>
                  <a:pt x="15749" y="614246"/>
                </a:lnTo>
                <a:lnTo>
                  <a:pt x="53154" y="628027"/>
                </a:lnTo>
                <a:lnTo>
                  <a:pt x="125996" y="629996"/>
                </a:lnTo>
                <a:lnTo>
                  <a:pt x="3653993" y="629996"/>
                </a:lnTo>
                <a:lnTo>
                  <a:pt x="3726842" y="628027"/>
                </a:lnTo>
                <a:lnTo>
                  <a:pt x="3764251" y="614246"/>
                </a:lnTo>
                <a:lnTo>
                  <a:pt x="3778033" y="576841"/>
                </a:lnTo>
                <a:lnTo>
                  <a:pt x="3780002" y="503999"/>
                </a:lnTo>
                <a:lnTo>
                  <a:pt x="3780002" y="125996"/>
                </a:lnTo>
                <a:lnTo>
                  <a:pt x="3778033" y="53154"/>
                </a:lnTo>
                <a:lnTo>
                  <a:pt x="3764251" y="15749"/>
                </a:lnTo>
                <a:lnTo>
                  <a:pt x="3726842" y="1968"/>
                </a:lnTo>
                <a:lnTo>
                  <a:pt x="3653993" y="0"/>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7628E273-E245-C14C-8CFD-4D37DC773B19}"/>
              </a:ext>
            </a:extLst>
          </p:cNvPr>
          <p:cNvSpPr/>
          <p:nvPr/>
        </p:nvSpPr>
        <p:spPr>
          <a:xfrm>
            <a:off x="1273030" y="2265316"/>
            <a:ext cx="3800687" cy="572028"/>
          </a:xfrm>
          <a:custGeom>
            <a:avLst/>
            <a:gdLst/>
            <a:ahLst/>
            <a:cxnLst/>
            <a:rect l="l" t="t" r="r" b="b"/>
            <a:pathLst>
              <a:path w="3780154" h="630554">
                <a:moveTo>
                  <a:pt x="125996" y="0"/>
                </a:moveTo>
                <a:lnTo>
                  <a:pt x="53154" y="1968"/>
                </a:lnTo>
                <a:lnTo>
                  <a:pt x="15749" y="15749"/>
                </a:lnTo>
                <a:lnTo>
                  <a:pt x="1968" y="53154"/>
                </a:lnTo>
                <a:lnTo>
                  <a:pt x="0" y="125996"/>
                </a:lnTo>
                <a:lnTo>
                  <a:pt x="0" y="503999"/>
                </a:lnTo>
                <a:lnTo>
                  <a:pt x="1968" y="576841"/>
                </a:lnTo>
                <a:lnTo>
                  <a:pt x="15749" y="614246"/>
                </a:lnTo>
                <a:lnTo>
                  <a:pt x="53154" y="628027"/>
                </a:lnTo>
                <a:lnTo>
                  <a:pt x="125996" y="629996"/>
                </a:lnTo>
                <a:lnTo>
                  <a:pt x="3653993" y="629996"/>
                </a:lnTo>
                <a:lnTo>
                  <a:pt x="3726842" y="628027"/>
                </a:lnTo>
                <a:lnTo>
                  <a:pt x="3764251" y="614246"/>
                </a:lnTo>
                <a:lnTo>
                  <a:pt x="3778033" y="576841"/>
                </a:lnTo>
                <a:lnTo>
                  <a:pt x="3780002" y="503999"/>
                </a:lnTo>
                <a:lnTo>
                  <a:pt x="3780002" y="125996"/>
                </a:lnTo>
                <a:lnTo>
                  <a:pt x="3778033" y="53154"/>
                </a:lnTo>
                <a:lnTo>
                  <a:pt x="3764251" y="15749"/>
                </a:lnTo>
                <a:lnTo>
                  <a:pt x="3726842" y="1968"/>
                </a:lnTo>
                <a:lnTo>
                  <a:pt x="3653993" y="0"/>
                </a:lnTo>
                <a:lnTo>
                  <a:pt x="125996" y="0"/>
                </a:lnTo>
                <a:close/>
              </a:path>
            </a:pathLst>
          </a:custGeom>
          <a:ln w="15748">
            <a:solidFill>
              <a:srgbClr val="00AEEF"/>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FEF362DD-4B56-B14B-A612-359EB830EC17}"/>
              </a:ext>
            </a:extLst>
          </p:cNvPr>
          <p:cNvSpPr txBox="1"/>
          <p:nvPr/>
        </p:nvSpPr>
        <p:spPr>
          <a:xfrm>
            <a:off x="1307582" y="2308750"/>
            <a:ext cx="3753587" cy="462193"/>
          </a:xfrm>
          <a:prstGeom prst="rect">
            <a:avLst/>
          </a:prstGeom>
        </p:spPr>
        <p:txBody>
          <a:bodyPr vert="horz" wrap="square" lIns="0" tIns="25923" rIns="0" bIns="0" rtlCol="0">
            <a:spAutoFit/>
          </a:bodyPr>
          <a:lstStyle/>
          <a:p>
            <a:pPr marL="163604" marR="53575">
              <a:lnSpc>
                <a:spcPts val="1687"/>
              </a:lnSpc>
              <a:spcBef>
                <a:spcPts val="204"/>
              </a:spcBef>
            </a:pPr>
            <a:r>
              <a:rPr sz="1452" dirty="0">
                <a:solidFill>
                  <a:srgbClr val="231F20"/>
                </a:solidFill>
                <a:latin typeface="HGMaruGothicMPRO" panose="020F0600000000000000" pitchFamily="34" charset="-128"/>
                <a:ea typeface="HGMaruGothicMPRO" panose="020F0600000000000000" pitchFamily="34" charset="-128"/>
                <a:cs typeface="A-OTF Shin Maru Go Pro"/>
              </a:rPr>
              <a:t>　それを</a:t>
            </a:r>
            <a:r>
              <a:rPr sz="1452" dirty="0">
                <a:solidFill>
                  <a:srgbClr val="E60012"/>
                </a:solidFill>
                <a:latin typeface="HGMaruGothicMPRO" panose="020F0600000000000000" pitchFamily="34" charset="-128"/>
                <a:ea typeface="HGMaruGothicMPRO" panose="020F0600000000000000" pitchFamily="34" charset="-128"/>
                <a:cs typeface="A-OTF Shin Maru Go Pro"/>
              </a:rPr>
              <a:t>拒否したことで</a:t>
            </a:r>
            <a:r>
              <a:rPr sz="1452" dirty="0">
                <a:solidFill>
                  <a:srgbClr val="231F20"/>
                </a:solidFill>
                <a:latin typeface="HGMaruGothicMPRO" panose="020F0600000000000000" pitchFamily="34" charset="-128"/>
                <a:ea typeface="HGMaruGothicMPRO" panose="020F0600000000000000" pitchFamily="34" charset="-128"/>
                <a:cs typeface="A-OTF Shin Maru Go Pro"/>
              </a:rPr>
              <a:t>解雇、降格、減給などの</a:t>
            </a:r>
            <a:r>
              <a:rPr sz="1452" dirty="0">
                <a:solidFill>
                  <a:srgbClr val="E60012"/>
                </a:solidFill>
                <a:latin typeface="HGMaruGothicMPRO" panose="020F0600000000000000" pitchFamily="34" charset="-128"/>
                <a:ea typeface="HGMaruGothicMPRO" panose="020F0600000000000000" pitchFamily="34" charset="-128"/>
                <a:cs typeface="A-OTF Shin Maru Go Pro"/>
              </a:rPr>
              <a:t>不利益を受けること</a:t>
            </a:r>
          </a:p>
        </p:txBody>
      </p:sp>
      <p:sp>
        <p:nvSpPr>
          <p:cNvPr id="11" name="object 10">
            <a:extLst>
              <a:ext uri="{FF2B5EF4-FFF2-40B4-BE49-F238E27FC236}">
                <a16:creationId xmlns:a16="http://schemas.microsoft.com/office/drawing/2014/main" id="{0FDE4605-2630-4D45-A139-53C374D473A3}"/>
              </a:ext>
            </a:extLst>
          </p:cNvPr>
          <p:cNvSpPr/>
          <p:nvPr/>
        </p:nvSpPr>
        <p:spPr>
          <a:xfrm>
            <a:off x="1294573" y="2931650"/>
            <a:ext cx="3766595" cy="843353"/>
          </a:xfrm>
          <a:custGeom>
            <a:avLst/>
            <a:gdLst/>
            <a:ahLst/>
            <a:cxnLst/>
            <a:rect l="l" t="t" r="r" b="b"/>
            <a:pathLst>
              <a:path w="3780154" h="929639">
                <a:moveTo>
                  <a:pt x="3653993" y="0"/>
                </a:moveTo>
                <a:lnTo>
                  <a:pt x="125996" y="0"/>
                </a:lnTo>
                <a:lnTo>
                  <a:pt x="53154" y="1968"/>
                </a:lnTo>
                <a:lnTo>
                  <a:pt x="15749" y="15749"/>
                </a:lnTo>
                <a:lnTo>
                  <a:pt x="1968" y="53154"/>
                </a:lnTo>
                <a:lnTo>
                  <a:pt x="0" y="125996"/>
                </a:lnTo>
                <a:lnTo>
                  <a:pt x="0" y="803249"/>
                </a:lnTo>
                <a:lnTo>
                  <a:pt x="1968" y="876091"/>
                </a:lnTo>
                <a:lnTo>
                  <a:pt x="15749" y="913496"/>
                </a:lnTo>
                <a:lnTo>
                  <a:pt x="53154" y="927277"/>
                </a:lnTo>
                <a:lnTo>
                  <a:pt x="125996" y="929246"/>
                </a:lnTo>
                <a:lnTo>
                  <a:pt x="3653993" y="929246"/>
                </a:lnTo>
                <a:lnTo>
                  <a:pt x="3726842" y="927277"/>
                </a:lnTo>
                <a:lnTo>
                  <a:pt x="3764251" y="913496"/>
                </a:lnTo>
                <a:lnTo>
                  <a:pt x="3778033" y="876091"/>
                </a:lnTo>
                <a:lnTo>
                  <a:pt x="3780002" y="803249"/>
                </a:lnTo>
                <a:lnTo>
                  <a:pt x="3780002" y="125996"/>
                </a:lnTo>
                <a:lnTo>
                  <a:pt x="3778033" y="53154"/>
                </a:lnTo>
                <a:lnTo>
                  <a:pt x="3764251" y="15749"/>
                </a:lnTo>
                <a:lnTo>
                  <a:pt x="3726842" y="1968"/>
                </a:lnTo>
                <a:lnTo>
                  <a:pt x="3653993" y="0"/>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object 11">
            <a:extLst>
              <a:ext uri="{FF2B5EF4-FFF2-40B4-BE49-F238E27FC236}">
                <a16:creationId xmlns:a16="http://schemas.microsoft.com/office/drawing/2014/main" id="{AB5D1F96-3A4A-2740-A23A-0B60DBF4F457}"/>
              </a:ext>
            </a:extLst>
          </p:cNvPr>
          <p:cNvSpPr/>
          <p:nvPr/>
        </p:nvSpPr>
        <p:spPr>
          <a:xfrm>
            <a:off x="1273030" y="2931408"/>
            <a:ext cx="3788138" cy="843353"/>
          </a:xfrm>
          <a:custGeom>
            <a:avLst/>
            <a:gdLst/>
            <a:ahLst/>
            <a:cxnLst/>
            <a:rect l="l" t="t" r="r" b="b"/>
            <a:pathLst>
              <a:path w="3780154" h="929639">
                <a:moveTo>
                  <a:pt x="125996" y="0"/>
                </a:moveTo>
                <a:lnTo>
                  <a:pt x="53154" y="1968"/>
                </a:lnTo>
                <a:lnTo>
                  <a:pt x="15749" y="15749"/>
                </a:lnTo>
                <a:lnTo>
                  <a:pt x="1968" y="53154"/>
                </a:lnTo>
                <a:lnTo>
                  <a:pt x="0" y="125996"/>
                </a:lnTo>
                <a:lnTo>
                  <a:pt x="0" y="803249"/>
                </a:lnTo>
                <a:lnTo>
                  <a:pt x="1968" y="876091"/>
                </a:lnTo>
                <a:lnTo>
                  <a:pt x="15749" y="913496"/>
                </a:lnTo>
                <a:lnTo>
                  <a:pt x="53154" y="927277"/>
                </a:lnTo>
                <a:lnTo>
                  <a:pt x="125996" y="929246"/>
                </a:lnTo>
                <a:lnTo>
                  <a:pt x="3653993" y="929246"/>
                </a:lnTo>
                <a:lnTo>
                  <a:pt x="3726842" y="927277"/>
                </a:lnTo>
                <a:lnTo>
                  <a:pt x="3764251" y="913496"/>
                </a:lnTo>
                <a:lnTo>
                  <a:pt x="3778033" y="876091"/>
                </a:lnTo>
                <a:lnTo>
                  <a:pt x="3780002" y="803249"/>
                </a:lnTo>
                <a:lnTo>
                  <a:pt x="3780002" y="125996"/>
                </a:lnTo>
                <a:lnTo>
                  <a:pt x="3778033" y="53154"/>
                </a:lnTo>
                <a:lnTo>
                  <a:pt x="3764251" y="15749"/>
                </a:lnTo>
                <a:lnTo>
                  <a:pt x="3726842" y="1968"/>
                </a:lnTo>
                <a:lnTo>
                  <a:pt x="3653993" y="0"/>
                </a:lnTo>
                <a:lnTo>
                  <a:pt x="125996" y="0"/>
                </a:lnTo>
                <a:close/>
              </a:path>
            </a:pathLst>
          </a:custGeom>
          <a:ln w="15748">
            <a:solidFill>
              <a:srgbClr val="00AEEF"/>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3" name="object 12">
            <a:extLst>
              <a:ext uri="{FF2B5EF4-FFF2-40B4-BE49-F238E27FC236}">
                <a16:creationId xmlns:a16="http://schemas.microsoft.com/office/drawing/2014/main" id="{1BDD6285-B4A2-FF42-9B2F-68E39FB608ED}"/>
              </a:ext>
            </a:extLst>
          </p:cNvPr>
          <p:cNvSpPr txBox="1"/>
          <p:nvPr/>
        </p:nvSpPr>
        <p:spPr>
          <a:xfrm>
            <a:off x="1294573" y="2993575"/>
            <a:ext cx="3852773" cy="680201"/>
          </a:xfrm>
          <a:prstGeom prst="rect">
            <a:avLst/>
          </a:prstGeom>
        </p:spPr>
        <p:txBody>
          <a:bodyPr vert="horz" wrap="square" lIns="0" tIns="25923" rIns="0" bIns="0" rtlCol="0">
            <a:spAutoFit/>
          </a:bodyPr>
          <a:lstStyle/>
          <a:p>
            <a:pPr marL="157268" marR="130768" indent="6337" algn="just">
              <a:lnSpc>
                <a:spcPts val="1687"/>
              </a:lnSpc>
              <a:spcBef>
                <a:spcPts val="204"/>
              </a:spcBef>
            </a:pPr>
            <a:r>
              <a:rPr sz="1452" dirty="0">
                <a:solidFill>
                  <a:srgbClr val="231F20"/>
                </a:solidFill>
                <a:latin typeface="HGMaruGothicMPRO" panose="020F0600000000000000" pitchFamily="34" charset="-128"/>
                <a:ea typeface="HGMaruGothicMPRO" panose="020F0600000000000000" pitchFamily="34" charset="-128"/>
                <a:cs typeface="A-OTF Shin Maru Go Pro"/>
              </a:rPr>
              <a:t>　</a:t>
            </a:r>
            <a:r>
              <a:rPr sz="1452" dirty="0" err="1">
                <a:solidFill>
                  <a:srgbClr val="231F20"/>
                </a:solidFill>
                <a:latin typeface="HGMaruGothicMPRO" panose="020F0600000000000000" pitchFamily="34" charset="-128"/>
                <a:ea typeface="HGMaruGothicMPRO" panose="020F0600000000000000" pitchFamily="34" charset="-128"/>
                <a:cs typeface="A-OTF Shin Maru Go Pro"/>
              </a:rPr>
              <a:t>職場の</a:t>
            </a:r>
            <a:r>
              <a:rPr sz="1452" dirty="0" err="1">
                <a:solidFill>
                  <a:srgbClr val="E60012"/>
                </a:solidFill>
                <a:latin typeface="HGMaruGothicMPRO" panose="020F0600000000000000" pitchFamily="34" charset="-128"/>
                <a:ea typeface="HGMaruGothicMPRO" panose="020F0600000000000000" pitchFamily="34" charset="-128"/>
                <a:cs typeface="A-OTF Shin Maru Go Pro"/>
              </a:rPr>
              <a:t>環境が不快なものとなったため</a:t>
            </a:r>
            <a:r>
              <a:rPr sz="1452" dirty="0" err="1">
                <a:solidFill>
                  <a:srgbClr val="231F20"/>
                </a:solidFill>
                <a:latin typeface="HGMaruGothicMPRO" panose="020F0600000000000000" pitchFamily="34" charset="-128"/>
                <a:ea typeface="HGMaruGothicMPRO" panose="020F0600000000000000" pitchFamily="34" charset="-128"/>
                <a:cs typeface="A-OTF Shin Maru Go Pro"/>
              </a:rPr>
              <a:t>、労働者が就業する上で見過ごすことができない程度の</a:t>
            </a:r>
            <a:r>
              <a:rPr sz="1452" dirty="0" err="1">
                <a:solidFill>
                  <a:srgbClr val="E60012"/>
                </a:solidFill>
                <a:latin typeface="HGMaruGothicMPRO" panose="020F0600000000000000" pitchFamily="34" charset="-128"/>
                <a:ea typeface="HGMaruGothicMPRO" panose="020F0600000000000000" pitchFamily="34" charset="-128"/>
                <a:cs typeface="A-OTF Shin Maru Go Pro"/>
              </a:rPr>
              <a:t>支障が生じること</a:t>
            </a:r>
            <a:endParaRPr sz="1452" dirty="0">
              <a:solidFill>
                <a:srgbClr val="E60012"/>
              </a:solidFill>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2AF85E73-B8F0-DB4A-9FD0-375DB93967E0}"/>
              </a:ext>
            </a:extLst>
          </p:cNvPr>
          <p:cNvSpPr/>
          <p:nvPr/>
        </p:nvSpPr>
        <p:spPr>
          <a:xfrm>
            <a:off x="1271464" y="4311766"/>
            <a:ext cx="4680520" cy="1205466"/>
          </a:xfrm>
          <a:custGeom>
            <a:avLst/>
            <a:gdLst/>
            <a:ahLst/>
            <a:cxnLst/>
            <a:rect l="l" t="t" r="r" b="b"/>
            <a:pathLst>
              <a:path w="4394835" h="1134109">
                <a:moveTo>
                  <a:pt x="0" y="1134008"/>
                </a:moveTo>
                <a:lnTo>
                  <a:pt x="4394250" y="1134008"/>
                </a:lnTo>
                <a:lnTo>
                  <a:pt x="4394250" y="0"/>
                </a:lnTo>
                <a:lnTo>
                  <a:pt x="0" y="0"/>
                </a:lnTo>
                <a:lnTo>
                  <a:pt x="0" y="1134008"/>
                </a:lnTo>
                <a:close/>
              </a:path>
            </a:pathLst>
          </a:custGeom>
          <a:ln w="15875">
            <a:solidFill>
              <a:srgbClr val="00AEEF"/>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5" name="object 14">
            <a:extLst>
              <a:ext uri="{FF2B5EF4-FFF2-40B4-BE49-F238E27FC236}">
                <a16:creationId xmlns:a16="http://schemas.microsoft.com/office/drawing/2014/main" id="{E8C24E3C-51E7-F24C-B894-FC94D0B17794}"/>
              </a:ext>
            </a:extLst>
          </p:cNvPr>
          <p:cNvSpPr txBox="1"/>
          <p:nvPr/>
        </p:nvSpPr>
        <p:spPr>
          <a:xfrm>
            <a:off x="1392415" y="4456404"/>
            <a:ext cx="4478734" cy="916190"/>
          </a:xfrm>
          <a:prstGeom prst="rect">
            <a:avLst/>
          </a:prstGeom>
        </p:spPr>
        <p:txBody>
          <a:bodyPr vert="horz" wrap="square" lIns="0" tIns="13249" rIns="0" bIns="0" rtlCol="0">
            <a:spAutoFit/>
          </a:bodyPr>
          <a:lstStyle/>
          <a:p>
            <a:pPr marL="11521">
              <a:spcBef>
                <a:spcPts val="104"/>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職場とは、〈例えば…〉</a:t>
            </a:r>
            <a:endPar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endParaRPr>
          </a:p>
          <a:p>
            <a:pPr marL="11521">
              <a:lnSpc>
                <a:spcPts val="1270"/>
              </a:lnSpc>
              <a:spcBef>
                <a:spcPts val="104"/>
              </a:spcBef>
            </a:pP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▶普段働いている場所で</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  ▶出張先で</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200" dirty="0">
              <a:latin typeface="HGMaruGothicMPRO" panose="020F0600000000000000" pitchFamily="34" charset="-128"/>
              <a:ea typeface="HGMaruGothicMPRO" panose="020F0600000000000000" pitchFamily="34" charset="-128"/>
              <a:cs typeface="A-OTF Shin Maru Go Pro"/>
            </a:endParaRPr>
          </a:p>
          <a:p>
            <a:pPr marL="11521">
              <a:lnSpc>
                <a:spcPts val="1270"/>
              </a:lnSpc>
              <a:spcBef>
                <a:spcPts val="104"/>
              </a:spcBef>
            </a:pP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▶取引先の事務所で</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顧客の自宅で</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200" dirty="0">
              <a:latin typeface="HGMaruGothicMPRO" panose="020F0600000000000000" pitchFamily="34" charset="-128"/>
              <a:ea typeface="HGMaruGothicMPRO" panose="020F0600000000000000" pitchFamily="34" charset="-128"/>
              <a:cs typeface="A-OTF Shin Maru Go Pro"/>
            </a:endParaRPr>
          </a:p>
          <a:p>
            <a:pPr marL="11521">
              <a:lnSpc>
                <a:spcPts val="1270"/>
              </a:lnSpc>
              <a:spcBef>
                <a:spcPts val="104"/>
              </a:spcBef>
            </a:pP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▶取材先で</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業務で使用する車中で</a:t>
            </a:r>
            <a:endParaRPr lang="ja-JP" altLang="en-US" sz="1200" dirty="0">
              <a:latin typeface="HGMaruGothicMPRO" panose="020F0600000000000000" pitchFamily="34" charset="-128"/>
              <a:ea typeface="HGMaruGothicMPRO" panose="020F0600000000000000" pitchFamily="34" charset="-128"/>
              <a:cs typeface="A-OTF Shin Maru Go Pro"/>
            </a:endParaRPr>
          </a:p>
          <a:p>
            <a:pPr marL="11521">
              <a:lnSpc>
                <a:spcPts val="1270"/>
              </a:lnSpc>
              <a:spcBef>
                <a:spcPts val="104"/>
              </a:spcBef>
            </a:pP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▶アフターファイブの宴会も（業務の延長と考えられるもの）</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200" dirty="0">
              <a:latin typeface="HGMaruGothicMPRO" panose="020F0600000000000000" pitchFamily="34" charset="-128"/>
              <a:ea typeface="HGMaruGothicMPRO" panose="020F0600000000000000" pitchFamily="34" charset="-128"/>
              <a:cs typeface="A-OTF Shin Maru Go Pro"/>
            </a:endParaRPr>
          </a:p>
        </p:txBody>
      </p:sp>
      <p:sp>
        <p:nvSpPr>
          <p:cNvPr id="16" name="object 15">
            <a:extLst>
              <a:ext uri="{FF2B5EF4-FFF2-40B4-BE49-F238E27FC236}">
                <a16:creationId xmlns:a16="http://schemas.microsoft.com/office/drawing/2014/main" id="{59E72C82-7F4E-F94C-B74C-B35FF2D1D2EA}"/>
              </a:ext>
            </a:extLst>
          </p:cNvPr>
          <p:cNvSpPr txBox="1"/>
          <p:nvPr/>
        </p:nvSpPr>
        <p:spPr>
          <a:xfrm>
            <a:off x="1271464" y="3949406"/>
            <a:ext cx="4824536" cy="210947"/>
          </a:xfrm>
          <a:prstGeom prst="rect">
            <a:avLst/>
          </a:prstGeom>
        </p:spPr>
        <p:txBody>
          <a:bodyPr vert="horz" wrap="square" lIns="0" tIns="31107" rIns="0" bIns="0" rtlCol="0">
            <a:spAutoFit/>
          </a:bodyPr>
          <a:lstStyle/>
          <a:p>
            <a:pPr marL="13826" marR="4609" indent="-2880">
              <a:lnSpc>
                <a:spcPts val="1352"/>
              </a:lnSpc>
              <a:spcBef>
                <a:spcPts val="245"/>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を「職場におけるセクシュアルハラスメント」といいます。</a:t>
            </a:r>
            <a:endParaRPr sz="1400" dirty="0">
              <a:latin typeface="HGMaruGothicMPRO" panose="020F0600000000000000" pitchFamily="34" charset="-128"/>
              <a:ea typeface="HGMaruGothicMPRO" panose="020F0600000000000000" pitchFamily="34" charset="-128"/>
              <a:cs typeface="A-OTF Shin Maru Go Pro"/>
            </a:endParaRPr>
          </a:p>
        </p:txBody>
      </p:sp>
      <p:sp>
        <p:nvSpPr>
          <p:cNvPr id="17" name="object 16">
            <a:extLst>
              <a:ext uri="{FF2B5EF4-FFF2-40B4-BE49-F238E27FC236}">
                <a16:creationId xmlns:a16="http://schemas.microsoft.com/office/drawing/2014/main" id="{89396676-FDE5-AB4B-BCC5-7B37808676FE}"/>
              </a:ext>
            </a:extLst>
          </p:cNvPr>
          <p:cNvSpPr/>
          <p:nvPr/>
        </p:nvSpPr>
        <p:spPr>
          <a:xfrm>
            <a:off x="5159896" y="2246520"/>
            <a:ext cx="5832648" cy="1372176"/>
          </a:xfrm>
          <a:custGeom>
            <a:avLst/>
            <a:gdLst/>
            <a:ahLst/>
            <a:cxnLst/>
            <a:rect l="l" t="t" r="r" b="b"/>
            <a:pathLst>
              <a:path w="5544184" h="1512570">
                <a:moveTo>
                  <a:pt x="5417997" y="0"/>
                </a:moveTo>
                <a:lnTo>
                  <a:pt x="743407" y="0"/>
                </a:lnTo>
                <a:lnTo>
                  <a:pt x="670558" y="1968"/>
                </a:lnTo>
                <a:lnTo>
                  <a:pt x="633148" y="15749"/>
                </a:lnTo>
                <a:lnTo>
                  <a:pt x="619366" y="53154"/>
                </a:lnTo>
                <a:lnTo>
                  <a:pt x="617397" y="125996"/>
                </a:lnTo>
                <a:lnTo>
                  <a:pt x="617397" y="314998"/>
                </a:lnTo>
                <a:lnTo>
                  <a:pt x="0" y="314998"/>
                </a:lnTo>
                <a:lnTo>
                  <a:pt x="617397" y="475056"/>
                </a:lnTo>
                <a:lnTo>
                  <a:pt x="617397" y="1386001"/>
                </a:lnTo>
                <a:lnTo>
                  <a:pt x="619366" y="1458843"/>
                </a:lnTo>
                <a:lnTo>
                  <a:pt x="633148" y="1496248"/>
                </a:lnTo>
                <a:lnTo>
                  <a:pt x="670558" y="1510029"/>
                </a:lnTo>
                <a:lnTo>
                  <a:pt x="743407" y="1511998"/>
                </a:lnTo>
                <a:lnTo>
                  <a:pt x="5417997" y="1511998"/>
                </a:lnTo>
                <a:lnTo>
                  <a:pt x="5490839" y="1510029"/>
                </a:lnTo>
                <a:lnTo>
                  <a:pt x="5528244" y="1496248"/>
                </a:lnTo>
                <a:lnTo>
                  <a:pt x="5542025" y="1458843"/>
                </a:lnTo>
                <a:lnTo>
                  <a:pt x="5543994" y="1386001"/>
                </a:lnTo>
                <a:lnTo>
                  <a:pt x="5543994" y="125996"/>
                </a:lnTo>
                <a:lnTo>
                  <a:pt x="5542025" y="53154"/>
                </a:lnTo>
                <a:lnTo>
                  <a:pt x="5528244" y="15749"/>
                </a:lnTo>
                <a:lnTo>
                  <a:pt x="5490839" y="1968"/>
                </a:lnTo>
                <a:lnTo>
                  <a:pt x="5417997" y="0"/>
                </a:lnTo>
                <a:close/>
              </a:path>
            </a:pathLst>
          </a:custGeom>
          <a:solidFill>
            <a:srgbClr val="FEE6D3">
              <a:alpha val="71000"/>
            </a:srgbClr>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8" name="object 17">
            <a:extLst>
              <a:ext uri="{FF2B5EF4-FFF2-40B4-BE49-F238E27FC236}">
                <a16:creationId xmlns:a16="http://schemas.microsoft.com/office/drawing/2014/main" id="{C833E942-16BB-DE43-B983-0E641DDBDA30}"/>
              </a:ext>
            </a:extLst>
          </p:cNvPr>
          <p:cNvSpPr txBox="1"/>
          <p:nvPr/>
        </p:nvSpPr>
        <p:spPr>
          <a:xfrm>
            <a:off x="6168008" y="2280426"/>
            <a:ext cx="4803042" cy="1281902"/>
          </a:xfrm>
          <a:prstGeom prst="rect">
            <a:avLst/>
          </a:prstGeom>
        </p:spPr>
        <p:txBody>
          <a:bodyPr vert="horz" wrap="square" lIns="0" tIns="57606" rIns="0" bIns="0" rtlCol="0">
            <a:spAutoFit/>
          </a:bodyPr>
          <a:lstStyle/>
          <a:p>
            <a:pPr marL="11521">
              <a:spcBef>
                <a:spcPts val="454"/>
              </a:spcBef>
            </a:pPr>
            <a:r>
              <a:rPr sz="1452" b="1" dirty="0">
                <a:solidFill>
                  <a:srgbClr val="E60012"/>
                </a:solidFill>
                <a:latin typeface="HGMaruGothicMPRO" panose="020F0600000000000000" pitchFamily="34" charset="-128"/>
                <a:ea typeface="HGMaruGothicMPRO" panose="020F0600000000000000" pitchFamily="34" charset="-128"/>
                <a:cs typeface="ShinMGoPro-Medium"/>
              </a:rPr>
              <a:t>【対価型セクシュアルハラスメント】</a:t>
            </a:r>
            <a:endParaRPr sz="1452" dirty="0">
              <a:solidFill>
                <a:srgbClr val="E60012"/>
              </a:solidFill>
              <a:latin typeface="HGMaruGothicMPRO" panose="020F0600000000000000" pitchFamily="34" charset="-128"/>
              <a:ea typeface="HGMaruGothicMPRO" panose="020F0600000000000000" pitchFamily="34" charset="-128"/>
              <a:cs typeface="ShinMGoPro-Medium"/>
            </a:endParaRPr>
          </a:p>
          <a:p>
            <a:pPr marL="28228">
              <a:lnSpc>
                <a:spcPts val="1464"/>
              </a:lnSpc>
              <a:spcBef>
                <a:spcPts val="308"/>
              </a:spcBef>
            </a:pPr>
            <a:r>
              <a:rPr sz="1225" dirty="0">
                <a:solidFill>
                  <a:srgbClr val="231F20"/>
                </a:solidFill>
                <a:latin typeface="HGMaruGothicMPRO" panose="020F0600000000000000" pitchFamily="34" charset="-128"/>
                <a:ea typeface="HGMaruGothicMPRO" panose="020F0600000000000000" pitchFamily="34" charset="-128"/>
                <a:cs typeface="A-OTF Shin Maru Go Pro"/>
              </a:rPr>
              <a:t>〈例えば…〉</a:t>
            </a:r>
            <a:endParaRPr sz="1225" dirty="0">
              <a:latin typeface="HGMaruGothicMPRO" panose="020F0600000000000000" pitchFamily="34" charset="-128"/>
              <a:ea typeface="HGMaruGothicMPRO" panose="020F0600000000000000" pitchFamily="34" charset="-128"/>
              <a:cs typeface="A-OTF Shin Maru Go Pro"/>
            </a:endParaRPr>
          </a:p>
          <a:p>
            <a:pPr marL="263841" marR="4609" indent="-160148">
              <a:lnSpc>
                <a:spcPts val="1461"/>
              </a:lnSpc>
              <a:spcBef>
                <a:spcPts val="5"/>
              </a:spcBef>
              <a:buSzPct val="92307"/>
              <a:buChar char="■"/>
              <a:tabLst>
                <a:tab pos="255200" algn="l"/>
              </a:tabLst>
            </a:pPr>
            <a:r>
              <a:rPr sz="1179" dirty="0">
                <a:solidFill>
                  <a:srgbClr val="231F20"/>
                </a:solidFill>
                <a:latin typeface="HGMaruGothicMPRO" panose="020F0600000000000000" pitchFamily="34" charset="-128"/>
                <a:ea typeface="HGMaruGothicMPRO" panose="020F0600000000000000" pitchFamily="34" charset="-128"/>
                <a:cs typeface="A-OTF Shin Maru Go Pro"/>
              </a:rPr>
              <a:t>　出張中の車内で、上司が女性の部下の腰や胸にさわったが</a:t>
            </a:r>
            <a:r>
              <a:rPr lang="ja-JP" altLang="en-US" sz="1179" dirty="0">
                <a:solidFill>
                  <a:srgbClr val="231F20"/>
                </a:solidFill>
                <a:latin typeface="HGMaruGothicMPRO" panose="020F0600000000000000" pitchFamily="34" charset="-128"/>
                <a:ea typeface="HGMaruGothicMPRO" panose="020F0600000000000000" pitchFamily="34" charset="-128"/>
                <a:cs typeface="A-OTF Shin Maru Go Pro"/>
              </a:rPr>
              <a:t>、</a:t>
            </a:r>
            <a:r>
              <a:rPr sz="1179" dirty="0">
                <a:solidFill>
                  <a:srgbClr val="231F20"/>
                </a:solidFill>
                <a:latin typeface="HGMaruGothicMPRO" panose="020F0600000000000000" pitchFamily="34" charset="-128"/>
                <a:ea typeface="HGMaruGothicMPRO" panose="020F0600000000000000" pitchFamily="34" charset="-128"/>
                <a:cs typeface="A-OTF Shin Maru Go Pro"/>
              </a:rPr>
              <a:t>抵抗されたため、その部下に不利益な配置転換をした。</a:t>
            </a:r>
            <a:endParaRPr sz="1179" dirty="0">
              <a:latin typeface="HGMaruGothicMPRO" panose="020F0600000000000000" pitchFamily="34" charset="-128"/>
              <a:ea typeface="HGMaruGothicMPRO" panose="020F0600000000000000" pitchFamily="34" charset="-128"/>
              <a:cs typeface="A-OTF Shin Maru Go Pro"/>
            </a:endParaRPr>
          </a:p>
          <a:p>
            <a:pPr marL="264993" marR="29956" indent="-161300">
              <a:lnSpc>
                <a:spcPts val="1461"/>
              </a:lnSpc>
              <a:spcBef>
                <a:spcPts val="5"/>
              </a:spcBef>
              <a:buSzPct val="92307"/>
              <a:buChar char="■"/>
              <a:tabLst>
                <a:tab pos="255200" algn="l"/>
              </a:tabLst>
            </a:pPr>
            <a:r>
              <a:rPr sz="1179" dirty="0">
                <a:solidFill>
                  <a:srgbClr val="231F20"/>
                </a:solidFill>
                <a:latin typeface="HGMaruGothicMPRO" panose="020F0600000000000000" pitchFamily="34" charset="-128"/>
                <a:ea typeface="HGMaruGothicMPRO" panose="020F0600000000000000" pitchFamily="34" charset="-128"/>
                <a:cs typeface="A-OTF Shin Maru Go Pro"/>
              </a:rPr>
              <a:t>　事務所内で、社長が日頃から社員の性的な話題を公然と発言していたが、抗議されたため、その社員を解雇した。</a:t>
            </a:r>
            <a:endParaRPr sz="1179" dirty="0">
              <a:latin typeface="HGMaruGothicMPRO" panose="020F0600000000000000" pitchFamily="34" charset="-128"/>
              <a:ea typeface="HGMaruGothicMPRO" panose="020F0600000000000000" pitchFamily="34" charset="-128"/>
              <a:cs typeface="A-OTF Shin Maru Go Pro"/>
            </a:endParaRPr>
          </a:p>
        </p:txBody>
      </p:sp>
      <p:sp>
        <p:nvSpPr>
          <p:cNvPr id="19" name="object 18">
            <a:extLst>
              <a:ext uri="{FF2B5EF4-FFF2-40B4-BE49-F238E27FC236}">
                <a16:creationId xmlns:a16="http://schemas.microsoft.com/office/drawing/2014/main" id="{6445D4C5-A617-9D4F-894E-5180B5F0A3B5}"/>
              </a:ext>
            </a:extLst>
          </p:cNvPr>
          <p:cNvSpPr/>
          <p:nvPr/>
        </p:nvSpPr>
        <p:spPr>
          <a:xfrm>
            <a:off x="5375920" y="3388158"/>
            <a:ext cx="5595130" cy="1979344"/>
          </a:xfrm>
          <a:custGeom>
            <a:avLst/>
            <a:gdLst/>
            <a:ahLst/>
            <a:cxnLst/>
            <a:rect l="l" t="t" r="r" b="b"/>
            <a:pathLst>
              <a:path w="5607050" h="2181859">
                <a:moveTo>
                  <a:pt x="0" y="0"/>
                </a:moveTo>
                <a:lnTo>
                  <a:pt x="680402" y="935558"/>
                </a:lnTo>
                <a:lnTo>
                  <a:pt x="680402" y="2055380"/>
                </a:lnTo>
                <a:lnTo>
                  <a:pt x="682371" y="2128222"/>
                </a:lnTo>
                <a:lnTo>
                  <a:pt x="696153" y="2165627"/>
                </a:lnTo>
                <a:lnTo>
                  <a:pt x="733562" y="2179408"/>
                </a:lnTo>
                <a:lnTo>
                  <a:pt x="806411" y="2181377"/>
                </a:lnTo>
                <a:lnTo>
                  <a:pt x="5481002" y="2181377"/>
                </a:lnTo>
                <a:lnTo>
                  <a:pt x="5553844" y="2179408"/>
                </a:lnTo>
                <a:lnTo>
                  <a:pt x="5591249" y="2165627"/>
                </a:lnTo>
                <a:lnTo>
                  <a:pt x="5605030" y="2128222"/>
                </a:lnTo>
                <a:lnTo>
                  <a:pt x="5606999" y="2055380"/>
                </a:lnTo>
                <a:lnTo>
                  <a:pt x="5606999" y="659155"/>
                </a:lnTo>
                <a:lnTo>
                  <a:pt x="680402" y="659155"/>
                </a:lnTo>
                <a:lnTo>
                  <a:pt x="0" y="0"/>
                </a:lnTo>
                <a:close/>
              </a:path>
              <a:path w="5607050" h="2181859">
                <a:moveTo>
                  <a:pt x="5481002" y="480377"/>
                </a:moveTo>
                <a:lnTo>
                  <a:pt x="806411" y="480377"/>
                </a:lnTo>
                <a:lnTo>
                  <a:pt x="733562" y="482346"/>
                </a:lnTo>
                <a:lnTo>
                  <a:pt x="696153" y="496127"/>
                </a:lnTo>
                <a:lnTo>
                  <a:pt x="682371" y="533532"/>
                </a:lnTo>
                <a:lnTo>
                  <a:pt x="680402" y="606374"/>
                </a:lnTo>
                <a:lnTo>
                  <a:pt x="680402" y="659155"/>
                </a:lnTo>
                <a:lnTo>
                  <a:pt x="5606999" y="659155"/>
                </a:lnTo>
                <a:lnTo>
                  <a:pt x="5606999" y="606374"/>
                </a:lnTo>
                <a:lnTo>
                  <a:pt x="5605030" y="533532"/>
                </a:lnTo>
                <a:lnTo>
                  <a:pt x="5591249" y="496127"/>
                </a:lnTo>
                <a:lnTo>
                  <a:pt x="5553844" y="482346"/>
                </a:lnTo>
                <a:lnTo>
                  <a:pt x="5481002" y="480377"/>
                </a:lnTo>
                <a:close/>
              </a:path>
            </a:pathLst>
          </a:custGeom>
          <a:solidFill>
            <a:srgbClr val="FEE6D3">
              <a:alpha val="52000"/>
            </a:srgbClr>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20" name="object 19">
            <a:extLst>
              <a:ext uri="{FF2B5EF4-FFF2-40B4-BE49-F238E27FC236}">
                <a16:creationId xmlns:a16="http://schemas.microsoft.com/office/drawing/2014/main" id="{27B8D577-455A-5E43-B09E-8DFBAD82C616}"/>
              </a:ext>
            </a:extLst>
          </p:cNvPr>
          <p:cNvSpPr txBox="1"/>
          <p:nvPr/>
        </p:nvSpPr>
        <p:spPr>
          <a:xfrm>
            <a:off x="6233489" y="3833198"/>
            <a:ext cx="4759055" cy="1474262"/>
          </a:xfrm>
          <a:prstGeom prst="rect">
            <a:avLst/>
          </a:prstGeom>
        </p:spPr>
        <p:txBody>
          <a:bodyPr vert="horz" wrap="square" lIns="0" tIns="57606" rIns="0" bIns="0" rtlCol="0">
            <a:spAutoFit/>
          </a:bodyPr>
          <a:lstStyle/>
          <a:p>
            <a:pPr marL="11521">
              <a:spcBef>
                <a:spcPts val="454"/>
              </a:spcBef>
            </a:pPr>
            <a:r>
              <a:rPr sz="1452" b="1" dirty="0">
                <a:solidFill>
                  <a:srgbClr val="E60012"/>
                </a:solidFill>
                <a:latin typeface="HGMaruGothicMPRO" panose="020F0600000000000000" pitchFamily="34" charset="-128"/>
                <a:ea typeface="HGMaruGothicMPRO" panose="020F0600000000000000" pitchFamily="34" charset="-128"/>
                <a:cs typeface="ShinMGoPro-Medium"/>
              </a:rPr>
              <a:t>【環境型セクシュアルハラスメント】</a:t>
            </a:r>
            <a:endParaRPr sz="1452" dirty="0">
              <a:solidFill>
                <a:srgbClr val="E60012"/>
              </a:solidFill>
              <a:latin typeface="HGMaruGothicMPRO" panose="020F0600000000000000" pitchFamily="34" charset="-128"/>
              <a:ea typeface="HGMaruGothicMPRO" panose="020F0600000000000000" pitchFamily="34" charset="-128"/>
              <a:cs typeface="ShinMGoPro-Medium"/>
            </a:endParaRPr>
          </a:p>
          <a:p>
            <a:pPr marL="28228">
              <a:lnSpc>
                <a:spcPts val="1464"/>
              </a:lnSpc>
              <a:spcBef>
                <a:spcPts val="308"/>
              </a:spcBef>
            </a:pPr>
            <a:r>
              <a:rPr sz="1225" dirty="0">
                <a:solidFill>
                  <a:srgbClr val="231F20"/>
                </a:solidFill>
                <a:latin typeface="HGMaruGothicMPRO" panose="020F0600000000000000" pitchFamily="34" charset="-128"/>
                <a:ea typeface="HGMaruGothicMPRO" panose="020F0600000000000000" pitchFamily="34" charset="-128"/>
                <a:cs typeface="A-OTF Shin Maru Go Pro"/>
              </a:rPr>
              <a:t>〈例えば…〉</a:t>
            </a:r>
            <a:endParaRPr sz="1225" dirty="0">
              <a:latin typeface="HGMaruGothicMPRO" panose="020F0600000000000000" pitchFamily="34" charset="-128"/>
              <a:ea typeface="HGMaruGothicMPRO" panose="020F0600000000000000" pitchFamily="34" charset="-128"/>
              <a:cs typeface="A-OTF Shin Maru Go Pro"/>
            </a:endParaRPr>
          </a:p>
          <a:p>
            <a:pPr marL="264993" marR="5185" indent="-161300" algn="just">
              <a:lnSpc>
                <a:spcPts val="1461"/>
              </a:lnSpc>
              <a:spcBef>
                <a:spcPts val="5"/>
              </a:spcBef>
              <a:buSzPct val="92307"/>
              <a:buChar char="■"/>
              <a:tabLst>
                <a:tab pos="255200" algn="l"/>
              </a:tabLst>
            </a:pPr>
            <a:r>
              <a:rPr sz="1179" dirty="0">
                <a:solidFill>
                  <a:srgbClr val="231F20"/>
                </a:solidFill>
                <a:latin typeface="HGMaruGothicMPRO" panose="020F0600000000000000" pitchFamily="34" charset="-128"/>
                <a:ea typeface="HGMaruGothicMPRO" panose="020F0600000000000000" pitchFamily="34" charset="-128"/>
                <a:cs typeface="A-OTF Shin Maru Go Pro"/>
              </a:rPr>
              <a:t>　勤務先の廊下やエレベーター内などで、上司が女性の部下の腰などにたびたびさわるので、部下が苦痛に感じて、就業意欲が低下している。</a:t>
            </a:r>
            <a:endParaRPr sz="1179" dirty="0">
              <a:latin typeface="HGMaruGothicMPRO" panose="020F0600000000000000" pitchFamily="34" charset="-128"/>
              <a:ea typeface="HGMaruGothicMPRO" panose="020F0600000000000000" pitchFamily="34" charset="-128"/>
              <a:cs typeface="A-OTF Shin Maru Go Pro"/>
            </a:endParaRPr>
          </a:p>
          <a:p>
            <a:pPr marL="263841" marR="4609" indent="-160148" algn="just">
              <a:lnSpc>
                <a:spcPts val="1461"/>
              </a:lnSpc>
              <a:spcBef>
                <a:spcPts val="9"/>
              </a:spcBef>
              <a:buSzPct val="92307"/>
              <a:buChar char="■"/>
              <a:tabLst>
                <a:tab pos="255200" algn="l"/>
              </a:tabLst>
            </a:pPr>
            <a:r>
              <a:rPr sz="1179" dirty="0">
                <a:solidFill>
                  <a:srgbClr val="231F20"/>
                </a:solidFill>
                <a:latin typeface="HGMaruGothicMPRO" panose="020F0600000000000000" pitchFamily="34" charset="-128"/>
                <a:ea typeface="HGMaruGothicMPRO" panose="020F0600000000000000" pitchFamily="34" charset="-128"/>
                <a:cs typeface="A-OTF Shin Maru Go Pro"/>
              </a:rPr>
              <a:t>　同僚が社内や取引先などに対して性的な内容の噂を流したため、仕事が手につかない。</a:t>
            </a:r>
            <a:endParaRPr sz="1179" dirty="0">
              <a:latin typeface="HGMaruGothicMPRO" panose="020F0600000000000000" pitchFamily="34" charset="-128"/>
              <a:ea typeface="HGMaruGothicMPRO" panose="020F0600000000000000" pitchFamily="34" charset="-128"/>
              <a:cs typeface="A-OTF Shin Maru Go Pro"/>
            </a:endParaRPr>
          </a:p>
        </p:txBody>
      </p:sp>
      <p:sp>
        <p:nvSpPr>
          <p:cNvPr id="26" name="object 6">
            <a:extLst>
              <a:ext uri="{FF2B5EF4-FFF2-40B4-BE49-F238E27FC236}">
                <a16:creationId xmlns:a16="http://schemas.microsoft.com/office/drawing/2014/main" id="{28E7C97C-BF9D-D244-ADE0-A1A276336A5D}"/>
              </a:ext>
            </a:extLst>
          </p:cNvPr>
          <p:cNvSpPr txBox="1"/>
          <p:nvPr/>
        </p:nvSpPr>
        <p:spPr>
          <a:xfrm>
            <a:off x="1271464" y="1160042"/>
            <a:ext cx="9111104" cy="839231"/>
          </a:xfrm>
          <a:prstGeom prst="rect">
            <a:avLst/>
          </a:prstGeom>
        </p:spPr>
        <p:txBody>
          <a:bodyPr vert="horz" wrap="square" lIns="0" tIns="91594" rIns="0" bIns="0" rtlCol="0">
            <a:spAutoFit/>
          </a:bodyPr>
          <a:lstStyle/>
          <a:p>
            <a:pPr marL="105421" algn="ctr">
              <a:spcBef>
                <a:spcPts val="1479"/>
              </a:spcBef>
            </a:pPr>
            <a:r>
              <a:rPr sz="2000" b="1" dirty="0">
                <a:solidFill>
                  <a:schemeClr val="bg1"/>
                </a:solidFill>
                <a:latin typeface="HGMaruGothicMPRO" panose="020F0600000000000000" pitchFamily="34" charset="-128"/>
                <a:ea typeface="HGMaruGothicMPRO" panose="020F0600000000000000" pitchFamily="34" charset="-128"/>
                <a:cs typeface="A-OTF Shin Maru Go Pro"/>
              </a:rPr>
              <a:t>職場におけるセクシュアルハラスメントとは</a:t>
            </a:r>
          </a:p>
          <a:p>
            <a:pPr marL="11521">
              <a:spcBef>
                <a:spcPts val="1275"/>
              </a:spcBef>
            </a:pPr>
            <a:r>
              <a:rPr sz="1452" dirty="0">
                <a:solidFill>
                  <a:srgbClr val="231F20"/>
                </a:solidFill>
                <a:latin typeface="HGMaruGothicMPRO" panose="020F0600000000000000" pitchFamily="34" charset="-128"/>
                <a:ea typeface="HGMaruGothicMPRO" panose="020F0600000000000000" pitchFamily="34" charset="-128"/>
                <a:cs typeface="A-OTF Shin Maru Go Pro"/>
              </a:rPr>
              <a:t>　</a:t>
            </a:r>
            <a:r>
              <a:rPr sz="1452" dirty="0" err="1">
                <a:solidFill>
                  <a:srgbClr val="231F20"/>
                </a:solidFill>
                <a:latin typeface="HGMaruGothicMPRO" panose="020F0600000000000000" pitchFamily="34" charset="-128"/>
                <a:ea typeface="HGMaruGothicMPRO" panose="020F0600000000000000" pitchFamily="34" charset="-128"/>
                <a:cs typeface="A-OTF Shin Maru Go Pro"/>
              </a:rPr>
              <a:t>男女雇用機会均等法では、</a:t>
            </a:r>
            <a:r>
              <a:rPr sz="1769" dirty="0" err="1">
                <a:solidFill>
                  <a:srgbClr val="E60012"/>
                </a:solidFill>
                <a:latin typeface="HGMaruGothicMPRO" panose="020F0600000000000000" pitchFamily="34" charset="-128"/>
                <a:ea typeface="HGMaruGothicMPRO" panose="020F0600000000000000" pitchFamily="34" charset="-128"/>
                <a:cs typeface="A-OTF Shin Maru Go Pro"/>
              </a:rPr>
              <a:t>職場において、労働者の意に反する性的な言動が行われ</a:t>
            </a:r>
            <a:r>
              <a:rPr sz="1769" dirty="0">
                <a:solidFill>
                  <a:srgbClr val="E60012"/>
                </a:solidFill>
                <a:latin typeface="HGMaruGothicMPRO" panose="020F0600000000000000" pitchFamily="34" charset="-128"/>
                <a:ea typeface="HGMaruGothicMPRO" panose="020F0600000000000000" pitchFamily="34" charset="-128"/>
                <a:cs typeface="A-OTF Shin Maru Go Pro"/>
              </a:rPr>
              <a:t>、</a:t>
            </a:r>
          </a:p>
        </p:txBody>
      </p:sp>
      <p:sp>
        <p:nvSpPr>
          <p:cNvPr id="21" name="正方形/長方形 2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セクハラってどんなことを指すの？</a:t>
            </a:r>
          </a:p>
        </p:txBody>
      </p:sp>
      <p:sp>
        <p:nvSpPr>
          <p:cNvPr id="23"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95</a:t>
            </a:r>
            <a:endParaRPr lang="ja-JP" altLang="en-US" sz="1200" b="1" dirty="0"/>
          </a:p>
        </p:txBody>
      </p:sp>
    </p:spTree>
    <p:extLst>
      <p:ext uri="{BB962C8B-B14F-4D97-AF65-F5344CB8AC3E}">
        <p14:creationId xmlns:p14="http://schemas.microsoft.com/office/powerpoint/2010/main" val="368020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8C759857-F646-544B-868C-6F9F455AC659}"/>
              </a:ext>
            </a:extLst>
          </p:cNvPr>
          <p:cNvSpPr txBox="1"/>
          <p:nvPr/>
        </p:nvSpPr>
        <p:spPr>
          <a:xfrm>
            <a:off x="839416" y="5803362"/>
            <a:ext cx="3724547" cy="379802"/>
          </a:xfrm>
          <a:prstGeom prst="rect">
            <a:avLst/>
          </a:prstGeom>
        </p:spPr>
        <p:txBody>
          <a:bodyPr vert="horz" wrap="square" lIns="0" tIns="10369" rIns="0" bIns="0" rtlCol="0">
            <a:spAutoFit/>
          </a:bodyPr>
          <a:lstStyle/>
          <a:p>
            <a:pPr marL="11521">
              <a:spcBef>
                <a:spcPts val="82"/>
              </a:spcBef>
              <a:tabLst>
                <a:tab pos="3116550" algn="l"/>
                <a:tab pos="6104058" algn="l"/>
              </a:tabLst>
            </a:pPr>
            <a:r>
              <a:rPr sz="2400" dirty="0">
                <a:solidFill>
                  <a:srgbClr val="E60012"/>
                </a:solidFill>
                <a:latin typeface="HGMaruGothicMPRO" panose="020F0600000000000000" pitchFamily="34" charset="-128"/>
                <a:ea typeface="HGMaruGothicMPRO" panose="020F0600000000000000" pitchFamily="34" charset="-128"/>
                <a:cs typeface="A-OTF Shin Maru Go Pro"/>
              </a:rPr>
              <a:t>人間関係からの切離し</a:t>
            </a:r>
          </a:p>
        </p:txBody>
      </p:sp>
      <p:sp>
        <p:nvSpPr>
          <p:cNvPr id="6" name="object 6">
            <a:extLst>
              <a:ext uri="{FF2B5EF4-FFF2-40B4-BE49-F238E27FC236}">
                <a16:creationId xmlns:a16="http://schemas.microsoft.com/office/drawing/2014/main" id="{52502155-B105-0543-93A1-DD5D25D33E2C}"/>
              </a:ext>
            </a:extLst>
          </p:cNvPr>
          <p:cNvSpPr/>
          <p:nvPr/>
        </p:nvSpPr>
        <p:spPr>
          <a:xfrm>
            <a:off x="1407652" y="4190160"/>
            <a:ext cx="2292356" cy="1463787"/>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7BBC555D-DFF3-E54B-AABE-D9AFCE5FBE7A}"/>
              </a:ext>
            </a:extLst>
          </p:cNvPr>
          <p:cNvSpPr/>
          <p:nvPr/>
        </p:nvSpPr>
        <p:spPr>
          <a:xfrm>
            <a:off x="5136022" y="4162223"/>
            <a:ext cx="1736471" cy="1512422"/>
          </a:xfrm>
          <a:prstGeom prst="rect">
            <a:avLst/>
          </a:prstGeom>
          <a:blipFill>
            <a:blip r:embed="rId3"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98CCC168-4FA4-CB48-8E53-0412E4434802}"/>
              </a:ext>
            </a:extLst>
          </p:cNvPr>
          <p:cNvSpPr/>
          <p:nvPr/>
        </p:nvSpPr>
        <p:spPr>
          <a:xfrm>
            <a:off x="8503427" y="4220376"/>
            <a:ext cx="1852014" cy="1469214"/>
          </a:xfrm>
          <a:prstGeom prst="rect">
            <a:avLst/>
          </a:prstGeom>
          <a:blipFill>
            <a:blip r:embed="rId4"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DD6F33D-D09B-A541-B98C-82ADA946B920}"/>
              </a:ext>
            </a:extLst>
          </p:cNvPr>
          <p:cNvSpPr txBox="1"/>
          <p:nvPr/>
        </p:nvSpPr>
        <p:spPr>
          <a:xfrm>
            <a:off x="839416" y="3584088"/>
            <a:ext cx="2985977" cy="379802"/>
          </a:xfrm>
          <a:prstGeom prst="rect">
            <a:avLst/>
          </a:prstGeom>
        </p:spPr>
        <p:txBody>
          <a:bodyPr vert="horz" wrap="square" lIns="0" tIns="10369" rIns="0" bIns="0" rtlCol="0">
            <a:spAutoFit/>
          </a:bodyPr>
          <a:lstStyle/>
          <a:p>
            <a:pPr marL="11521">
              <a:spcBef>
                <a:spcPts val="82"/>
              </a:spcBef>
            </a:pPr>
            <a:r>
              <a:rPr sz="2400" dirty="0">
                <a:solidFill>
                  <a:srgbClr val="E60012"/>
                </a:solidFill>
                <a:latin typeface="HGMaruGothicMPRO" panose="020F0600000000000000" pitchFamily="34" charset="-128"/>
                <a:ea typeface="HGMaruGothicMPRO" panose="020F0600000000000000" pitchFamily="34" charset="-128"/>
                <a:cs typeface="A-OTF Shin Maru Go Pro"/>
              </a:rPr>
              <a:t>精神的な攻撃をする</a:t>
            </a:r>
          </a:p>
        </p:txBody>
      </p:sp>
      <p:sp>
        <p:nvSpPr>
          <p:cNvPr id="10" name="object 10">
            <a:extLst>
              <a:ext uri="{FF2B5EF4-FFF2-40B4-BE49-F238E27FC236}">
                <a16:creationId xmlns:a16="http://schemas.microsoft.com/office/drawing/2014/main" id="{4F076429-FDF9-BD46-89E5-01312383B5E2}"/>
              </a:ext>
            </a:extLst>
          </p:cNvPr>
          <p:cNvSpPr txBox="1"/>
          <p:nvPr/>
        </p:nvSpPr>
        <p:spPr>
          <a:xfrm>
            <a:off x="4560973" y="3584088"/>
            <a:ext cx="2803082" cy="379802"/>
          </a:xfrm>
          <a:prstGeom prst="rect">
            <a:avLst/>
          </a:prstGeom>
        </p:spPr>
        <p:txBody>
          <a:bodyPr vert="horz" wrap="square" lIns="0" tIns="10369" rIns="0" bIns="0" rtlCol="0">
            <a:spAutoFit/>
          </a:bodyPr>
          <a:lstStyle/>
          <a:p>
            <a:pPr marL="11521">
              <a:spcBef>
                <a:spcPts val="82"/>
              </a:spcBef>
            </a:pPr>
            <a:r>
              <a:rPr sz="2400" dirty="0">
                <a:solidFill>
                  <a:srgbClr val="E60012"/>
                </a:solidFill>
                <a:latin typeface="HGMaruGothicMPRO" panose="020F0600000000000000" pitchFamily="34" charset="-128"/>
                <a:ea typeface="HGMaruGothicMPRO" panose="020F0600000000000000" pitchFamily="34" charset="-128"/>
                <a:cs typeface="A-OTF Shin Maru Go Pro"/>
              </a:rPr>
              <a:t>過大な要求をする</a:t>
            </a:r>
          </a:p>
        </p:txBody>
      </p:sp>
      <p:sp>
        <p:nvSpPr>
          <p:cNvPr id="11" name="object 11">
            <a:extLst>
              <a:ext uri="{FF2B5EF4-FFF2-40B4-BE49-F238E27FC236}">
                <a16:creationId xmlns:a16="http://schemas.microsoft.com/office/drawing/2014/main" id="{E4A9749D-C5A0-BE44-9349-A36E52327804}"/>
              </a:ext>
            </a:extLst>
          </p:cNvPr>
          <p:cNvSpPr txBox="1"/>
          <p:nvPr/>
        </p:nvSpPr>
        <p:spPr>
          <a:xfrm>
            <a:off x="7844969" y="3584088"/>
            <a:ext cx="2747494" cy="379802"/>
          </a:xfrm>
          <a:prstGeom prst="rect">
            <a:avLst/>
          </a:prstGeom>
        </p:spPr>
        <p:txBody>
          <a:bodyPr vert="horz" wrap="square" lIns="0" tIns="10369" rIns="0" bIns="0" rtlCol="0">
            <a:spAutoFit/>
          </a:bodyPr>
          <a:lstStyle/>
          <a:p>
            <a:pPr marL="11521">
              <a:spcBef>
                <a:spcPts val="82"/>
              </a:spcBef>
            </a:pPr>
            <a:r>
              <a:rPr sz="2400" dirty="0">
                <a:solidFill>
                  <a:srgbClr val="E60012"/>
                </a:solidFill>
                <a:latin typeface="HGMaruGothicMPRO" panose="020F0600000000000000" pitchFamily="34" charset="-128"/>
                <a:ea typeface="HGMaruGothicMPRO" panose="020F0600000000000000" pitchFamily="34" charset="-128"/>
                <a:cs typeface="A-OTF Shin Maru Go Pro"/>
              </a:rPr>
              <a:t>過小な要求と評価</a:t>
            </a:r>
          </a:p>
        </p:txBody>
      </p:sp>
      <p:sp>
        <p:nvSpPr>
          <p:cNvPr id="12" name="object 12">
            <a:extLst>
              <a:ext uri="{FF2B5EF4-FFF2-40B4-BE49-F238E27FC236}">
                <a16:creationId xmlns:a16="http://schemas.microsoft.com/office/drawing/2014/main" id="{53166A84-5319-DC4F-861D-7F1C206A0750}"/>
              </a:ext>
            </a:extLst>
          </p:cNvPr>
          <p:cNvSpPr/>
          <p:nvPr/>
        </p:nvSpPr>
        <p:spPr>
          <a:xfrm>
            <a:off x="1595992" y="1988840"/>
            <a:ext cx="1932531" cy="1592938"/>
          </a:xfrm>
          <a:prstGeom prst="rect">
            <a:avLst/>
          </a:prstGeom>
          <a:blipFill>
            <a:blip r:embed="rId5"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6403FE48-E37C-BA4E-B6DC-22DF0A6FFFB1}"/>
              </a:ext>
            </a:extLst>
          </p:cNvPr>
          <p:cNvSpPr/>
          <p:nvPr/>
        </p:nvSpPr>
        <p:spPr>
          <a:xfrm>
            <a:off x="5140780" y="2019928"/>
            <a:ext cx="1772272" cy="1481302"/>
          </a:xfrm>
          <a:prstGeom prst="rect">
            <a:avLst/>
          </a:prstGeom>
          <a:blipFill>
            <a:blip r:embed="rId6"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5BCA11C0-4228-AC43-9BA9-88BC03DE5915}"/>
              </a:ext>
            </a:extLst>
          </p:cNvPr>
          <p:cNvSpPr/>
          <p:nvPr/>
        </p:nvSpPr>
        <p:spPr>
          <a:xfrm>
            <a:off x="8456034" y="2006791"/>
            <a:ext cx="2016165" cy="1519015"/>
          </a:xfrm>
          <a:prstGeom prst="rect">
            <a:avLst/>
          </a:prstGeom>
          <a:blipFill>
            <a:blip r:embed="rId7"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ABCC808C-5A58-2647-BCCC-B1C437FFD514}"/>
              </a:ext>
            </a:extLst>
          </p:cNvPr>
          <p:cNvSpPr txBox="1"/>
          <p:nvPr/>
        </p:nvSpPr>
        <p:spPr>
          <a:xfrm>
            <a:off x="1809655" y="6456539"/>
            <a:ext cx="8572932" cy="400229"/>
          </a:xfrm>
          <a:prstGeom prst="rect">
            <a:avLst/>
          </a:prstGeom>
          <a:solidFill>
            <a:srgbClr val="ABE1FA"/>
          </a:solidFill>
        </p:spPr>
        <p:txBody>
          <a:bodyPr vert="horz" wrap="square" lIns="0" tIns="97976" rIns="0" bIns="97976" rtlCol="0">
            <a:spAutoFit/>
          </a:bodyPr>
          <a:lstStyle/>
          <a:p>
            <a:pPr marL="300710">
              <a:spcBef>
                <a:spcPts val="885"/>
              </a:spcBef>
            </a:pPr>
            <a:r>
              <a:rPr sz="1315" dirty="0">
                <a:solidFill>
                  <a:srgbClr val="231F20"/>
                </a:solidFill>
                <a:latin typeface="HGMaruGothicMPRO" panose="020F0600000000000000" pitchFamily="34" charset="-128"/>
                <a:ea typeface="HGMaruGothicMPRO" panose="020F0600000000000000" pitchFamily="34" charset="-128"/>
                <a:cs typeface="A-OTF Shin Maru Go Pro"/>
              </a:rPr>
              <a:t>詳しくは･･･厚生労働省ホームページ「あかるい職場応援団」</a:t>
            </a:r>
            <a:r>
              <a:rPr lang="en-US" sz="1315" dirty="0">
                <a:solidFill>
                  <a:srgbClr val="231F20"/>
                </a:solidFill>
                <a:latin typeface="HGMaruGothicMPRO" panose="020F0600000000000000" pitchFamily="34" charset="-128"/>
                <a:ea typeface="HGMaruGothicMPRO" panose="020F0600000000000000" pitchFamily="34" charset="-128"/>
                <a:cs typeface="A-OTF Shin Maru Go Pro"/>
              </a:rPr>
              <a:t>http://www.no-pawahara.mhlw.go.jp/</a:t>
            </a:r>
            <a:endParaRPr sz="1315" dirty="0">
              <a:latin typeface="HGMaruGothicMPRO" panose="020F0600000000000000" pitchFamily="34" charset="-128"/>
              <a:ea typeface="HGMaruGothicMPRO" panose="020F0600000000000000" pitchFamily="34" charset="-128"/>
              <a:cs typeface="A-OTF Shin Maru Go Pro"/>
            </a:endParaRPr>
          </a:p>
        </p:txBody>
      </p:sp>
      <p:sp>
        <p:nvSpPr>
          <p:cNvPr id="16" name="object 5">
            <a:extLst>
              <a:ext uri="{FF2B5EF4-FFF2-40B4-BE49-F238E27FC236}">
                <a16:creationId xmlns:a16="http://schemas.microsoft.com/office/drawing/2014/main" id="{84FF2060-7C31-6E45-B873-A408C65C3974}"/>
              </a:ext>
            </a:extLst>
          </p:cNvPr>
          <p:cNvSpPr txBox="1"/>
          <p:nvPr/>
        </p:nvSpPr>
        <p:spPr>
          <a:xfrm>
            <a:off x="7890338" y="5803362"/>
            <a:ext cx="3822286" cy="379802"/>
          </a:xfrm>
          <a:prstGeom prst="rect">
            <a:avLst/>
          </a:prstGeom>
        </p:spPr>
        <p:txBody>
          <a:bodyPr vert="horz" wrap="square" lIns="0" tIns="10369" rIns="0" bIns="0" rtlCol="0">
            <a:spAutoFit/>
          </a:bodyPr>
          <a:lstStyle/>
          <a:p>
            <a:pPr marL="11521">
              <a:spcBef>
                <a:spcPts val="82"/>
              </a:spcBef>
              <a:tabLst>
                <a:tab pos="3116550" algn="l"/>
                <a:tab pos="6104058" algn="l"/>
              </a:tabLst>
            </a:pPr>
            <a:r>
              <a:rPr sz="2400" dirty="0">
                <a:solidFill>
                  <a:srgbClr val="E60012"/>
                </a:solidFill>
                <a:latin typeface="HGMaruGothicMPRO" panose="020F0600000000000000" pitchFamily="34" charset="-128"/>
                <a:ea typeface="HGMaruGothicMPRO" panose="020F0600000000000000" pitchFamily="34" charset="-128"/>
                <a:cs typeface="A-OTF Shin Maru Go Pro"/>
              </a:rPr>
              <a:t>身体的な攻撃をする</a:t>
            </a:r>
          </a:p>
        </p:txBody>
      </p:sp>
      <p:sp>
        <p:nvSpPr>
          <p:cNvPr id="17" name="object 5">
            <a:extLst>
              <a:ext uri="{FF2B5EF4-FFF2-40B4-BE49-F238E27FC236}">
                <a16:creationId xmlns:a16="http://schemas.microsoft.com/office/drawing/2014/main" id="{9DD2656E-AC62-AA4E-99BA-353CC53B73D4}"/>
              </a:ext>
            </a:extLst>
          </p:cNvPr>
          <p:cNvSpPr txBox="1"/>
          <p:nvPr/>
        </p:nvSpPr>
        <p:spPr>
          <a:xfrm>
            <a:off x="4586719" y="5803362"/>
            <a:ext cx="3723026" cy="379802"/>
          </a:xfrm>
          <a:prstGeom prst="rect">
            <a:avLst/>
          </a:prstGeom>
        </p:spPr>
        <p:txBody>
          <a:bodyPr vert="horz" wrap="square" lIns="0" tIns="10369" rIns="0" bIns="0" rtlCol="0">
            <a:spAutoFit/>
          </a:bodyPr>
          <a:lstStyle/>
          <a:p>
            <a:pPr marL="11521">
              <a:spcBef>
                <a:spcPts val="82"/>
              </a:spcBef>
              <a:tabLst>
                <a:tab pos="3116550" algn="l"/>
                <a:tab pos="6104058" algn="l"/>
              </a:tabLst>
            </a:pPr>
            <a:r>
              <a:rPr sz="2400" dirty="0">
                <a:solidFill>
                  <a:srgbClr val="E60012"/>
                </a:solidFill>
                <a:latin typeface="HGMaruGothicMPRO" panose="020F0600000000000000" pitchFamily="34" charset="-128"/>
                <a:ea typeface="HGMaruGothicMPRO" panose="020F0600000000000000" pitchFamily="34" charset="-128"/>
                <a:cs typeface="A-OTF Shin Maru Go Pro"/>
              </a:rPr>
              <a:t>プライバシーの侵害	</a:t>
            </a:r>
          </a:p>
        </p:txBody>
      </p:sp>
      <p:sp>
        <p:nvSpPr>
          <p:cNvPr id="18" name="正方形/長方形 1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どんなことがパワハラになるの？</a:t>
            </a:r>
          </a:p>
        </p:txBody>
      </p:sp>
      <p:sp>
        <p:nvSpPr>
          <p:cNvPr id="20" name="object 5">
            <a:extLst>
              <a:ext uri="{FF2B5EF4-FFF2-40B4-BE49-F238E27FC236}">
                <a16:creationId xmlns:a16="http://schemas.microsoft.com/office/drawing/2014/main" id="{1561C9F6-673C-0F41-9588-118ED9259723}"/>
              </a:ext>
            </a:extLst>
          </p:cNvPr>
          <p:cNvSpPr txBox="1"/>
          <p:nvPr/>
        </p:nvSpPr>
        <p:spPr>
          <a:xfrm>
            <a:off x="335360" y="893421"/>
            <a:ext cx="11017224" cy="1051826"/>
          </a:xfrm>
          <a:prstGeom prst="rect">
            <a:avLst/>
          </a:prstGeom>
        </p:spPr>
        <p:txBody>
          <a:bodyPr vert="horz" wrap="square" lIns="0" tIns="5715" rIns="0" bIns="0" rtlCol="0">
            <a:spAutoFit/>
          </a:bodyPr>
          <a:lstStyle/>
          <a:p>
            <a:pPr marL="12700" marR="5080" indent="2540" algn="just">
              <a:lnSpc>
                <a:spcPct val="103299"/>
              </a:lnSpc>
              <a:spcBef>
                <a:spcPts val="45"/>
              </a:spcBef>
            </a:pPr>
            <a:r>
              <a:rPr sz="2200" dirty="0">
                <a:solidFill>
                  <a:srgbClr val="231F20"/>
                </a:solidFill>
                <a:latin typeface="HGMaruGothicMPRO" panose="020F0600000000000000" pitchFamily="34" charset="-128"/>
                <a:ea typeface="HGMaruGothicMPRO" panose="020F0600000000000000" pitchFamily="34" charset="-128"/>
                <a:cs typeface="A-OTF Shin Maru Go Pro"/>
              </a:rPr>
              <a:t>　</a:t>
            </a:r>
            <a:r>
              <a:rPr sz="2200" dirty="0" err="1">
                <a:solidFill>
                  <a:srgbClr val="231F20"/>
                </a:solidFill>
                <a:latin typeface="HGMaruGothicMPRO" panose="020F0600000000000000" pitchFamily="34" charset="-128"/>
                <a:ea typeface="HGMaruGothicMPRO" panose="020F0600000000000000" pitchFamily="34" charset="-128"/>
                <a:cs typeface="A-OTF Shin Maru Go Pro"/>
              </a:rPr>
              <a:t>同じ職場で働くものに対し、職務上の地位や人間関係などの</a:t>
            </a:r>
            <a:r>
              <a:rPr sz="2200" b="1" u="sng" dirty="0" err="1">
                <a:solidFill>
                  <a:srgbClr val="FF0000"/>
                </a:solidFill>
                <a:latin typeface="HGMaruGothicMPRO" panose="020F0600000000000000" pitchFamily="34" charset="-128"/>
                <a:ea typeface="HGMaruGothicMPRO" panose="020F0600000000000000" pitchFamily="34" charset="-128"/>
                <a:cs typeface="A-OTF Shin Maru Go Pro"/>
              </a:rPr>
              <a:t>職場</a:t>
            </a:r>
            <a:r>
              <a:rPr lang="ja-JP" altLang="en-US" sz="2200" b="1" u="sng" dirty="0">
                <a:solidFill>
                  <a:srgbClr val="FF0000"/>
                </a:solidFill>
                <a:latin typeface="HGMaruGothicMPRO" panose="020F0600000000000000" pitchFamily="34" charset="-128"/>
                <a:ea typeface="HGMaruGothicMPRO" panose="020F0600000000000000" pitchFamily="34" charset="-128"/>
                <a:cs typeface="A-OTF Shin Maru Go Pro"/>
              </a:rPr>
              <a:t>内で</a:t>
            </a:r>
            <a:r>
              <a:rPr sz="2200" b="1" u="sng" dirty="0" err="1">
                <a:solidFill>
                  <a:srgbClr val="FF0000"/>
                </a:solidFill>
                <a:latin typeface="HGMaruGothicMPRO" panose="020F0600000000000000" pitchFamily="34" charset="-128"/>
                <a:ea typeface="HGMaruGothicMPRO" panose="020F0600000000000000" pitchFamily="34" charset="-128"/>
                <a:cs typeface="A-OTF Shin Maru Go Pro"/>
              </a:rPr>
              <a:t>の優位性</a:t>
            </a:r>
            <a:r>
              <a:rPr sz="2200" dirty="0" err="1">
                <a:solidFill>
                  <a:srgbClr val="231F20"/>
                </a:solidFill>
                <a:latin typeface="HGMaruGothicMPRO" panose="020F0600000000000000" pitchFamily="34" charset="-128"/>
                <a:ea typeface="HGMaruGothicMPRO" panose="020F0600000000000000" pitchFamily="34" charset="-128"/>
                <a:cs typeface="A-OTF Shin Maru Go Pro"/>
              </a:rPr>
              <a:t>を背景に、</a:t>
            </a:r>
            <a:r>
              <a:rPr sz="2200" b="1" u="sng" dirty="0" err="1">
                <a:solidFill>
                  <a:srgbClr val="E60012"/>
                </a:solidFill>
                <a:latin typeface="HGMaruGothicMPRO" panose="020F0600000000000000" pitchFamily="34" charset="-128"/>
                <a:ea typeface="HGMaruGothicMPRO" panose="020F0600000000000000" pitchFamily="34" charset="-128"/>
                <a:cs typeface="ShinMGoPro-Medium"/>
              </a:rPr>
              <a:t>業務の適正な範囲</a:t>
            </a:r>
            <a:r>
              <a:rPr sz="2200" b="1" dirty="0" err="1">
                <a:solidFill>
                  <a:srgbClr val="E60012"/>
                </a:solidFill>
                <a:latin typeface="HGMaruGothicMPRO" panose="020F0600000000000000" pitchFamily="34" charset="-128"/>
                <a:ea typeface="HGMaruGothicMPRO" panose="020F0600000000000000" pitchFamily="34" charset="-128"/>
                <a:cs typeface="ShinMGoPro-Medium"/>
              </a:rPr>
              <a:t>を超えて</a:t>
            </a:r>
            <a:r>
              <a:rPr sz="2200" dirty="0" err="1">
                <a:solidFill>
                  <a:srgbClr val="E60012"/>
                </a:solidFill>
                <a:latin typeface="HGMaruGothicMPRO" panose="020F0600000000000000" pitchFamily="34" charset="-128"/>
                <a:ea typeface="HGMaruGothicMPRO" panose="020F0600000000000000" pitchFamily="34" charset="-128"/>
                <a:cs typeface="A-OTF Shin Maru Go Pro"/>
              </a:rPr>
              <a:t>、</a:t>
            </a:r>
            <a:r>
              <a:rPr sz="2200" b="1" dirty="0" err="1">
                <a:solidFill>
                  <a:srgbClr val="E60012"/>
                </a:solidFill>
                <a:latin typeface="HGMaruGothicMPRO" panose="020F0600000000000000" pitchFamily="34" charset="-128"/>
                <a:ea typeface="HGMaruGothicMPRO" panose="020F0600000000000000" pitchFamily="34" charset="-128"/>
                <a:cs typeface="ShinMGoPro-Medium"/>
              </a:rPr>
              <a:t>精神的・身体的苦痛を与えたり</a:t>
            </a:r>
            <a:r>
              <a:rPr sz="2200" dirty="0" err="1">
                <a:solidFill>
                  <a:srgbClr val="E60012"/>
                </a:solidFill>
                <a:latin typeface="HGMaruGothicMPRO" panose="020F0600000000000000" pitchFamily="34" charset="-128"/>
                <a:ea typeface="HGMaruGothicMPRO" panose="020F0600000000000000" pitchFamily="34" charset="-128"/>
                <a:cs typeface="A-OTF Shin Maru Go Pro"/>
              </a:rPr>
              <a:t>、</a:t>
            </a:r>
            <a:r>
              <a:rPr sz="2200" b="1" dirty="0" err="1">
                <a:solidFill>
                  <a:srgbClr val="E60012"/>
                </a:solidFill>
                <a:latin typeface="HGMaruGothicMPRO" panose="020F0600000000000000" pitchFamily="34" charset="-128"/>
                <a:ea typeface="HGMaruGothicMPRO" panose="020F0600000000000000" pitchFamily="34" charset="-128"/>
                <a:cs typeface="ShinMGoPro-Medium"/>
              </a:rPr>
              <a:t>職場環境を悪化させる</a:t>
            </a:r>
            <a:r>
              <a:rPr sz="2200" dirty="0" err="1">
                <a:solidFill>
                  <a:srgbClr val="231F20"/>
                </a:solidFill>
                <a:latin typeface="HGMaruGothicMPRO" panose="020F0600000000000000" pitchFamily="34" charset="-128"/>
                <a:ea typeface="HGMaruGothicMPRO" panose="020F0600000000000000" pitchFamily="34" charset="-128"/>
                <a:cs typeface="A-OTF Shin Maru Go Pro"/>
              </a:rPr>
              <a:t>行為をいいます</a:t>
            </a:r>
            <a:r>
              <a:rPr sz="2200" dirty="0">
                <a:solidFill>
                  <a:srgbClr val="231F20"/>
                </a:solidFill>
                <a:latin typeface="HGMaruGothicMPRO" panose="020F0600000000000000" pitchFamily="34" charset="-128"/>
                <a:ea typeface="HGMaruGothicMPRO" panose="020F0600000000000000" pitchFamily="34" charset="-128"/>
                <a:cs typeface="A-OTF Shin Maru Go Pro"/>
              </a:rPr>
              <a:t>。</a:t>
            </a:r>
            <a:endParaRPr sz="2200" dirty="0">
              <a:latin typeface="HGMaruGothicMPRO" panose="020F0600000000000000" pitchFamily="34" charset="-128"/>
              <a:ea typeface="HGMaruGothicMPRO" panose="020F0600000000000000" pitchFamily="34" charset="-128"/>
              <a:cs typeface="A-OTF Shin Maru Go Pro"/>
            </a:endParaRPr>
          </a:p>
        </p:txBody>
      </p:sp>
      <p:sp>
        <p:nvSpPr>
          <p:cNvPr id="21"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96</a:t>
            </a:r>
            <a:endParaRPr lang="ja-JP" altLang="en-US" sz="1200" b="1" dirty="0"/>
          </a:p>
        </p:txBody>
      </p:sp>
    </p:spTree>
    <p:extLst>
      <p:ext uri="{BB962C8B-B14F-4D97-AF65-F5344CB8AC3E}">
        <p14:creationId xmlns:p14="http://schemas.microsoft.com/office/powerpoint/2010/main" val="359491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CED142B-BDCC-0D49-B180-7D8178C31805}"/>
              </a:ext>
            </a:extLst>
          </p:cNvPr>
          <p:cNvSpPr txBox="1">
            <a:spLocks/>
          </p:cNvSpPr>
          <p:nvPr/>
        </p:nvSpPr>
        <p:spPr>
          <a:xfrm>
            <a:off x="1773409" y="743470"/>
            <a:ext cx="8345859" cy="322260"/>
          </a:xfrm>
          <a:prstGeom prst="rect">
            <a:avLst/>
          </a:prstGeom>
        </p:spPr>
        <p:txBody>
          <a:bodyPr vert="horz" wrap="square" lIns="0" tIns="1497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a:lnSpc>
                <a:spcPct val="100000"/>
              </a:lnSpc>
              <a:spcBef>
                <a:spcPts val="118"/>
              </a:spcBef>
            </a:pPr>
            <a:r>
              <a:rPr lang="ja-JP" altLang="en-US" sz="1996" b="1">
                <a:solidFill>
                  <a:srgbClr val="FFFFFF"/>
                </a:solidFill>
                <a:latin typeface="HGMaruGothicMPRO" panose="020F0600000000000000" pitchFamily="34" charset="-128"/>
                <a:ea typeface="HGMaruGothicMPRO" panose="020F0600000000000000" pitchFamily="34" charset="-128"/>
                <a:cs typeface="ShinMGoPro-DeBold"/>
              </a:rPr>
              <a:t>もし自分がハラスメントをやってしまったら？</a:t>
            </a:r>
            <a:r>
              <a:rPr lang="en-US" altLang="ja-JP" sz="1996"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1996" b="1">
                <a:solidFill>
                  <a:srgbClr val="FFFFFF"/>
                </a:solidFill>
                <a:latin typeface="HGMaruGothicMPRO" panose="020F0600000000000000" pitchFamily="34" charset="-128"/>
                <a:ea typeface="HGMaruGothicMPRO" panose="020F0600000000000000" pitchFamily="34" charset="-128"/>
                <a:cs typeface="ShinMGoPro-DeBold"/>
              </a:rPr>
              <a:t>行為者責任</a:t>
            </a:r>
            <a:r>
              <a:rPr lang="en-US" altLang="ja-JP" sz="1996"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1996">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391487EE-A2CB-7047-8A85-16609D7AA597}"/>
              </a:ext>
            </a:extLst>
          </p:cNvPr>
          <p:cNvSpPr txBox="1"/>
          <p:nvPr/>
        </p:nvSpPr>
        <p:spPr>
          <a:xfrm>
            <a:off x="1669795" y="1394976"/>
            <a:ext cx="8730773" cy="4787488"/>
          </a:xfrm>
          <a:prstGeom prst="rect">
            <a:avLst/>
          </a:prstGeom>
        </p:spPr>
        <p:txBody>
          <a:bodyPr vert="horz" wrap="square" lIns="0" tIns="10945" rIns="0" bIns="0" rtlCol="0">
            <a:spAutoFit/>
          </a:bodyPr>
          <a:lstStyle/>
          <a:p>
            <a:pPr marL="132497" marR="4609" indent="6913">
              <a:lnSpc>
                <a:spcPct val="117400"/>
              </a:lnSpc>
              <a:spcBef>
                <a:spcPts val="86"/>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　あなたがハラスメントをやった立場になった場合、どのような責任が生じるでしょうか。パワーハラスメントを例で見てみましょう。</a:t>
            </a:r>
            <a:endParaRPr sz="1996" dirty="0">
              <a:latin typeface="HGMaruGothicMPRO" panose="020F0600000000000000" pitchFamily="34" charset="-128"/>
              <a:ea typeface="HGMaruGothicMPRO" panose="020F0600000000000000" pitchFamily="34" charset="-128"/>
              <a:cs typeface="A-OTF Shin Maru Go Pro"/>
            </a:endParaRPr>
          </a:p>
          <a:p>
            <a:pPr>
              <a:spcBef>
                <a:spcPts val="23"/>
              </a:spcBef>
            </a:pPr>
            <a:endParaRPr sz="2495" dirty="0">
              <a:latin typeface="HGMaruGothicMPRO" panose="020F0600000000000000" pitchFamily="34" charset="-128"/>
              <a:ea typeface="HGMaruGothicMPRO" panose="020F0600000000000000" pitchFamily="34" charset="-128"/>
              <a:cs typeface="Times New Roman"/>
            </a:endParaRPr>
          </a:p>
          <a:p>
            <a:pPr marL="11521"/>
            <a:r>
              <a:rPr sz="1996" b="1" dirty="0">
                <a:solidFill>
                  <a:srgbClr val="E60012"/>
                </a:solidFill>
                <a:latin typeface="HGMaruGothicMPRO" panose="020F0600000000000000" pitchFamily="34" charset="-128"/>
                <a:ea typeface="HGMaruGothicMPRO" panose="020F0600000000000000" pitchFamily="34" charset="-128"/>
                <a:cs typeface="ShinMGoPro-DeBold"/>
              </a:rPr>
              <a:t>【民事責任】</a:t>
            </a:r>
            <a:endParaRPr sz="1996" dirty="0">
              <a:solidFill>
                <a:srgbClr val="E60012"/>
              </a:solidFill>
              <a:latin typeface="HGMaruGothicMPRO" panose="020F0600000000000000" pitchFamily="34" charset="-128"/>
              <a:ea typeface="HGMaruGothicMPRO" panose="020F0600000000000000" pitchFamily="34" charset="-128"/>
              <a:cs typeface="ShinMGoPro-DeBold"/>
            </a:endParaRPr>
          </a:p>
          <a:p>
            <a:pPr marL="139409">
              <a:spcBef>
                <a:spcPts val="531"/>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　損害賠償を請求される可能性があります。</a:t>
            </a:r>
            <a:endParaRPr sz="1996" dirty="0">
              <a:latin typeface="HGMaruGothicMPRO" panose="020F0600000000000000" pitchFamily="34" charset="-128"/>
              <a:ea typeface="HGMaruGothicMPRO" panose="020F0600000000000000" pitchFamily="34" charset="-128"/>
              <a:cs typeface="A-OTF Shin Maru Go Pro"/>
            </a:endParaRPr>
          </a:p>
          <a:p>
            <a:pPr marL="139409">
              <a:spcBef>
                <a:spcPts val="526"/>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　○　あなた：不法行為責任に基づく損害賠償請求（民法第709条）</a:t>
            </a:r>
            <a:endParaRPr sz="1996" dirty="0">
              <a:latin typeface="HGMaruGothicMPRO" panose="020F0600000000000000" pitchFamily="34" charset="-128"/>
              <a:ea typeface="HGMaruGothicMPRO" panose="020F0600000000000000" pitchFamily="34" charset="-128"/>
              <a:cs typeface="A-OTF Shin Maru Go Pro"/>
            </a:endParaRPr>
          </a:p>
          <a:p>
            <a:pPr marL="139409">
              <a:spcBef>
                <a:spcPts val="531"/>
              </a:spcBef>
              <a:tabLst>
                <a:tab pos="2117065" algn="l"/>
              </a:tabLst>
            </a:pPr>
            <a:r>
              <a:rPr sz="1996" dirty="0">
                <a:solidFill>
                  <a:srgbClr val="231F20"/>
                </a:solidFill>
                <a:latin typeface="HGMaruGothicMPRO" panose="020F0600000000000000" pitchFamily="34" charset="-128"/>
                <a:ea typeface="HGMaruGothicMPRO" panose="020F0600000000000000" pitchFamily="34" charset="-128"/>
                <a:cs typeface="A-OTF Shin Maru Go Pro"/>
              </a:rPr>
              <a:t>　○　会　社：債務不履行責任（安全配慮義務違反）に基づく損害賠償</a:t>
            </a:r>
            <a:endParaRPr sz="1996" dirty="0">
              <a:latin typeface="HGMaruGothicMPRO" panose="020F0600000000000000" pitchFamily="34" charset="-128"/>
              <a:ea typeface="HGMaruGothicMPRO" panose="020F0600000000000000" pitchFamily="34" charset="-128"/>
              <a:cs typeface="A-OTF Shin Maru Go Pro"/>
            </a:endParaRPr>
          </a:p>
          <a:p>
            <a:pPr marL="1631436">
              <a:spcBef>
                <a:spcPts val="531"/>
              </a:spcBef>
              <a:tabLst>
                <a:tab pos="1952884" algn="l"/>
              </a:tabLst>
            </a:pPr>
            <a:r>
              <a:rPr lang="en-US" sz="1996" dirty="0">
                <a:solidFill>
                  <a:srgbClr val="231F20"/>
                </a:solidFill>
                <a:latin typeface="HGMaruGothicMPRO" panose="020F0600000000000000" pitchFamily="34" charset="-128"/>
                <a:ea typeface="HGMaruGothicMPRO" panose="020F0600000000000000" pitchFamily="34" charset="-128"/>
                <a:cs typeface="A-OTF Shin Maru Go Pro"/>
              </a:rPr>
              <a:t>	</a:t>
            </a:r>
            <a:r>
              <a:rPr sz="1996" dirty="0">
                <a:solidFill>
                  <a:srgbClr val="231F20"/>
                </a:solidFill>
                <a:latin typeface="HGMaruGothicMPRO" panose="020F0600000000000000" pitchFamily="34" charset="-128"/>
                <a:ea typeface="HGMaruGothicMPRO" panose="020F0600000000000000" pitchFamily="34" charset="-128"/>
                <a:cs typeface="A-OTF Shin Maru Go Pro"/>
              </a:rPr>
              <a:t>請求（民法第415条）</a:t>
            </a:r>
            <a:endParaRPr sz="1996" dirty="0">
              <a:latin typeface="HGMaruGothicMPRO" panose="020F0600000000000000" pitchFamily="34" charset="-128"/>
              <a:ea typeface="HGMaruGothicMPRO" panose="020F0600000000000000" pitchFamily="34" charset="-128"/>
              <a:cs typeface="A-OTF Shin Maru Go Pro"/>
            </a:endParaRPr>
          </a:p>
          <a:p>
            <a:pPr>
              <a:spcBef>
                <a:spcPts val="9"/>
              </a:spcBef>
            </a:pPr>
            <a:endParaRPr sz="2994" dirty="0">
              <a:latin typeface="HGMaruGothicMPRO" panose="020F0600000000000000" pitchFamily="34" charset="-128"/>
              <a:ea typeface="HGMaruGothicMPRO" panose="020F0600000000000000" pitchFamily="34" charset="-128"/>
              <a:cs typeface="Times New Roman"/>
            </a:endParaRPr>
          </a:p>
          <a:p>
            <a:pPr marL="11521">
              <a:spcBef>
                <a:spcPts val="5"/>
              </a:spcBef>
            </a:pPr>
            <a:r>
              <a:rPr sz="1996" b="1" dirty="0">
                <a:solidFill>
                  <a:srgbClr val="E60012"/>
                </a:solidFill>
                <a:latin typeface="HGMaruGothicMPRO" panose="020F0600000000000000" pitchFamily="34" charset="-128"/>
                <a:ea typeface="HGMaruGothicMPRO" panose="020F0600000000000000" pitchFamily="34" charset="-128"/>
                <a:cs typeface="ShinMGoPro-DeBold"/>
              </a:rPr>
              <a:t>【その他の影響】</a:t>
            </a:r>
            <a:endParaRPr sz="1996" dirty="0">
              <a:solidFill>
                <a:srgbClr val="E60012"/>
              </a:solidFill>
              <a:latin typeface="HGMaruGothicMPRO" panose="020F0600000000000000" pitchFamily="34" charset="-128"/>
              <a:ea typeface="HGMaruGothicMPRO" panose="020F0600000000000000" pitchFamily="34" charset="-128"/>
              <a:cs typeface="ShinMGoPro-DeBold"/>
            </a:endParaRPr>
          </a:p>
          <a:p>
            <a:pPr marL="139409">
              <a:spcBef>
                <a:spcPts val="526"/>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　上記責任以外でも次のような影響が出る可能性があります。</a:t>
            </a:r>
            <a:endParaRPr sz="1996" dirty="0">
              <a:latin typeface="HGMaruGothicMPRO" panose="020F0600000000000000" pitchFamily="34" charset="-128"/>
              <a:ea typeface="HGMaruGothicMPRO" panose="020F0600000000000000" pitchFamily="34" charset="-128"/>
              <a:cs typeface="A-OTF Shin Maru Go Pro"/>
            </a:endParaRPr>
          </a:p>
          <a:p>
            <a:pPr marL="139409">
              <a:spcBef>
                <a:spcPts val="531"/>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　○　職場内の信用の喪失、地位の失墜</a:t>
            </a:r>
            <a:endParaRPr sz="1996" dirty="0">
              <a:latin typeface="HGMaruGothicMPRO" panose="020F0600000000000000" pitchFamily="34" charset="-128"/>
              <a:ea typeface="HGMaruGothicMPRO" panose="020F0600000000000000" pitchFamily="34" charset="-128"/>
              <a:cs typeface="A-OTF Shin Maru Go Pro"/>
            </a:endParaRPr>
          </a:p>
          <a:p>
            <a:pPr marL="139409">
              <a:spcBef>
                <a:spcPts val="531"/>
              </a:spcBef>
            </a:pPr>
            <a:r>
              <a:rPr sz="1996" dirty="0">
                <a:solidFill>
                  <a:srgbClr val="231F20"/>
                </a:solidFill>
                <a:latin typeface="HGMaruGothicMPRO" panose="020F0600000000000000" pitchFamily="34" charset="-128"/>
                <a:ea typeface="HGMaruGothicMPRO" panose="020F0600000000000000" pitchFamily="34" charset="-128"/>
                <a:cs typeface="A-OTF Shin Maru Go Pro"/>
              </a:rPr>
              <a:t>　○　家庭の崩壊などのプライベートへの波及</a:t>
            </a:r>
            <a:endParaRPr sz="1996" dirty="0">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もし自分がハラスメントをやってしまったら？　≪行為者責任≫</a:t>
            </a:r>
          </a:p>
        </p:txBody>
      </p:sp>
      <p:sp>
        <p:nvSpPr>
          <p:cNvPr id="8"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97</a:t>
            </a:r>
            <a:endParaRPr lang="ja-JP" altLang="en-US" sz="1200" b="1" dirty="0"/>
          </a:p>
        </p:txBody>
      </p:sp>
    </p:spTree>
    <p:extLst>
      <p:ext uri="{BB962C8B-B14F-4D97-AF65-F5344CB8AC3E}">
        <p14:creationId xmlns:p14="http://schemas.microsoft.com/office/powerpoint/2010/main" val="37238689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639</Words>
  <Application>Microsoft Office PowerPoint</Application>
  <PresentationFormat>ワイド画面</PresentationFormat>
  <Paragraphs>164</Paragraphs>
  <Slides>12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12</vt:i4>
      </vt:variant>
    </vt:vector>
  </HeadingPairs>
  <TitlesOfParts>
    <vt:vector size="25" baseType="lpstr">
      <vt:lpstr>A-OTF Shin Maru Go Pro</vt:lpstr>
      <vt:lpstr>HGS創英角ﾎﾟｯﾌﾟ体</vt:lpstr>
      <vt:lpstr>HG丸ｺﾞｼｯｸM-PRO</vt:lpstr>
      <vt:lpstr>HG丸ｺﾞｼｯｸM-PRO</vt:lpstr>
      <vt:lpstr>HG明朝E</vt:lpstr>
      <vt:lpstr>Meiryo UI</vt:lpstr>
      <vt:lpstr>ＭＳ Ｐゴシック</vt:lpstr>
      <vt:lpstr>ShinMGoPro-DeBold</vt:lpstr>
      <vt:lpstr>ShinMGoPro-Medium</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2019-08-20T01:00:53Z</dcterms:modified>
</cp:coreProperties>
</file>