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</p:sldMasterIdLst>
  <p:notesMasterIdLst>
    <p:notesMasterId r:id="rId18"/>
  </p:notesMasterIdLst>
  <p:sldIdLst>
    <p:sldId id="650" r:id="rId2"/>
    <p:sldId id="670" r:id="rId3"/>
    <p:sldId id="684" r:id="rId4"/>
    <p:sldId id="671" r:id="rId5"/>
    <p:sldId id="691" r:id="rId6"/>
    <p:sldId id="685" r:id="rId7"/>
    <p:sldId id="673" r:id="rId8"/>
    <p:sldId id="674" r:id="rId9"/>
    <p:sldId id="686" r:id="rId10"/>
    <p:sldId id="687" r:id="rId11"/>
    <p:sldId id="675" r:id="rId12"/>
    <p:sldId id="688" r:id="rId13"/>
    <p:sldId id="689" r:id="rId14"/>
    <p:sldId id="677" r:id="rId15"/>
    <p:sldId id="681" r:id="rId16"/>
    <p:sldId id="690" r:id="rId1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44"/>
    <a:srgbClr val="E60012"/>
    <a:srgbClr val="9C7DB6"/>
    <a:srgbClr val="B6007A"/>
    <a:srgbClr val="FF9700"/>
    <a:srgbClr val="6CB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5" autoAdjust="0"/>
    <p:restoredTop sz="94694" autoAdjust="0"/>
  </p:normalViewPr>
  <p:slideViewPr>
    <p:cSldViewPr>
      <p:cViewPr varScale="1">
        <p:scale>
          <a:sx n="122" d="100"/>
          <a:sy n="122" d="100"/>
        </p:scale>
        <p:origin x="108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A9434B02-AC25-454D-89DF-A43D6B4513B0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25EAF795-4E5A-4591-AB61-3F927A535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08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F795-4E5A-4591-AB61-3F927A5355F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6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F795-4E5A-4591-AB61-3F927A5355F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54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355">
              <a:defRPr/>
            </a:pPr>
            <a:fld id="{943A9751-F612-4CCA-8F45-19D44A4FF2C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22355">
                <a:defRPr/>
              </a:pPr>
              <a:t>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13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355">
              <a:defRPr/>
            </a:pPr>
            <a:fld id="{943A9751-F612-4CCA-8F45-19D44A4FF2C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22355">
                <a:defRPr/>
              </a:pPr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70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355">
              <a:defRPr/>
            </a:pPr>
            <a:fld id="{943A9751-F612-4CCA-8F45-19D44A4FF2C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22355">
                <a:defRPr/>
              </a:pPr>
              <a:t>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33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355">
              <a:defRPr/>
            </a:pPr>
            <a:fld id="{943A9751-F612-4CCA-8F45-19D44A4FF2C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22355">
                <a:defRPr/>
              </a:pPr>
              <a:t>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96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355">
              <a:defRPr/>
            </a:pPr>
            <a:fld id="{EC705C7A-D19F-4CB0-933F-B254AD7BFDE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22355">
                <a:defRPr/>
              </a:pPr>
              <a:t>14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373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85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45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6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98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98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90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8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01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6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00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6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4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4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31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87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00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87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0C50F-9023-4899-A28F-DD203B45742B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41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2A74-6BB8-425A-81FA-95938EE2C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85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11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4" indent="-3429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defTabSz="91441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338" y="116633"/>
            <a:ext cx="108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5400" y="1988841"/>
            <a:ext cx="1072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テーマ⑧　困った時の相談先</a:t>
            </a: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115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6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C6CF0C1-EB5F-FB4F-A776-A08168A54942}"/>
              </a:ext>
            </a:extLst>
          </p:cNvPr>
          <p:cNvSpPr txBox="1"/>
          <p:nvPr/>
        </p:nvSpPr>
        <p:spPr>
          <a:xfrm>
            <a:off x="1778033" y="686317"/>
            <a:ext cx="3777396" cy="322260"/>
          </a:xfrm>
          <a:prstGeom prst="rect">
            <a:avLst/>
          </a:prstGeom>
        </p:spPr>
        <p:txBody>
          <a:bodyPr vert="horz" wrap="square" lIns="0" tIns="14978" rIns="0" bIns="0" rtlCol="0">
            <a:spAutoFit/>
          </a:bodyPr>
          <a:lstStyle/>
          <a:p>
            <a:pPr marL="11522">
              <a:spcBef>
                <a:spcPts val="117"/>
              </a:spcBef>
            </a:pPr>
            <a:r>
              <a:rPr sz="1996" b="1" dirty="0">
                <a:solidFill>
                  <a:srgbClr val="FFFF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DeBold"/>
              </a:rPr>
              <a:t>解決に向けた相談の準備②</a:t>
            </a:r>
            <a:endParaRPr sz="1996" dirty="0">
              <a:latin typeface="HGMaruGothicMPRO" panose="020F0600000000000000" pitchFamily="34" charset="-128"/>
              <a:ea typeface="HGMaruGothicMPRO" panose="020F0600000000000000" pitchFamily="34" charset="-128"/>
              <a:cs typeface="ShinMGoPro-DeBold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A131890-6614-F14B-B882-55AD0584ABB4}"/>
              </a:ext>
            </a:extLst>
          </p:cNvPr>
          <p:cNvSpPr/>
          <p:nvPr/>
        </p:nvSpPr>
        <p:spPr>
          <a:xfrm>
            <a:off x="1816786" y="1657430"/>
            <a:ext cx="8559108" cy="1015019"/>
          </a:xfrm>
          <a:custGeom>
            <a:avLst/>
            <a:gdLst/>
            <a:ahLst/>
            <a:cxnLst/>
            <a:rect l="l" t="t" r="r" b="b"/>
            <a:pathLst>
              <a:path w="9434830" h="1118870">
                <a:moveTo>
                  <a:pt x="0" y="1118247"/>
                </a:moveTo>
                <a:lnTo>
                  <a:pt x="9434245" y="1118247"/>
                </a:lnTo>
                <a:lnTo>
                  <a:pt x="9434245" y="0"/>
                </a:lnTo>
                <a:lnTo>
                  <a:pt x="0" y="0"/>
                </a:lnTo>
                <a:lnTo>
                  <a:pt x="0" y="1118247"/>
                </a:lnTo>
                <a:close/>
              </a:path>
            </a:pathLst>
          </a:custGeom>
          <a:solidFill>
            <a:srgbClr val="FFFDE8"/>
          </a:solidFill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1CC95EA-0034-4149-930C-B74A278ED6FD}"/>
              </a:ext>
            </a:extLst>
          </p:cNvPr>
          <p:cNvSpPr/>
          <p:nvPr/>
        </p:nvSpPr>
        <p:spPr>
          <a:xfrm>
            <a:off x="1816786" y="1657430"/>
            <a:ext cx="8559108" cy="1015019"/>
          </a:xfrm>
          <a:custGeom>
            <a:avLst/>
            <a:gdLst/>
            <a:ahLst/>
            <a:cxnLst/>
            <a:rect l="l" t="t" r="r" b="b"/>
            <a:pathLst>
              <a:path w="9434830" h="1118870">
                <a:moveTo>
                  <a:pt x="0" y="1118247"/>
                </a:moveTo>
                <a:lnTo>
                  <a:pt x="9434245" y="1118247"/>
                </a:lnTo>
                <a:lnTo>
                  <a:pt x="9434245" y="0"/>
                </a:lnTo>
                <a:lnTo>
                  <a:pt x="0" y="0"/>
                </a:lnTo>
                <a:lnTo>
                  <a:pt x="0" y="1118247"/>
                </a:lnTo>
                <a:close/>
              </a:path>
            </a:pathLst>
          </a:custGeom>
          <a:ln w="1574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27E07E4-7E79-9841-9338-FC20CA793262}"/>
              </a:ext>
            </a:extLst>
          </p:cNvPr>
          <p:cNvSpPr/>
          <p:nvPr/>
        </p:nvSpPr>
        <p:spPr>
          <a:xfrm>
            <a:off x="2095406" y="1485970"/>
            <a:ext cx="5715673" cy="456816"/>
          </a:xfrm>
          <a:custGeom>
            <a:avLst/>
            <a:gdLst/>
            <a:ahLst/>
            <a:cxnLst/>
            <a:rect l="l" t="t" r="r" b="b"/>
            <a:pathLst>
              <a:path w="6300470" h="503555">
                <a:moveTo>
                  <a:pt x="6132296" y="0"/>
                </a:moveTo>
                <a:lnTo>
                  <a:pt x="167703" y="0"/>
                </a:lnTo>
                <a:lnTo>
                  <a:pt x="70749" y="2620"/>
                </a:lnTo>
                <a:lnTo>
                  <a:pt x="20962" y="20962"/>
                </a:lnTo>
                <a:lnTo>
                  <a:pt x="2620" y="70749"/>
                </a:lnTo>
                <a:lnTo>
                  <a:pt x="0" y="167703"/>
                </a:lnTo>
                <a:lnTo>
                  <a:pt x="0" y="335407"/>
                </a:lnTo>
                <a:lnTo>
                  <a:pt x="2620" y="432367"/>
                </a:lnTo>
                <a:lnTo>
                  <a:pt x="20962" y="482158"/>
                </a:lnTo>
                <a:lnTo>
                  <a:pt x="70749" y="500502"/>
                </a:lnTo>
                <a:lnTo>
                  <a:pt x="167703" y="503123"/>
                </a:lnTo>
                <a:lnTo>
                  <a:pt x="6132296" y="503123"/>
                </a:lnTo>
                <a:lnTo>
                  <a:pt x="6229250" y="500502"/>
                </a:lnTo>
                <a:lnTo>
                  <a:pt x="6279037" y="482158"/>
                </a:lnTo>
                <a:lnTo>
                  <a:pt x="6297379" y="432367"/>
                </a:lnTo>
                <a:lnTo>
                  <a:pt x="6300000" y="335407"/>
                </a:lnTo>
                <a:lnTo>
                  <a:pt x="6300000" y="167703"/>
                </a:lnTo>
                <a:lnTo>
                  <a:pt x="6297379" y="70749"/>
                </a:lnTo>
                <a:lnTo>
                  <a:pt x="6279037" y="20962"/>
                </a:lnTo>
                <a:lnTo>
                  <a:pt x="6229250" y="2620"/>
                </a:lnTo>
                <a:lnTo>
                  <a:pt x="6132296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3B5FE89-9BEA-2D40-91FB-641B7B07A3A3}"/>
              </a:ext>
            </a:extLst>
          </p:cNvPr>
          <p:cNvSpPr/>
          <p:nvPr/>
        </p:nvSpPr>
        <p:spPr>
          <a:xfrm>
            <a:off x="1816786" y="3060840"/>
            <a:ext cx="8559108" cy="2081188"/>
          </a:xfrm>
          <a:custGeom>
            <a:avLst/>
            <a:gdLst/>
            <a:ahLst/>
            <a:cxnLst/>
            <a:rect l="l" t="t" r="r" b="b"/>
            <a:pathLst>
              <a:path w="9434830" h="3197859">
                <a:moveTo>
                  <a:pt x="0" y="3197250"/>
                </a:moveTo>
                <a:lnTo>
                  <a:pt x="9434245" y="3197250"/>
                </a:lnTo>
                <a:lnTo>
                  <a:pt x="9434245" y="0"/>
                </a:lnTo>
                <a:lnTo>
                  <a:pt x="0" y="0"/>
                </a:lnTo>
                <a:lnTo>
                  <a:pt x="0" y="3197250"/>
                </a:lnTo>
                <a:close/>
              </a:path>
            </a:pathLst>
          </a:custGeom>
          <a:solidFill>
            <a:srgbClr val="FFFDE8"/>
          </a:solidFill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D28FDE7-A6F3-3F40-8E58-F1224428504F}"/>
              </a:ext>
            </a:extLst>
          </p:cNvPr>
          <p:cNvSpPr/>
          <p:nvPr/>
        </p:nvSpPr>
        <p:spPr>
          <a:xfrm>
            <a:off x="1816786" y="3060840"/>
            <a:ext cx="8559108" cy="2057490"/>
          </a:xfrm>
          <a:custGeom>
            <a:avLst/>
            <a:gdLst/>
            <a:ahLst/>
            <a:cxnLst/>
            <a:rect l="l" t="t" r="r" b="b"/>
            <a:pathLst>
              <a:path w="9434830" h="3197859">
                <a:moveTo>
                  <a:pt x="0" y="3197250"/>
                </a:moveTo>
                <a:lnTo>
                  <a:pt x="9434245" y="3197250"/>
                </a:lnTo>
                <a:lnTo>
                  <a:pt x="9434245" y="0"/>
                </a:lnTo>
                <a:lnTo>
                  <a:pt x="0" y="0"/>
                </a:lnTo>
                <a:lnTo>
                  <a:pt x="0" y="3197250"/>
                </a:lnTo>
                <a:close/>
              </a:path>
            </a:pathLst>
          </a:custGeom>
          <a:ln w="1574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C552A14-754B-A64A-89D5-CFD8243B6123}"/>
              </a:ext>
            </a:extLst>
          </p:cNvPr>
          <p:cNvSpPr/>
          <p:nvPr/>
        </p:nvSpPr>
        <p:spPr>
          <a:xfrm>
            <a:off x="2095406" y="2889380"/>
            <a:ext cx="5315310" cy="456816"/>
          </a:xfrm>
          <a:custGeom>
            <a:avLst/>
            <a:gdLst/>
            <a:ahLst/>
            <a:cxnLst/>
            <a:rect l="l" t="t" r="r" b="b"/>
            <a:pathLst>
              <a:path w="5859145" h="503554">
                <a:moveTo>
                  <a:pt x="5691289" y="0"/>
                </a:moveTo>
                <a:lnTo>
                  <a:pt x="167703" y="0"/>
                </a:lnTo>
                <a:lnTo>
                  <a:pt x="70749" y="2620"/>
                </a:lnTo>
                <a:lnTo>
                  <a:pt x="20962" y="20962"/>
                </a:lnTo>
                <a:lnTo>
                  <a:pt x="2620" y="70749"/>
                </a:lnTo>
                <a:lnTo>
                  <a:pt x="0" y="167703"/>
                </a:lnTo>
                <a:lnTo>
                  <a:pt x="0" y="335407"/>
                </a:lnTo>
                <a:lnTo>
                  <a:pt x="2620" y="432367"/>
                </a:lnTo>
                <a:lnTo>
                  <a:pt x="20962" y="482158"/>
                </a:lnTo>
                <a:lnTo>
                  <a:pt x="70749" y="500502"/>
                </a:lnTo>
                <a:lnTo>
                  <a:pt x="167703" y="503123"/>
                </a:lnTo>
                <a:lnTo>
                  <a:pt x="5691289" y="503123"/>
                </a:lnTo>
                <a:lnTo>
                  <a:pt x="5788242" y="500502"/>
                </a:lnTo>
                <a:lnTo>
                  <a:pt x="5838029" y="482158"/>
                </a:lnTo>
                <a:lnTo>
                  <a:pt x="5856372" y="432367"/>
                </a:lnTo>
                <a:lnTo>
                  <a:pt x="5858992" y="335407"/>
                </a:lnTo>
                <a:lnTo>
                  <a:pt x="5858992" y="167703"/>
                </a:lnTo>
                <a:lnTo>
                  <a:pt x="5856372" y="70749"/>
                </a:lnTo>
                <a:lnTo>
                  <a:pt x="5838029" y="20962"/>
                </a:lnTo>
                <a:lnTo>
                  <a:pt x="5788242" y="2620"/>
                </a:lnTo>
                <a:lnTo>
                  <a:pt x="569128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64AE839-6267-EE4E-89DF-38C75F522EF9}"/>
              </a:ext>
            </a:extLst>
          </p:cNvPr>
          <p:cNvSpPr txBox="1"/>
          <p:nvPr/>
        </p:nvSpPr>
        <p:spPr>
          <a:xfrm>
            <a:off x="2005299" y="1320703"/>
            <a:ext cx="8663543" cy="1092743"/>
          </a:xfrm>
          <a:prstGeom prst="rect">
            <a:avLst/>
          </a:prstGeom>
        </p:spPr>
        <p:txBody>
          <a:bodyPr vert="horz" wrap="square" lIns="0" tIns="161298" rIns="0" bIns="0" rtlCol="0">
            <a:spAutoFit/>
          </a:bodyPr>
          <a:lstStyle/>
          <a:p>
            <a:pPr marL="380213">
              <a:spcBef>
                <a:spcPts val="1269"/>
              </a:spcBef>
            </a:pPr>
            <a:r>
              <a:rPr sz="2676" b="1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Medium"/>
              </a:rPr>
              <a:t>相談したいことをまとめましょう</a:t>
            </a:r>
            <a:endParaRPr sz="2676" dirty="0">
              <a:latin typeface="HGMaruGothicMPRO" panose="020F0600000000000000" pitchFamily="34" charset="-128"/>
              <a:ea typeface="HGMaruGothicMPRO" panose="020F0600000000000000" pitchFamily="34" charset="-128"/>
              <a:cs typeface="ShinMGoPro-Medium"/>
            </a:endParaRPr>
          </a:p>
          <a:p>
            <a:pPr marL="11522">
              <a:spcBef>
                <a:spcPts val="1099"/>
              </a:spcBef>
            </a:pPr>
            <a:r>
              <a:rPr sz="245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別紙（相談準備シート </a:t>
            </a:r>
            <a:r>
              <a:rPr sz="1813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※</a:t>
            </a:r>
            <a:r>
              <a:rPr sz="245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）をご活用ください。</a:t>
            </a:r>
            <a:endParaRPr sz="1860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D2105183-DD0B-0D45-BC04-AC68C8644038}"/>
              </a:ext>
            </a:extLst>
          </p:cNvPr>
          <p:cNvSpPr txBox="1"/>
          <p:nvPr/>
        </p:nvSpPr>
        <p:spPr>
          <a:xfrm>
            <a:off x="2005300" y="2741615"/>
            <a:ext cx="8506684" cy="2228952"/>
          </a:xfrm>
          <a:prstGeom prst="rect">
            <a:avLst/>
          </a:prstGeom>
        </p:spPr>
        <p:txBody>
          <a:bodyPr vert="horz" wrap="square" lIns="0" tIns="161298" rIns="0" bIns="0" rtlCol="0">
            <a:spAutoFit/>
          </a:bodyPr>
          <a:lstStyle/>
          <a:p>
            <a:pPr marL="351409">
              <a:spcBef>
                <a:spcPts val="5"/>
              </a:spcBef>
            </a:pPr>
            <a:r>
              <a:rPr sz="2676" b="1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Medium"/>
              </a:rPr>
              <a:t>相談の準備で気をつけたいこと</a:t>
            </a:r>
            <a:endParaRPr sz="2676" dirty="0">
              <a:latin typeface="HGMaruGothicMPRO" panose="020F0600000000000000" pitchFamily="34" charset="-128"/>
              <a:ea typeface="HGMaruGothicMPRO" panose="020F0600000000000000" pitchFamily="34" charset="-128"/>
              <a:cs typeface="ShinMGoPro-Medium"/>
            </a:endParaRPr>
          </a:p>
          <a:p>
            <a:pPr marL="11522">
              <a:lnSpc>
                <a:spcPts val="2930"/>
              </a:lnSpc>
              <a:spcBef>
                <a:spcPts val="1207"/>
              </a:spcBef>
            </a:pPr>
            <a:r>
              <a:rPr sz="245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不安がある場合には、専門家と相談しましょう。</a:t>
            </a:r>
            <a:endParaRPr sz="2450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432635" marR="398071" indent="-421691">
              <a:lnSpc>
                <a:spcPts val="2921"/>
              </a:lnSpc>
              <a:spcBef>
                <a:spcPts val="108"/>
              </a:spcBef>
            </a:pPr>
            <a:r>
              <a:rPr sz="245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</a:t>
            </a:r>
            <a:r>
              <a:rPr sz="2450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問題が解決する前に、会社側との間で安易に署名・押印をしないようにしましょう。同意があったとみなされる</a:t>
            </a:r>
            <a:r>
              <a:rPr lang="ja-JP" altLang="en-US" sz="2450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おそ</a:t>
            </a:r>
            <a:r>
              <a:rPr sz="2450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れがあります</a:t>
            </a:r>
            <a:r>
              <a:rPr sz="245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。</a:t>
            </a:r>
            <a:endParaRPr sz="1860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38" y="116633"/>
            <a:ext cx="964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解決に向けた相談の準備②　～相談したいことをまとめましょう</a:t>
            </a:r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1" dirty="0"/>
              <a:t>124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8190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884000" y="1387010"/>
            <a:ext cx="540000" cy="5318402"/>
          </a:xfrm>
          <a:prstGeom prst="roundRect">
            <a:avLst>
              <a:gd name="adj" fmla="val 2598"/>
            </a:avLst>
          </a:prstGeom>
          <a:solidFill>
            <a:srgbClr val="1DFF83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1" rIns="54000" bIns="27001" rtlCol="0" anchor="ctr"/>
          <a:lstStyle/>
          <a:p>
            <a:pPr algn="ctr"/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考えられる選択肢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2537821" y="4908858"/>
            <a:ext cx="7949614" cy="540000"/>
          </a:xfrm>
          <a:prstGeom prst="roundRect">
            <a:avLst>
              <a:gd name="adj" fmla="val 7708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1" rIns="54000" bIns="27001" rtlCol="0" anchor="ctr"/>
          <a:lstStyle/>
          <a:p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自分で労働組合を結成して改善を迫る。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537820" y="1387009"/>
            <a:ext cx="540000" cy="3351172"/>
          </a:xfrm>
          <a:prstGeom prst="roundRect">
            <a:avLst>
              <a:gd name="adj" fmla="val 2598"/>
            </a:avLst>
          </a:prstGeom>
          <a:solidFill>
            <a:srgbClr val="99FF33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1" rIns="54000" bIns="27001" rtlCol="0" anchor="ctr"/>
          <a:lstStyle/>
          <a:p>
            <a:pPr algn="ctr"/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相談する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538534" y="5549910"/>
            <a:ext cx="7938100" cy="540000"/>
          </a:xfrm>
          <a:prstGeom prst="roundRect">
            <a:avLst>
              <a:gd name="adj" fmla="val 7708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1" tIns="27001" rIns="54000" bIns="27001" rtlCol="0" anchor="ctr"/>
          <a:lstStyle/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愚痴を肴に、同僚らと憂さ晴らしして誤魔化す。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2545035" y="6165411"/>
            <a:ext cx="7938100" cy="540000"/>
          </a:xfrm>
          <a:prstGeom prst="roundRect">
            <a:avLst>
              <a:gd name="adj" fmla="val 7708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1" tIns="27001" rIns="54000" bIns="27001" rtlCol="0" anchor="ctr"/>
          <a:lstStyle/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見切りをつけて転職する。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3181731" y="1405756"/>
            <a:ext cx="7272809" cy="540000"/>
          </a:xfrm>
          <a:prstGeom prst="roundRect">
            <a:avLst>
              <a:gd name="adj" fmla="val 7708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1" tIns="27001" rIns="54000" bIns="27001" rtlCol="0" anchor="ctr"/>
          <a:lstStyle/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信頼できる上司や同僚に相談する。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3194556" y="2061661"/>
            <a:ext cx="7272809" cy="540000"/>
          </a:xfrm>
          <a:prstGeom prst="roundRect">
            <a:avLst>
              <a:gd name="adj" fmla="val 7708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1" tIns="27001" rIns="54000" bIns="27001" rtlCol="0" anchor="ctr"/>
          <a:lstStyle/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社内の労働組合に相談する。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3194556" y="2717565"/>
            <a:ext cx="7272809" cy="540000"/>
          </a:xfrm>
          <a:prstGeom prst="roundRect">
            <a:avLst>
              <a:gd name="adj" fmla="val 7708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1" tIns="27001" rIns="54000" bIns="27001" rtlCol="0" anchor="ctr"/>
          <a:lstStyle/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地域の労働組合に相談する。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3210326" y="3408212"/>
            <a:ext cx="7272809" cy="720000"/>
          </a:xfrm>
          <a:prstGeom prst="roundRect">
            <a:avLst>
              <a:gd name="adj" fmla="val 7708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1" tIns="27001" rIns="54000" bIns="27001" rtlCol="0" anchor="ctr"/>
          <a:lstStyle/>
          <a:p>
            <a:pPr>
              <a:lnSpc>
                <a:spcPts val="2500"/>
              </a:lnSpc>
            </a:pPr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労働局･労働基準監督署の総合労働相談コーナーで相談し、必要なら改善指導を依頼する。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3210326" y="4221901"/>
            <a:ext cx="7272809" cy="540000"/>
          </a:xfrm>
          <a:prstGeom prst="roundRect">
            <a:avLst>
              <a:gd name="adj" fmla="val 7708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1" tIns="27001" rIns="54000" bIns="27001" rtlCol="0" anchor="ctr"/>
          <a:lstStyle/>
          <a:p>
            <a:r>
              <a:rPr lang="ja-JP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その他の相談機関で相談する。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9338" y="116633"/>
            <a:ext cx="964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解決に向けた相談の準備③　～どこに相談するかを考えましょう</a:t>
            </a:r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125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4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12C5EEA0-4604-3A48-B63B-6537A4F7C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25502"/>
              </p:ext>
            </p:extLst>
          </p:nvPr>
        </p:nvGraphicFramePr>
        <p:xfrm>
          <a:off x="1809642" y="1916833"/>
          <a:ext cx="8558531" cy="4229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938">
                <a:tc gridSpan="2"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18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ShinMGoPro-DeBold"/>
                      </a:endParaRPr>
                    </a:p>
                  </a:txBody>
                  <a:tcPr marL="0" marR="0" marT="88713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44C8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189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総合労働相談コーナー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93980">
                        <a:lnSpc>
                          <a:spcPts val="1739"/>
                        </a:lnSpc>
                        <a:spcBef>
                          <a:spcPts val="100"/>
                        </a:spcBef>
                      </a:pPr>
                      <a:r>
                        <a:rPr sz="12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（都道府県労働局、</a:t>
                      </a:r>
                      <a:endParaRPr sz="12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188595">
                        <a:lnSpc>
                          <a:spcPts val="1739"/>
                        </a:lnSpc>
                      </a:pPr>
                      <a:r>
                        <a:rPr sz="12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　　　労働基準監督署等に設置）</a:t>
                      </a:r>
                      <a:endParaRPr sz="12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74313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労働問題に関するあらゆる分野の相談の受付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（解雇、雇止めなどの労働条件、いじめ、嫌がらせなど）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160146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242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200" spc="0" dirty="0">
                        <a:solidFill>
                          <a:schemeClr val="tx1"/>
                        </a:solidFill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0" dirty="0" err="1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都道府県労働局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雇用環境・均等部（室）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10800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10489" algn="just">
                        <a:lnSpc>
                          <a:spcPct val="103299"/>
                        </a:lnSpc>
                        <a:spcBef>
                          <a:spcPts val="715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性別を理由とする差別、妊娠・出産・育児休業等を理由とする不利益取扱い、セクシュアルハラスメント、妊娠・出産・育児休業・介護休業等に関するハラスメント、育児・介護休業、パートタイム</a:t>
                      </a:r>
                      <a:r>
                        <a:rPr lang="ja-JP" altLang="en-US"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・有期雇用</a:t>
                      </a:r>
                      <a:r>
                        <a:rPr sz="1400" spc="0" dirty="0" err="1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労働などについての相談の受付等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82377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87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sz="1400" spc="0" dirty="0" err="1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労働基準監督署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18000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57480">
                        <a:lnSpc>
                          <a:spcPct val="103299"/>
                        </a:lnSpc>
                        <a:spcBef>
                          <a:spcPts val="620"/>
                        </a:spcBef>
                      </a:pPr>
                      <a:r>
                        <a:rPr sz="1400" spc="0" dirty="0" err="1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賃金、労働時間、労働者の安全と健康の確保</a:t>
                      </a:r>
                      <a:r>
                        <a:rPr lang="ja-JP" altLang="en-US" sz="1400" spc="0" dirty="0" err="1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、</a:t>
                      </a:r>
                      <a:r>
                        <a:rPr lang="ja-JP" altLang="en-US"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労災保険</a:t>
                      </a:r>
                      <a:r>
                        <a:rPr sz="1400" spc="0" dirty="0" err="1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などについての相談の受付</a:t>
                      </a:r>
                      <a:r>
                        <a:rPr lang="ja-JP" altLang="en-US"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等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71431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5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1400" spc="0" dirty="0" err="1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労働条件相談ほっとライン</a:t>
                      </a:r>
                      <a:endParaRPr sz="1400" spc="0" dirty="0">
                        <a:solidFill>
                          <a:srgbClr val="231F20"/>
                        </a:solidFill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lang="ja-JP" altLang="en-US" sz="1400" spc="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（厚生労働省委託事業）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10800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3434715" algn="l">
                        <a:lnSpc>
                          <a:spcPct val="103299"/>
                        </a:lnSpc>
                        <a:spcBef>
                          <a:spcPts val="770"/>
                        </a:spcBef>
                      </a:pPr>
                      <a:endParaRPr lang="en-US" altLang="ja-JP" sz="1400" spc="0" dirty="0">
                        <a:solidFill>
                          <a:srgbClr val="231F20"/>
                        </a:solidFill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200025" marR="3434715">
                        <a:lnSpc>
                          <a:spcPct val="103299"/>
                        </a:lnSpc>
                        <a:spcBef>
                          <a:spcPts val="770"/>
                        </a:spcBef>
                      </a:pPr>
                      <a:endParaRPr lang="en-US" sz="1400" spc="0" dirty="0">
                        <a:solidFill>
                          <a:srgbClr val="231F20"/>
                        </a:solidFill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88713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9338" y="116633"/>
            <a:ext cx="964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労働相談窓口一覧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921" y="821468"/>
            <a:ext cx="886845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困ったときの相談先はここ①　～ひとりで悩まないで、相談しましょう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27848" y="4854205"/>
            <a:ext cx="564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労働基準関係法令に関する問題について、専門知識を持つ相談員が、法令・裁判例などの説明や各関係機関の紹介などを行う電話相談</a:t>
            </a:r>
            <a:endParaRPr lang="en-US" altLang="ja-JP" sz="1400" dirty="0">
              <a:solidFill>
                <a:srgbClr val="231F20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83832" y="5478767"/>
            <a:ext cx="7056783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marR="3434715">
              <a:lnSpc>
                <a:spcPct val="103299"/>
              </a:lnSpc>
              <a:spcBef>
                <a:spcPts val="770"/>
              </a:spcBef>
            </a:pPr>
            <a:r>
              <a:rPr lang="en-US" altLang="ja-JP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0120-811-610</a:t>
            </a:r>
            <a:r>
              <a:rPr lang="ja-JP" altLang="en-US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（フリーダイヤル）</a:t>
            </a:r>
            <a:endParaRPr lang="ja-JP" altLang="en-US" sz="1400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200025">
              <a:lnSpc>
                <a:spcPct val="100000"/>
              </a:lnSpc>
              <a:spcBef>
                <a:spcPts val="65"/>
              </a:spcBef>
            </a:pPr>
            <a:r>
              <a:rPr lang="ja-JP" altLang="en-US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平日（月～金）　</a:t>
            </a:r>
            <a:r>
              <a:rPr lang="en-US" altLang="ja-JP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17 </a:t>
            </a:r>
            <a:r>
              <a:rPr lang="ja-JP" altLang="en-US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～ </a:t>
            </a:r>
            <a:r>
              <a:rPr lang="en-US" altLang="ja-JP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22</a:t>
            </a:r>
            <a:r>
              <a:rPr lang="ja-JP" altLang="en-US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時　　土日・祝日　</a:t>
            </a:r>
            <a:r>
              <a:rPr lang="en-US" altLang="ja-JP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9 </a:t>
            </a:r>
            <a:r>
              <a:rPr lang="ja-JP" altLang="en-US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～ </a:t>
            </a:r>
            <a:r>
              <a:rPr lang="en-US" altLang="ja-JP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21</a:t>
            </a:r>
            <a:r>
              <a:rPr lang="ja-JP" altLang="en-US" sz="1400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時</a:t>
            </a:r>
            <a:endParaRPr lang="ja-JP" altLang="en-US" sz="1400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6F9A87-9AEF-42A7-B63E-C67E5F49329E}"/>
              </a:ext>
            </a:extLst>
          </p:cNvPr>
          <p:cNvSpPr/>
          <p:nvPr/>
        </p:nvSpPr>
        <p:spPr>
          <a:xfrm>
            <a:off x="1701251" y="1892233"/>
            <a:ext cx="309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8595">
              <a:lnSpc>
                <a:spcPct val="100000"/>
              </a:lnSpc>
              <a:spcBef>
                <a:spcPts val="770"/>
              </a:spcBef>
            </a:pPr>
            <a:r>
              <a:rPr lang="ja-JP" altLang="en-US" b="1" dirty="0">
                <a:solidFill>
                  <a:srgbClr val="FFFF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DeBold"/>
              </a:rPr>
              <a:t>国</a:t>
            </a:r>
            <a:r>
              <a:rPr lang="en-US" altLang="ja-JP" b="1" dirty="0">
                <a:solidFill>
                  <a:srgbClr val="FFFF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DeBold"/>
              </a:rPr>
              <a:t>(</a:t>
            </a:r>
            <a:r>
              <a:rPr lang="ja-JP" altLang="en-US" b="1" dirty="0">
                <a:solidFill>
                  <a:srgbClr val="FFFF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DeBold"/>
              </a:rPr>
              <a:t>厚生労働省</a:t>
            </a:r>
            <a:r>
              <a:rPr lang="en-US" altLang="ja-JP" b="1" dirty="0">
                <a:solidFill>
                  <a:srgbClr val="FFFF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DeBold"/>
              </a:rPr>
              <a:t>)</a:t>
            </a:r>
            <a:r>
              <a:rPr lang="ja-JP" altLang="en-US" b="1" dirty="0">
                <a:solidFill>
                  <a:srgbClr val="FFFF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DeBold"/>
              </a:rPr>
              <a:t>の相談窓口</a:t>
            </a:r>
            <a:endParaRPr lang="ja-JP" altLang="en-US" dirty="0">
              <a:latin typeface="HGMaruGothicMPRO" panose="020F0600000000000000" pitchFamily="34" charset="-128"/>
              <a:ea typeface="HGMaruGothicMPRO" panose="020F0600000000000000" pitchFamily="34" charset="-128"/>
              <a:cs typeface="ShinMGoPro-DeBold"/>
            </a:endParaRPr>
          </a:p>
        </p:txBody>
      </p:sp>
      <p:sp>
        <p:nvSpPr>
          <p:cNvPr id="10" name="スライド番号プレースホルダー 1"/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1" dirty="0"/>
              <a:t>126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8651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108999C-105B-A84E-9AE9-8D1EC28BD62D}"/>
              </a:ext>
            </a:extLst>
          </p:cNvPr>
          <p:cNvSpPr/>
          <p:nvPr/>
        </p:nvSpPr>
        <p:spPr>
          <a:xfrm>
            <a:off x="1818546" y="5877272"/>
            <a:ext cx="1990624" cy="908827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4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6E696AF8-FAFC-BD42-9D5F-0B8D8F8D7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78202"/>
              </p:ext>
            </p:extLst>
          </p:nvPr>
        </p:nvGraphicFramePr>
        <p:xfrm>
          <a:off x="1350124" y="1324849"/>
          <a:ext cx="8558531" cy="442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559">
                <a:tc gridSpan="2"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ja-JP" altLang="en-US" sz="1800" b="1" spc="0" dirty="0">
                          <a:solidFill>
                            <a:srgbClr val="FFFFFF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ShinMGoPro-DeBold"/>
                        </a:rPr>
                        <a:t>民間や自治体の</a:t>
                      </a:r>
                      <a:r>
                        <a:rPr sz="1800" b="1" spc="0" dirty="0" err="1">
                          <a:solidFill>
                            <a:srgbClr val="FFFFFF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ShinMGoPro-DeBold"/>
                        </a:rPr>
                        <a:t>相談窓口</a:t>
                      </a:r>
                      <a:endParaRPr sz="18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ShinMGoPro-DeBold"/>
                      </a:endParaRPr>
                    </a:p>
                  </a:txBody>
                  <a:tcPr marL="0" marR="0" marT="50116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44C8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51">
                <a:tc>
                  <a:txBody>
                    <a:bodyPr/>
                    <a:lstStyle/>
                    <a:p>
                      <a:pPr marL="188595" marR="1310005" algn="l">
                        <a:lnSpc>
                          <a:spcPct val="103299"/>
                        </a:lnSpc>
                        <a:spcBef>
                          <a:spcPts val="229"/>
                        </a:spcBef>
                      </a:pPr>
                      <a:endParaRPr lang="en-US" sz="1400" spc="0" dirty="0">
                        <a:solidFill>
                          <a:srgbClr val="231F20"/>
                        </a:solidFill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48988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61925">
                        <a:lnSpc>
                          <a:spcPct val="103299"/>
                        </a:lnSpc>
                        <a:spcBef>
                          <a:spcPts val="229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解雇、残業代、パワハラやセクハラなど、雇用関係や職場環境に関する相談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48988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165">
                <a:tc>
                  <a:txBody>
                    <a:bodyPr/>
                    <a:lstStyle/>
                    <a:p>
                      <a:pPr marL="188595" marR="648970">
                        <a:lnSpc>
                          <a:spcPct val="103299"/>
                        </a:lnSpc>
                        <a:spcBef>
                          <a:spcPts val="229"/>
                        </a:spcBef>
                      </a:pPr>
                      <a:endParaRPr lang="en-US" sz="1200" spc="0" dirty="0">
                        <a:solidFill>
                          <a:srgbClr val="231F20"/>
                        </a:solidFill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188595" marR="648970">
                        <a:lnSpc>
                          <a:spcPct val="103299"/>
                        </a:lnSpc>
                        <a:spcBef>
                          <a:spcPts val="229"/>
                        </a:spcBef>
                      </a:pPr>
                      <a:r>
                        <a:rPr sz="1400" spc="0" dirty="0" err="1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社会保険労務士会</a:t>
                      </a: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、</a:t>
                      </a:r>
                      <a:r>
                        <a:rPr lang="en-US" altLang="ja-JP"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/>
                      </a:r>
                      <a:br>
                        <a:rPr lang="en-US" altLang="ja-JP"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</a:b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各社労士事務所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48988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65100">
                        <a:lnSpc>
                          <a:spcPct val="103299"/>
                        </a:lnSpc>
                        <a:spcBef>
                          <a:spcPts val="229"/>
                        </a:spcBef>
                      </a:pPr>
                      <a:endParaRPr lang="en-US" sz="1400" spc="0" dirty="0">
                        <a:solidFill>
                          <a:srgbClr val="231F20"/>
                        </a:solidFill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193675" marR="165100">
                        <a:lnSpc>
                          <a:spcPct val="103299"/>
                        </a:lnSpc>
                        <a:spcBef>
                          <a:spcPts val="229"/>
                        </a:spcBef>
                      </a:pPr>
                      <a:r>
                        <a:rPr sz="1400" spc="0" dirty="0" err="1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解雇、退職、未払い残業代等職場のトラブル全般についての相談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48988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51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司法書士会、</a:t>
                      </a:r>
                      <a:endParaRPr sz="14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各司法書士事務所</a:t>
                      </a:r>
                      <a:endParaRPr sz="14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34564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司法書士による相談会を全国各地の司法書士会で実施</a:t>
                      </a:r>
                      <a:endParaRPr sz="14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155536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051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行政書士会、</a:t>
                      </a:r>
                      <a:endParaRPr sz="14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各行政書士事務所</a:t>
                      </a:r>
                      <a:endParaRPr sz="14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34564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65100">
                        <a:lnSpc>
                          <a:spcPct val="103299"/>
                        </a:lnSpc>
                        <a:spcBef>
                          <a:spcPts val="229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クーリングオフなどの相談及び外国人留学生の進学・就職・アルバイトなどの労働契約の相談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48988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051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都道府県庁・</a:t>
                      </a:r>
                      <a:endParaRPr sz="14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政令指定都市役所</a:t>
                      </a:r>
                      <a:endParaRPr sz="14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34564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労働相談への対応</a:t>
                      </a:r>
                      <a:endParaRPr sz="14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155536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労働組合</a:t>
                      </a:r>
                      <a:endParaRPr sz="1400" spc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2304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62560">
                        <a:lnSpc>
                          <a:spcPct val="103299"/>
                        </a:lnSpc>
                        <a:spcBef>
                          <a:spcPts val="330"/>
                        </a:spcBef>
                      </a:pPr>
                      <a:r>
                        <a:rPr sz="14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労働者が主体となって自主的に労働条件の維持・改善や経済的地位の向上を目的として組織する団体</a:t>
                      </a:r>
                      <a:endParaRPr sz="14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0" dirty="0">
                          <a:solidFill>
                            <a:srgbClr val="231F20"/>
                          </a:solidFill>
                          <a:latin typeface="HGMaruGothicMPRO" panose="020F0600000000000000" pitchFamily="34" charset="-128"/>
                          <a:ea typeface="HGMaruGothicMPRO" panose="020F0600000000000000" pitchFamily="34" charset="-128"/>
                          <a:cs typeface="A-OTF Shin Maru Go Pro"/>
                        </a:rPr>
                        <a:t>※　電話相談をしている労働組合（連合団体、地域労組、ユニオン）もあります</a:t>
                      </a:r>
                      <a:endParaRPr sz="1200" spc="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A-OTF Shin Maru Go Pro"/>
                      </a:endParaRPr>
                    </a:p>
                  </a:txBody>
                  <a:tcPr marL="0" marR="0" marT="380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>
            <a:extLst>
              <a:ext uri="{FF2B5EF4-FFF2-40B4-BE49-F238E27FC236}">
                <a16:creationId xmlns:a16="http://schemas.microsoft.com/office/drawing/2014/main" id="{3372B867-7740-654F-B4B2-7082B128FCAC}"/>
              </a:ext>
            </a:extLst>
          </p:cNvPr>
          <p:cNvSpPr txBox="1"/>
          <p:nvPr/>
        </p:nvSpPr>
        <p:spPr>
          <a:xfrm>
            <a:off x="1803381" y="5894460"/>
            <a:ext cx="2064708" cy="681650"/>
          </a:xfrm>
          <a:prstGeom prst="rect">
            <a:avLst/>
          </a:prstGeom>
          <a:noFill/>
        </p:spPr>
        <p:txBody>
          <a:bodyPr vert="horz" wrap="square" lIns="0" tIns="167058" rIns="0" bIns="0" rtlCol="0">
            <a:spAutoFit/>
          </a:bodyPr>
          <a:lstStyle/>
          <a:p>
            <a:pPr marL="195867" marR="169943" indent="-5762">
              <a:lnSpc>
                <a:spcPct val="102299"/>
              </a:lnSpc>
              <a:spcBef>
                <a:spcPts val="1316"/>
              </a:spcBef>
            </a:pPr>
            <a:r>
              <a:rPr sz="1634" dirty="0">
                <a:solidFill>
                  <a:srgbClr val="FFFF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相談をするために準備をしておこう</a:t>
            </a:r>
            <a:endParaRPr sz="1634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FA0B48D-2AD5-0E45-81AC-02A6A3C1BAC3}"/>
              </a:ext>
            </a:extLst>
          </p:cNvPr>
          <p:cNvSpPr/>
          <p:nvPr/>
        </p:nvSpPr>
        <p:spPr>
          <a:xfrm>
            <a:off x="1820304" y="5877272"/>
            <a:ext cx="4672427" cy="908827"/>
          </a:xfrm>
          <a:custGeom>
            <a:avLst/>
            <a:gdLst/>
            <a:ahLst/>
            <a:cxnLst/>
            <a:rect l="l" t="t" r="r" b="b"/>
            <a:pathLst>
              <a:path w="5150485" h="929640">
                <a:moveTo>
                  <a:pt x="0" y="929246"/>
                </a:moveTo>
                <a:lnTo>
                  <a:pt x="5150256" y="929246"/>
                </a:lnTo>
                <a:lnTo>
                  <a:pt x="5150256" y="0"/>
                </a:lnTo>
                <a:lnTo>
                  <a:pt x="0" y="0"/>
                </a:lnTo>
                <a:lnTo>
                  <a:pt x="0" y="929246"/>
                </a:lnTo>
                <a:close/>
              </a:path>
            </a:pathLst>
          </a:custGeom>
          <a:ln w="15747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749B327-7EA6-7249-999D-990ADA4405A1}"/>
              </a:ext>
            </a:extLst>
          </p:cNvPr>
          <p:cNvSpPr/>
          <p:nvPr/>
        </p:nvSpPr>
        <p:spPr>
          <a:xfrm>
            <a:off x="6662933" y="5524457"/>
            <a:ext cx="4227525" cy="912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2AE8EA6-018D-3440-B7AC-51AD746C5E5C}"/>
              </a:ext>
            </a:extLst>
          </p:cNvPr>
          <p:cNvSpPr txBox="1"/>
          <p:nvPr/>
        </p:nvSpPr>
        <p:spPr>
          <a:xfrm>
            <a:off x="6835307" y="6031212"/>
            <a:ext cx="3114759" cy="309697"/>
          </a:xfrm>
          <a:prstGeom prst="rect">
            <a:avLst/>
          </a:prstGeom>
        </p:spPr>
        <p:txBody>
          <a:bodyPr vert="horz" wrap="square" lIns="0" tIns="7490" rIns="0" bIns="0" rtlCol="0">
            <a:spAutoFit/>
          </a:bodyPr>
          <a:lstStyle/>
          <a:p>
            <a:pPr marL="11522" marR="4610">
              <a:lnSpc>
                <a:spcPct val="103299"/>
              </a:lnSpc>
              <a:spcBef>
                <a:spcPts val="59"/>
              </a:spcBef>
            </a:pPr>
            <a:r>
              <a:rPr sz="953" b="1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Medium"/>
              </a:rPr>
              <a:t>厚生労働省ホームページ「確かめよう労働条件」</a:t>
            </a:r>
            <a:r>
              <a:rPr lang="en-US" sz="953" b="1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Medium"/>
              </a:rPr>
              <a:t>http://www.check-roudou.mhlw.go.jp/　</a:t>
            </a:r>
            <a:r>
              <a:rPr lang="ja-JP" altLang="en-US" sz="953" b="1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Medium"/>
              </a:rPr>
              <a:t>見てね！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88FB259-BE77-524F-9284-615857797A6F}"/>
              </a:ext>
            </a:extLst>
          </p:cNvPr>
          <p:cNvSpPr txBox="1"/>
          <p:nvPr/>
        </p:nvSpPr>
        <p:spPr>
          <a:xfrm>
            <a:off x="9192345" y="6520043"/>
            <a:ext cx="2234610" cy="293333"/>
          </a:xfrm>
          <a:prstGeom prst="rect">
            <a:avLst/>
          </a:prstGeom>
        </p:spPr>
        <p:txBody>
          <a:bodyPr vert="horz" wrap="square" lIns="0" tIns="5762" rIns="0" bIns="0" rtlCol="0">
            <a:spAutoFit/>
          </a:bodyPr>
          <a:lstStyle/>
          <a:p>
            <a:pPr marL="7202" marR="4610" indent="2880" algn="ctr">
              <a:lnSpc>
                <a:spcPct val="103299"/>
              </a:lnSpc>
              <a:spcBef>
                <a:spcPts val="44"/>
              </a:spcBef>
            </a:pPr>
            <a:r>
              <a:rPr sz="907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「アルバイトの労働条件を確かめよう！」</a:t>
            </a:r>
            <a:r>
              <a:rPr sz="907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キャラクタ</a:t>
            </a:r>
            <a:r>
              <a:rPr sz="907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ー「</a:t>
            </a:r>
            <a:r>
              <a:rPr sz="907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たしかめたん</a:t>
            </a:r>
            <a:r>
              <a:rPr sz="907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」</a:t>
            </a:r>
            <a:endParaRPr sz="907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8D086492-E48A-9340-A42F-DBD4283CAB2A}"/>
              </a:ext>
            </a:extLst>
          </p:cNvPr>
          <p:cNvSpPr txBox="1"/>
          <p:nvPr/>
        </p:nvSpPr>
        <p:spPr>
          <a:xfrm>
            <a:off x="3844913" y="5921860"/>
            <a:ext cx="2820194" cy="798553"/>
          </a:xfrm>
          <a:prstGeom prst="rect">
            <a:avLst/>
          </a:prstGeom>
        </p:spPr>
        <p:txBody>
          <a:bodyPr vert="horz" wrap="square" lIns="0" tIns="16130" rIns="0" bIns="0" rtlCol="0">
            <a:spAutoFit/>
          </a:bodyPr>
          <a:lstStyle/>
          <a:p>
            <a:pPr marL="29380">
              <a:lnSpc>
                <a:spcPts val="1388"/>
              </a:lnSpc>
              <a:spcBef>
                <a:spcPts val="126"/>
              </a:spcBef>
            </a:pPr>
            <a:r>
              <a:rPr sz="1179" dirty="0">
                <a:solidFill>
                  <a:srgbClr val="00AEE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メモを取ろう･メモを残そう</a:t>
            </a:r>
            <a:endParaRPr sz="1179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327789" marR="550732">
              <a:lnSpc>
                <a:spcPts val="1052"/>
              </a:lnSpc>
              <a:spcBef>
                <a:spcPts val="36"/>
              </a:spcBef>
            </a:pPr>
            <a:r>
              <a:rPr sz="907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出勤・退勤・休憩時間・働いた日、誰にいつ何を言われた・・・など</a:t>
            </a:r>
            <a:endParaRPr sz="907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29380">
              <a:lnSpc>
                <a:spcPts val="1397"/>
              </a:lnSpc>
            </a:pPr>
            <a:r>
              <a:rPr sz="1179" dirty="0">
                <a:solidFill>
                  <a:srgbClr val="00AEE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記録をとっておこう</a:t>
            </a:r>
            <a:endParaRPr sz="1179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356017">
              <a:lnSpc>
                <a:spcPts val="1081"/>
              </a:lnSpc>
            </a:pPr>
            <a:r>
              <a:rPr sz="907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給与明細、労働条件通知書、メールなど</a:t>
            </a:r>
            <a:endParaRPr sz="907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9338" y="116633"/>
            <a:ext cx="964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労働相談窓口一覧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1921" y="821468"/>
            <a:ext cx="886845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困ったときの相談先はここ②　～ひとりで悩まないで、相談しましょう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9579" y="1700808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弁護士会、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各法律事務所</a:t>
            </a:r>
          </a:p>
        </p:txBody>
      </p:sp>
      <p:sp>
        <p:nvSpPr>
          <p:cNvPr id="18" name="スライド番号プレースホルダー 1"/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1" dirty="0"/>
              <a:t>127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9256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吹き出し 17">
            <a:extLst>
              <a:ext uri="{FF2B5EF4-FFF2-40B4-BE49-F238E27FC236}">
                <a16:creationId xmlns:a16="http://schemas.microsoft.com/office/drawing/2014/main" id="{6C72AD6C-F264-4003-9531-D7D7E09DA927}"/>
              </a:ext>
            </a:extLst>
          </p:cNvPr>
          <p:cNvSpPr/>
          <p:nvPr/>
        </p:nvSpPr>
        <p:spPr>
          <a:xfrm>
            <a:off x="119329" y="3995006"/>
            <a:ext cx="4320500" cy="2664297"/>
          </a:xfrm>
          <a:prstGeom prst="wedgeRoundRectCallout">
            <a:avLst>
              <a:gd name="adj1" fmla="val 55367"/>
              <a:gd name="adj2" fmla="val 2687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0" bIns="27001" rtlCol="0" anchor="ctr"/>
          <a:lstStyle/>
          <a:p>
            <a:pPr>
              <a:lnSpc>
                <a:spcPts val="2601"/>
              </a:lnSpc>
            </a:pPr>
            <a:endParaRPr lang="en-US" altLang="ja-JP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19338" y="816483"/>
            <a:ext cx="4680556" cy="2686267"/>
          </a:xfrm>
          <a:prstGeom prst="wedgeRoundRectCallout">
            <a:avLst>
              <a:gd name="adj1" fmla="val 56374"/>
              <a:gd name="adj2" fmla="val 75878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2601"/>
              </a:lnSpc>
            </a:pPr>
            <a:endParaRPr lang="ja-JP" altLang="en-US" sz="2000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Picture 2" descr="C:\Users\zenkiren\Pictures\2016-10-21 001\若い　男性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3931" y="4361265"/>
            <a:ext cx="1727995" cy="259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20">
            <a:extLst>
              <a:ext uri="{FF2B5EF4-FFF2-40B4-BE49-F238E27FC236}">
                <a16:creationId xmlns:a16="http://schemas.microsoft.com/office/drawing/2014/main" id="{569C0B9A-4087-48E0-A1BB-0B42E1DA9656}"/>
              </a:ext>
            </a:extLst>
          </p:cNvPr>
          <p:cNvSpPr/>
          <p:nvPr/>
        </p:nvSpPr>
        <p:spPr>
          <a:xfrm>
            <a:off x="119338" y="821470"/>
            <a:ext cx="4680553" cy="2681282"/>
          </a:xfrm>
          <a:prstGeom prst="roundRect">
            <a:avLst>
              <a:gd name="adj" fmla="val 314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>
              <a:lnSpc>
                <a:spcPts val="2201"/>
              </a:lnSpc>
            </a:pPr>
            <a:r>
              <a:rPr lang="en-US" altLang="ja-JP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認められている三つの権利</a:t>
            </a:r>
            <a:r>
              <a:rPr lang="en-US" altLang="ja-JP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労働者が集まることで会社と対等な立場で交渉できるよう、日本国憲法第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条では、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①労働者が労働組合を結成する権利（団結権）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②労働者が使用者（会社）と団体交渉する権利（団体交渉権）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③労働者が要求実現のために団体で行動する権利（団体行動権）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の労働三権（労働基本権）を保障しています。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170399" y="4139022"/>
            <a:ext cx="4320482" cy="2376265"/>
          </a:xfrm>
          <a:prstGeom prst="roundRect">
            <a:avLst>
              <a:gd name="adj" fmla="val 355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0" bIns="27001" rtlCol="0" anchor="ctr"/>
          <a:lstStyle/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労働組合は労働者が２人以上いれば、自由に結成することが可能です。使用者（会社）は労働組合の結成を妨害することはできず、また、結成の際に行政機関の認可や届出なども必要ありません。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労働組合は、自分たちの労働条件の向上などを求めて使用者（会社）と団体交渉をするほか、組合員の相談に乗ったりしています。</a:t>
            </a:r>
          </a:p>
        </p:txBody>
      </p:sp>
      <p:sp>
        <p:nvSpPr>
          <p:cNvPr id="13" name="角丸四角形吹き出し 18">
            <a:extLst>
              <a:ext uri="{FF2B5EF4-FFF2-40B4-BE49-F238E27FC236}">
                <a16:creationId xmlns:a16="http://schemas.microsoft.com/office/drawing/2014/main" id="{91816848-E835-4E21-B814-52BFDA03445A}"/>
              </a:ext>
            </a:extLst>
          </p:cNvPr>
          <p:cNvSpPr/>
          <p:nvPr/>
        </p:nvSpPr>
        <p:spPr>
          <a:xfrm>
            <a:off x="7088713" y="5088218"/>
            <a:ext cx="4608711" cy="1080121"/>
          </a:xfrm>
          <a:prstGeom prst="roundRect">
            <a:avLst>
              <a:gd name="adj" fmla="val 6445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>
              <a:lnSpc>
                <a:spcPts val="2100"/>
              </a:lnSpc>
            </a:pPr>
            <a:r>
              <a:rPr lang="en-US" altLang="ja-JP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</a:t>
            </a:r>
            <a:r>
              <a:rPr lang="en-US" altLang="ja-JP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日本国憲法</a:t>
            </a:r>
            <a:endParaRPr lang="en-US" altLang="ja-JP" sz="1600" b="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　勤労者の団結する権利及び団体交渉その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他の団体行動をする権利は、これを保障する。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角丸四角形吹き出し 24">
            <a:extLst>
              <a:ext uri="{FF2B5EF4-FFF2-40B4-BE49-F238E27FC236}">
                <a16:creationId xmlns:a16="http://schemas.microsoft.com/office/drawing/2014/main" id="{3F59D340-C4B8-4ED8-8675-F43FF9367E03}"/>
              </a:ext>
            </a:extLst>
          </p:cNvPr>
          <p:cNvSpPr/>
          <p:nvPr/>
        </p:nvSpPr>
        <p:spPr>
          <a:xfrm>
            <a:off x="5337538" y="816484"/>
            <a:ext cx="6272978" cy="3161192"/>
          </a:xfrm>
          <a:prstGeom prst="wedgeRoundRectCallout">
            <a:avLst>
              <a:gd name="adj1" fmla="val -48301"/>
              <a:gd name="adj2" fmla="val 75985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2601"/>
              </a:lnSpc>
            </a:pPr>
            <a:endParaRPr lang="ja-JP" altLang="en-US" sz="2000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吹き出し 24">
            <a:extLst>
              <a:ext uri="{FF2B5EF4-FFF2-40B4-BE49-F238E27FC236}">
                <a16:creationId xmlns:a16="http://schemas.microsoft.com/office/drawing/2014/main" id="{0681ADC0-CF5A-455E-858F-B56ECEC65586}"/>
              </a:ext>
            </a:extLst>
          </p:cNvPr>
          <p:cNvSpPr/>
          <p:nvPr/>
        </p:nvSpPr>
        <p:spPr>
          <a:xfrm>
            <a:off x="5447927" y="940716"/>
            <a:ext cx="6162588" cy="2860949"/>
          </a:xfrm>
          <a:prstGeom prst="roundRect">
            <a:avLst>
              <a:gd name="adj" fmla="val 4062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>
              <a:lnSpc>
                <a:spcPts val="2201"/>
              </a:lnSpc>
            </a:pPr>
            <a:r>
              <a:rPr lang="en-US" altLang="ja-JP" sz="16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不当労働行為の禁止</a:t>
            </a:r>
            <a:r>
              <a:rPr lang="en-US" altLang="ja-JP" sz="1600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労働組合法は、使用者（会社）が以下の行為を行うことを禁止しています。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4" indent="-342904">
              <a:lnSpc>
                <a:spcPts val="2201"/>
              </a:lnSpc>
              <a:buFont typeface="+mj-ea"/>
              <a:buAutoNum type="circleNumDbPlain"/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労働組合への加入や正当な労働組合活動を行ったことを理由に、解雇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や降格、給料の引下げ、嫌がらせ等の不利益な取扱いをすること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　正当な理由のない団体交渉の拒否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　労働組合の結成や運営に対する支配や介入、組合運営経費の援助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　労働者が労働委員会に救済を申立てたり、労働委員会での発言や証拠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提出をしたことを理由に不利益な取扱いをすること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使用者（会社）から不当労働行為を受けたときは、労働組合又は労働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者は労働委員会や裁判所に救済を求めることができます。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9338" y="116633"/>
            <a:ext cx="964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労働組合って何？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995852" y="5088219"/>
            <a:ext cx="4794435" cy="10801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128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9" grpId="0" build="p"/>
      <p:bldP spid="18" grpId="0" uiExpand="1" build="p"/>
      <p:bldP spid="13" grpId="0" uiExpand="1" build="p"/>
      <p:bldP spid="14" grpId="0" animBg="1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5517826" y="4232118"/>
            <a:ext cx="643698" cy="2293228"/>
          </a:xfrm>
          <a:prstGeom prst="roundRect">
            <a:avLst>
              <a:gd name="adj" fmla="val 5837"/>
            </a:avLst>
          </a:prstGeo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49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　　　　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1454507" y="3864555"/>
            <a:ext cx="3377575" cy="2732798"/>
          </a:xfrm>
          <a:prstGeom prst="wedgeRoundRectCallout">
            <a:avLst>
              <a:gd name="adj1" fmla="val 61997"/>
              <a:gd name="adj2" fmla="val -23461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0" bIns="27001" rtlCol="0" anchor="ctr"/>
          <a:lstStyle/>
          <a:p>
            <a:pPr>
              <a:lnSpc>
                <a:spcPts val="2201"/>
              </a:lnSpc>
            </a:pPr>
            <a:r>
              <a:rPr lang="en-US" altLang="ja-JP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簡易裁判所</a:t>
            </a:r>
            <a:r>
              <a:rPr lang="en-US" altLang="ja-JP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訴訟価額が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140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万円以下の案件を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扱います。複雑な案件などは、地方裁判所へ移送します。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en-US" altLang="ja-JP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少額訴訟</a:t>
            </a:r>
            <a:r>
              <a:rPr lang="en-US" altLang="ja-JP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ts val="2201"/>
              </a:lnSpc>
            </a:pP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｢60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万円以下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金銭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の支払を求めるもの。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回の期日で審理を終え、判決まで出されます。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460371" y="1158326"/>
            <a:ext cx="9327346" cy="2276869"/>
          </a:xfrm>
          <a:prstGeom prst="wedgeRoundRectCallout">
            <a:avLst>
              <a:gd name="adj1" fmla="val -7651"/>
              <a:gd name="adj2" fmla="val 69175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0" rIns="0" bIns="0" rtlCol="0" anchor="ctr"/>
          <a:lstStyle/>
          <a:p>
            <a:pPr>
              <a:lnSpc>
                <a:spcPts val="2201"/>
              </a:lnSpc>
            </a:pPr>
            <a:r>
              <a:rPr lang="en-US" altLang="ja-JP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労働審判</a:t>
            </a:r>
            <a:r>
              <a:rPr lang="en-US" altLang="ja-JP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342904" indent="-342904">
              <a:lnSpc>
                <a:spcPts val="2201"/>
              </a:lnSpc>
              <a:buFontTx/>
              <a:buAutoNum type="arabicParenBoth"/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裁判より短期に少額の経費で、迅速･適正かつ実効的に解決することを目的に平成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年に創設された制度です。①申立後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日以内に初回期日、②原則として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回以内の期日で終了、③概ね２～３か月以内に終了、と迅速さが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売り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の制度。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 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３回以内の期日では終わりそうにない事件（男女差別、過労死･過労自殺、労働条件の不利益変更等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は馴染みにくい。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労働審判官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裁判官１名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と労働審判員２名で構成される審判委員会で進められ、主張や立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証に基づき審理する。調停成立で解決。成立しなければ労働審判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判決に相当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が示される。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2" descr="C:\Users\zenkiren\Pictures\2016-10-21 001\若い　女性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9955" y="3976990"/>
            <a:ext cx="1978139" cy="27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角丸四角形吹き出し 10"/>
          <p:cNvSpPr/>
          <p:nvPr/>
        </p:nvSpPr>
        <p:spPr>
          <a:xfrm>
            <a:off x="7032105" y="3861049"/>
            <a:ext cx="3755612" cy="2736304"/>
          </a:xfrm>
          <a:prstGeom prst="wedgeRoundRectCallout">
            <a:avLst>
              <a:gd name="adj1" fmla="val -61682"/>
              <a:gd name="adj2" fmla="val -23243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0" bIns="27001" rtlCol="0" anchor="ctr"/>
          <a:lstStyle/>
          <a:p>
            <a:pPr>
              <a:lnSpc>
                <a:spcPts val="2201"/>
              </a:lnSpc>
            </a:pPr>
            <a:r>
              <a:rPr lang="en-US" altLang="ja-JP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地方裁判所</a:t>
            </a:r>
            <a:r>
              <a:rPr lang="en-US" altLang="ja-JP" sz="1401" b="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342904" indent="-342904">
              <a:lnSpc>
                <a:spcPts val="2201"/>
              </a:lnSpc>
              <a:buFontTx/>
              <a:buAutoNum type="arabicParenBoth"/>
            </a:pP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｢140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万円以上の案件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｣｢140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万円未満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だが複雑な案件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を扱う。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 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解雇の有効･無効を争う場合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地位等確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認訴訟</a:t>
            </a: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などに向いている。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en-US" altLang="ja-JP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(3)</a:t>
            </a: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判決までに長い期間が必要だったり、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経費もかかります。最高裁まで争うこと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となると時間・経費はさらに必要となり</a:t>
            </a:r>
            <a:endParaRPr lang="en-US" altLang="ja-JP" sz="14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ます。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2" name="正方形/長方形 1"/>
          <p:cNvSpPr/>
          <p:nvPr/>
        </p:nvSpPr>
        <p:spPr>
          <a:xfrm>
            <a:off x="7502" y="62863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裁判所の制度を知ろう</a:t>
            </a:r>
          </a:p>
        </p:txBody>
      </p:sp>
      <p:sp>
        <p:nvSpPr>
          <p:cNvPr id="1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129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3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build="p" animBg="1"/>
      <p:bldP spid="21" grpId="0" uiExpand="1" build="p" animBg="1"/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1384" y="1793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相談準備シート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69315"/>
              </p:ext>
            </p:extLst>
          </p:nvPr>
        </p:nvGraphicFramePr>
        <p:xfrm>
          <a:off x="551384" y="548678"/>
          <a:ext cx="11089232" cy="590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9232">
                  <a:extLst>
                    <a:ext uri="{9D8B030D-6E8A-4147-A177-3AD203B41FA5}">
                      <a16:colId xmlns:a16="http://schemas.microsoft.com/office/drawing/2014/main" val="1397100556"/>
                    </a:ext>
                  </a:extLst>
                </a:gridCol>
              </a:tblGrid>
              <a:tr h="1476165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仕事について</a:t>
                      </a:r>
                      <a:endParaRPr kumimoji="1" lang="en-US" altLang="ja-JP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b="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（勤務先の名称・住所・連絡先、自</a:t>
                      </a:r>
                      <a:endParaRPr kumimoji="1" lang="en-US" altLang="ja-JP" sz="1200" b="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b="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身の仕事の内容、給料などの労働</a:t>
                      </a:r>
                      <a:endParaRPr kumimoji="1" lang="en-US" altLang="ja-JP" sz="1200" b="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b="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条件、雇用形態等）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434227"/>
                  </a:ext>
                </a:extLst>
              </a:tr>
              <a:tr h="1476165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トラブルの経緯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994277"/>
                  </a:ext>
                </a:extLst>
              </a:tr>
              <a:tr h="1476165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問題の整理</a:t>
                      </a:r>
                      <a:endParaRPr kumimoji="1" lang="en-US" altLang="ja-JP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（困っていること、関係者（上司・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同僚など）、どう解決したいか等）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502768"/>
                  </a:ext>
                </a:extLst>
              </a:tr>
              <a:tr h="1476165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持参できそうな資料</a:t>
                      </a:r>
                      <a:endParaRPr kumimoji="1" lang="en-US" altLang="ja-JP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（タイムカードのコピー、シフト表、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給与明細、労働条件通知書、メー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ル、録音等）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資料がなくても相談は可能です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743017"/>
                  </a:ext>
                </a:extLst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3215680" y="548678"/>
            <a:ext cx="0" cy="590465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>
                <a:solidFill>
                  <a:schemeClr val="tx1"/>
                </a:solidFill>
              </a:rPr>
              <a:t>130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9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91344" y="103236"/>
            <a:ext cx="11737305" cy="733476"/>
          </a:xfrm>
          <a:prstGeom prst="rect">
            <a:avLst/>
          </a:prstGeom>
          <a:noFill/>
          <a:ln w="28575">
            <a:solidFill>
              <a:srgbClr val="009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3" indent="-216003"/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■工場内で転倒して左腕をけがした男性が、友人に何かを相談している。</a:t>
            </a:r>
            <a:endParaRPr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16003" indent="-216003"/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彼はいったい何を相談しているのだろう？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00" y="1404056"/>
            <a:ext cx="54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335360" y="3878620"/>
            <a:ext cx="3149902" cy="1206567"/>
          </a:xfrm>
          <a:prstGeom prst="wedgeRoundRectCallout">
            <a:avLst>
              <a:gd name="adj1" fmla="val 71443"/>
              <a:gd name="adj2" fmla="val -52498"/>
              <a:gd name="adj3" fmla="val 16667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>
              <a:lnSpc>
                <a:spcPts val="1801"/>
              </a:lnSpc>
            </a:pPr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lang="ja-JP" altLang="en-US" sz="1801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8892318" y="2420889"/>
            <a:ext cx="2460268" cy="1008112"/>
          </a:xfrm>
          <a:prstGeom prst="wedgeRoundRectCallout">
            <a:avLst>
              <a:gd name="adj1" fmla="val -63021"/>
              <a:gd name="adj2" fmla="val 48114"/>
              <a:gd name="adj3" fmla="val 16667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lvl="0"/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1187259" y="926288"/>
            <a:ext cx="3689108" cy="1206569"/>
          </a:xfrm>
          <a:prstGeom prst="wedgeRoundRectCallout">
            <a:avLst>
              <a:gd name="adj1" fmla="val 66913"/>
              <a:gd name="adj2" fmla="val 57185"/>
              <a:gd name="adj3" fmla="val 16667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間違いなく仕事中のケガ。でも、工事部長は、元請に迷惑がかかるし、キチンと面倒みるから健康保険で治療し</a:t>
            </a:r>
            <a:r>
              <a:rPr lang="ja-JP" altLang="en-US" sz="1401" dirty="0" err="1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ろって</a:t>
            </a:r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。たしかに、僕の不注意もあったけど</a:t>
            </a:r>
            <a:r>
              <a:rPr lang="ja-JP" altLang="en-US" sz="1401" dirty="0" err="1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、、、</a:t>
            </a:r>
            <a:endParaRPr lang="ja-JP" altLang="en-US" sz="180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F2C6159-959A-452B-9A16-E6E0D4060A16}"/>
              </a:ext>
            </a:extLst>
          </p:cNvPr>
          <p:cNvGrpSpPr/>
          <p:nvPr/>
        </p:nvGrpSpPr>
        <p:grpSpPr>
          <a:xfrm>
            <a:off x="8544273" y="4365104"/>
            <a:ext cx="2160041" cy="936105"/>
            <a:chOff x="8544272" y="3861048"/>
            <a:chExt cx="2160040" cy="936104"/>
          </a:xfrm>
        </p:grpSpPr>
        <p:sp>
          <p:nvSpPr>
            <p:cNvPr id="4" name="雲形吹き出し 3"/>
            <p:cNvSpPr/>
            <p:nvPr/>
          </p:nvSpPr>
          <p:spPr>
            <a:xfrm>
              <a:off x="8544272" y="3897152"/>
              <a:ext cx="2160040" cy="900000"/>
            </a:xfrm>
            <a:prstGeom prst="cloudCallout">
              <a:avLst>
                <a:gd name="adj1" fmla="val -52746"/>
                <a:gd name="adj2" fmla="val -94374"/>
              </a:avLst>
            </a:prstGeom>
            <a:solidFill>
              <a:schemeClr val="bg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/>
            </a:p>
          </p:txBody>
        </p:sp>
        <p:sp>
          <p:nvSpPr>
            <p:cNvPr id="11" name="雲形吹き出し 2">
              <a:extLst>
                <a:ext uri="{FF2B5EF4-FFF2-40B4-BE49-F238E27FC236}">
                  <a16:creationId xmlns:a16="http://schemas.microsoft.com/office/drawing/2014/main" id="{430F6920-12FA-464E-971F-0D2944770FA6}"/>
                </a:ext>
              </a:extLst>
            </p:cNvPr>
            <p:cNvSpPr/>
            <p:nvPr/>
          </p:nvSpPr>
          <p:spPr>
            <a:xfrm>
              <a:off x="8784563" y="3861048"/>
              <a:ext cx="1847941" cy="900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40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81990BA-840E-45CB-8462-12746A779295}"/>
              </a:ext>
            </a:extLst>
          </p:cNvPr>
          <p:cNvGrpSpPr/>
          <p:nvPr/>
        </p:nvGrpSpPr>
        <p:grpSpPr>
          <a:xfrm>
            <a:off x="1415480" y="2343371"/>
            <a:ext cx="2160041" cy="949922"/>
            <a:chOff x="1415480" y="1839256"/>
            <a:chExt cx="2160040" cy="949921"/>
          </a:xfrm>
        </p:grpSpPr>
        <p:sp>
          <p:nvSpPr>
            <p:cNvPr id="5" name="雲形吹き出し 4"/>
            <p:cNvSpPr/>
            <p:nvPr/>
          </p:nvSpPr>
          <p:spPr>
            <a:xfrm>
              <a:off x="1415480" y="1839256"/>
              <a:ext cx="2160040" cy="949921"/>
            </a:xfrm>
            <a:prstGeom prst="cloudCallout">
              <a:avLst>
                <a:gd name="adj1" fmla="val 57376"/>
                <a:gd name="adj2" fmla="val 52649"/>
              </a:avLst>
            </a:prstGeom>
            <a:solidFill>
              <a:schemeClr val="bg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altLang="ja-JP" sz="140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" name="雲形吹き出し 2">
              <a:extLst>
                <a:ext uri="{FF2B5EF4-FFF2-40B4-BE49-F238E27FC236}">
                  <a16:creationId xmlns:a16="http://schemas.microsoft.com/office/drawing/2014/main" id="{C32F4677-21F9-441E-942E-9A1AF7AAEAA8}"/>
                </a:ext>
              </a:extLst>
            </p:cNvPr>
            <p:cNvSpPr/>
            <p:nvPr/>
          </p:nvSpPr>
          <p:spPr>
            <a:xfrm>
              <a:off x="1637317" y="1889177"/>
              <a:ext cx="1847941" cy="900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40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116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91344" y="103236"/>
            <a:ext cx="11737305" cy="733476"/>
          </a:xfrm>
          <a:prstGeom prst="rect">
            <a:avLst/>
          </a:prstGeom>
          <a:noFill/>
          <a:ln w="28575"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3" indent="-216003"/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■工場内で転倒して左腕をけがした男性が、友人に何かを相談している。</a:t>
            </a:r>
            <a:endParaRPr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16003" indent="-216003"/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彼はいったい何を相談しているのだろう？</a:t>
            </a:r>
          </a:p>
        </p:txBody>
      </p:sp>
      <p:sp>
        <p:nvSpPr>
          <p:cNvPr id="18" name="雲形吹き出し 2">
            <a:extLst>
              <a:ext uri="{FF2B5EF4-FFF2-40B4-BE49-F238E27FC236}">
                <a16:creationId xmlns:a16="http://schemas.microsoft.com/office/drawing/2014/main" id="{A9BEECA3-89CE-4100-A7EF-33AA910ABF06}"/>
              </a:ext>
            </a:extLst>
          </p:cNvPr>
          <p:cNvSpPr/>
          <p:nvPr/>
        </p:nvSpPr>
        <p:spPr>
          <a:xfrm>
            <a:off x="8903766" y="5157193"/>
            <a:ext cx="3204649" cy="1512169"/>
          </a:xfrm>
          <a:prstGeom prst="rect">
            <a:avLst/>
          </a:prstGeom>
          <a:noFill/>
          <a:ln w="28575"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>
              <a:spcAft>
                <a:spcPts val="601"/>
              </a:spcAft>
            </a:pPr>
            <a:r>
              <a:rPr lang="ja-JP" altLang="en-US" sz="16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≪指導者の方へ≫</a:t>
            </a:r>
            <a:endParaRPr lang="en-US" altLang="ja-JP" sz="16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16003" indent="-216003">
              <a:spcAft>
                <a:spcPts val="601"/>
              </a:spcAft>
            </a:pPr>
            <a:r>
              <a:rPr lang="ja-JP" altLang="en-US" sz="16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■このシートでは、労災補償と労災隠しを切り口として、疑問や不安・不満の相談先の紹介につなげていきます。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00" y="1404056"/>
            <a:ext cx="54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335360" y="3878620"/>
            <a:ext cx="3149902" cy="1206567"/>
          </a:xfrm>
          <a:prstGeom prst="wedgeRoundRectCallout">
            <a:avLst>
              <a:gd name="adj1" fmla="val 71443"/>
              <a:gd name="adj2" fmla="val -52498"/>
              <a:gd name="adj3" fmla="val 16667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>
              <a:lnSpc>
                <a:spcPts val="1801"/>
              </a:lnSpc>
            </a:pPr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健保で治療するのは良くないわ。後々、面倒見てもらえなくなって大変だったって聞いたことがあるわ。必ずバレ</a:t>
            </a:r>
            <a:r>
              <a:rPr lang="ja-JP" altLang="en-US" sz="1401" dirty="0" err="1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るわよ</a:t>
            </a:r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。労働基準監督署に相談に行った方が良いと思う。</a:t>
            </a:r>
            <a:endParaRPr lang="ja-JP" altLang="en-US" sz="1801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8892318" y="2420889"/>
            <a:ext cx="2460268" cy="1008112"/>
          </a:xfrm>
          <a:prstGeom prst="wedgeRoundRectCallout">
            <a:avLst>
              <a:gd name="adj1" fmla="val -63021"/>
              <a:gd name="adj2" fmla="val 48114"/>
              <a:gd name="adj3" fmla="val 16667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lvl="0"/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まだその会社に、勤め続けるつもりなん</a:t>
            </a:r>
            <a:r>
              <a:rPr lang="ja-JP" altLang="en-US" sz="1401" dirty="0" err="1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だうう</a:t>
            </a:r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？</a:t>
            </a:r>
            <a:endParaRPr lang="en-US" altLang="ja-JP" sz="140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/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長い目で見て、考えた方が良いんじゃないか？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7087416" y="836713"/>
            <a:ext cx="3689108" cy="1008112"/>
          </a:xfrm>
          <a:prstGeom prst="wedgeRoundRectCallout">
            <a:avLst>
              <a:gd name="adj1" fmla="val -58684"/>
              <a:gd name="adj2" fmla="val 53885"/>
              <a:gd name="adj3" fmla="val 16667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lvl="0"/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たしかに、僕の不注意もあった。でも、現場の床がツルツルだった上に雨で濡れてて滑って転んだんだ。まだ痛むし、医者には後遺症が残るかもと言われてる。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1187259" y="926288"/>
            <a:ext cx="3689108" cy="1417083"/>
          </a:xfrm>
          <a:prstGeom prst="wedgeRoundRectCallout">
            <a:avLst>
              <a:gd name="adj1" fmla="val 66913"/>
              <a:gd name="adj2" fmla="val 57185"/>
              <a:gd name="adj3" fmla="val 16667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ja-JP" altLang="en-US" sz="140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間違いなく仕事中のケガ。でも、工事部長は、元請に迷惑がかかるし、キチンと面倒みるから健康保険で治療しろって、しつこいんだ。世話になった人だし無碍にもできない。労基署に相談に行っても良いかなあ。</a:t>
            </a:r>
            <a:endParaRPr lang="ja-JP" altLang="en-US" sz="1801" dirty="0"/>
          </a:p>
        </p:txBody>
      </p:sp>
      <p:sp>
        <p:nvSpPr>
          <p:cNvPr id="4" name="雲形吹き出し 3"/>
          <p:cNvSpPr/>
          <p:nvPr/>
        </p:nvSpPr>
        <p:spPr>
          <a:xfrm>
            <a:off x="8892317" y="3717032"/>
            <a:ext cx="2748299" cy="1368153"/>
          </a:xfrm>
          <a:prstGeom prst="cloudCallout">
            <a:avLst>
              <a:gd name="adj1" fmla="val -60639"/>
              <a:gd name="adj2" fmla="val -40610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1" name="雲形吹き出し 2">
            <a:extLst>
              <a:ext uri="{FF2B5EF4-FFF2-40B4-BE49-F238E27FC236}">
                <a16:creationId xmlns:a16="http://schemas.microsoft.com/office/drawing/2014/main" id="{430F6920-12FA-464E-971F-0D2944770FA6}"/>
              </a:ext>
            </a:extLst>
          </p:cNvPr>
          <p:cNvSpPr/>
          <p:nvPr/>
        </p:nvSpPr>
        <p:spPr>
          <a:xfrm>
            <a:off x="9288618" y="3933056"/>
            <a:ext cx="1847942" cy="90000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ここは世話になった人の顔を立てておいた方が良いと思う。</a:t>
            </a:r>
            <a:endParaRPr lang="en-US" altLang="ja-JP" sz="140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911425" y="2429309"/>
            <a:ext cx="2477326" cy="1206566"/>
          </a:xfrm>
          <a:prstGeom prst="cloudCallout">
            <a:avLst>
              <a:gd name="adj1" fmla="val 57376"/>
              <a:gd name="adj2" fmla="val 52649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ja-JP" sz="140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雲形吹き出し 2">
            <a:extLst>
              <a:ext uri="{FF2B5EF4-FFF2-40B4-BE49-F238E27FC236}">
                <a16:creationId xmlns:a16="http://schemas.microsoft.com/office/drawing/2014/main" id="{C32F4677-21F9-441E-942E-9A1AF7AAEAA8}"/>
              </a:ext>
            </a:extLst>
          </p:cNvPr>
          <p:cNvSpPr/>
          <p:nvPr/>
        </p:nvSpPr>
        <p:spPr>
          <a:xfrm>
            <a:off x="1271464" y="2492896"/>
            <a:ext cx="1847942" cy="90000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筋は筋として通しておかないといけないと思うわ。</a:t>
            </a:r>
            <a:endParaRPr lang="en-US" altLang="ja-JP" sz="140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117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4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43"/>
          <p:cNvSpPr/>
          <p:nvPr/>
        </p:nvSpPr>
        <p:spPr>
          <a:xfrm>
            <a:off x="839417" y="4005065"/>
            <a:ext cx="10657184" cy="2019074"/>
          </a:xfrm>
          <a:prstGeom prst="roundRect">
            <a:avLst>
              <a:gd name="adj" fmla="val 2644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pPr>
              <a:lnSpc>
                <a:spcPts val="28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①療養（補償）給付：必要な療養を給付</a:t>
            </a:r>
            <a:endParaRPr lang="en-US" altLang="ja-JP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②休業（補償）給付：休業４日目から、１日につき給付基礎日額（</a:t>
            </a:r>
            <a:r>
              <a:rPr lang="en-US" altLang="ja-JP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）の８０％（うち２０％は特別支給金）を支給</a:t>
            </a:r>
            <a:endParaRPr lang="en-US" altLang="ja-JP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③その他の給付：障害（補償）給付、遺族（補償）給付、傷病（補償）年金、介護（補償）給付、葬祭料など。</a:t>
            </a:r>
            <a:r>
              <a:rPr lang="en-US" altLang="ja-JP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給付基礎日額：原則として、給付事由発生日以前の直近３ヶ月の平均賃金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lang="ja-JP" altLang="en-US" sz="20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9335" y="116633"/>
            <a:ext cx="1173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仕事が原因のけがや病気の治療は、「健康保険」ではなく「労災保険」の対象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479374" y="804514"/>
            <a:ext cx="7488832" cy="517104"/>
          </a:xfrm>
          <a:prstGeom prst="roundRect">
            <a:avLst>
              <a:gd name="adj" fmla="val 2560"/>
            </a:avLst>
          </a:prstGeom>
          <a:solidFill>
            <a:srgbClr val="00994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ctr">
            <a:noAutofit/>
          </a:bodyPr>
          <a:lstStyle/>
          <a:p>
            <a:pPr marL="216003" indent="-216003">
              <a:lnSpc>
                <a:spcPct val="12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業務災害と通勤災害</a:t>
            </a:r>
            <a:endParaRPr lang="ja-JP" altLang="en-US" sz="2400" b="1" dirty="0">
              <a:solidFill>
                <a:schemeClr val="bg1"/>
              </a:solidFill>
              <a:latin typeface="Trebuchet MS"/>
              <a:ea typeface="HGｺﾞｼｯｸM" panose="020B0609000000000000" pitchFamily="49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79374" y="3629211"/>
            <a:ext cx="7488832" cy="517104"/>
          </a:xfrm>
          <a:prstGeom prst="roundRect">
            <a:avLst>
              <a:gd name="adj" fmla="val 2560"/>
            </a:avLst>
          </a:prstGeom>
          <a:solidFill>
            <a:srgbClr val="00994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ctr">
            <a:noAutofit/>
          </a:bodyPr>
          <a:lstStyle/>
          <a:p>
            <a:pPr marL="216003" indent="-216003">
              <a:lnSpc>
                <a:spcPct val="12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　労災保険の主な保険給付</a:t>
            </a:r>
            <a:endParaRPr lang="ja-JP" altLang="en-US" sz="2400" b="1" dirty="0">
              <a:solidFill>
                <a:schemeClr val="bg1"/>
              </a:solidFill>
              <a:latin typeface="Trebuchet MS"/>
              <a:ea typeface="HGｺﾞｼｯｸM" panose="020B0609000000000000" pitchFamily="49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95400" y="2565481"/>
            <a:ext cx="1340841" cy="999042"/>
          </a:xfrm>
          <a:prstGeom prst="roundRect">
            <a:avLst>
              <a:gd name="adj" fmla="val 9141"/>
            </a:avLst>
          </a:prstGeom>
          <a:solidFill>
            <a:srgbClr val="009944">
              <a:alpha val="6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通勤災害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034086" y="2531237"/>
            <a:ext cx="9103100" cy="1008112"/>
          </a:xfrm>
          <a:prstGeom prst="roundRect">
            <a:avLst>
              <a:gd name="adj" fmla="val 256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「通勤」による、怪我や病気、死亡など。</a:t>
            </a:r>
            <a:endParaRPr lang="en-US" altLang="ja-JP" sz="18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合理的な通勤経路から外れると、それ以降の災害は通勤災害にはならない　</a:t>
            </a:r>
            <a:endParaRPr lang="en-US" altLang="ja-JP" sz="18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95400" y="1403695"/>
            <a:ext cx="1340841" cy="1112494"/>
          </a:xfrm>
          <a:prstGeom prst="roundRect">
            <a:avLst>
              <a:gd name="adj" fmla="val 9141"/>
            </a:avLst>
          </a:prstGeom>
          <a:solidFill>
            <a:srgbClr val="009944">
              <a:alpha val="6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業務災害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2034086" y="1407927"/>
            <a:ext cx="9103100" cy="1122594"/>
          </a:xfrm>
          <a:prstGeom prst="roundRect">
            <a:avLst>
              <a:gd name="adj" fmla="val 256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「仕事」が原因の、怪我や病気、死亡など。</a:t>
            </a:r>
            <a:endParaRPr lang="en-US" altLang="ja-JP" sz="18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仕事中に倒れても、持病</a:t>
            </a:r>
            <a:r>
              <a:rPr lang="en-US" altLang="ja-JP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高血圧など</a:t>
            </a:r>
            <a:r>
              <a:rPr lang="en-US" altLang="ja-JP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が原因の場合には業務外、</a:t>
            </a:r>
            <a:endParaRPr lang="en-US" altLang="ja-JP" sz="1801" dirty="0">
              <a:solidFill>
                <a:prstClr val="black">
                  <a:lumMod val="95000"/>
                  <a:lumOff val="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801" dirty="0">
                <a:solidFill>
                  <a:prstClr val="black">
                    <a:lumMod val="95000"/>
                    <a:lumOff val="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自宅で倒れても、働き過ぎなどが原因の場合には業務上になる可能性がある。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9377" y="6024138"/>
            <a:ext cx="10369154" cy="646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80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☆労災保険は政府（厚生労働省）が運営しています。正社員かパート・アルバイト等かを問わず、すべての労働者が労災保険の適用の対象となります。</a:t>
            </a:r>
          </a:p>
        </p:txBody>
      </p:sp>
      <p:sp>
        <p:nvSpPr>
          <p:cNvPr id="1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118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4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BF39C8B-FFB7-5B43-8EC4-61BA5B0AC5CE}"/>
              </a:ext>
            </a:extLst>
          </p:cNvPr>
          <p:cNvSpPr txBox="1"/>
          <p:nvPr/>
        </p:nvSpPr>
        <p:spPr>
          <a:xfrm>
            <a:off x="1950392" y="1453936"/>
            <a:ext cx="8898136" cy="2872007"/>
          </a:xfrm>
          <a:prstGeom prst="rect">
            <a:avLst/>
          </a:prstGeom>
        </p:spPr>
        <p:txBody>
          <a:bodyPr vert="horz" wrap="square" lIns="0" tIns="10861" rIns="0" bIns="0" rtlCol="0">
            <a:spAutoFit/>
          </a:bodyPr>
          <a:lstStyle/>
          <a:p>
            <a:pPr marL="329633" marR="5431" indent="-319315">
              <a:lnSpc>
                <a:spcPct val="107900"/>
              </a:lnSpc>
              <a:spcBef>
                <a:spcPts val="86"/>
              </a:spcBef>
            </a:pPr>
            <a:r>
              <a:rPr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正社員、アルバイト・パートなどの働き方に関係なく、労災保険の対象となります。</a:t>
            </a:r>
            <a:endParaRPr sz="2865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329633" marR="15205" indent="-319315">
              <a:lnSpc>
                <a:spcPct val="107900"/>
              </a:lnSpc>
              <a:spcBef>
                <a:spcPts val="4"/>
              </a:spcBef>
            </a:pPr>
            <a:r>
              <a:rPr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</a:t>
            </a:r>
            <a:r>
              <a:rPr sz="2865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仕事</a:t>
            </a:r>
            <a:r>
              <a:rPr lang="ja-JP" altLang="en-US"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や</a:t>
            </a:r>
            <a:r>
              <a:rPr sz="2865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通勤中の</a:t>
            </a:r>
            <a:r>
              <a:rPr lang="ja-JP" altLang="en-US"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病気やけがは</a:t>
            </a:r>
            <a:r>
              <a:rPr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、</a:t>
            </a:r>
            <a:r>
              <a:rPr sz="2865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健康保険は使</a:t>
            </a:r>
            <a:r>
              <a:rPr lang="ja-JP" altLang="en-US"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え</a:t>
            </a:r>
            <a:r>
              <a:rPr sz="2865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ません</a:t>
            </a:r>
            <a:r>
              <a:rPr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。</a:t>
            </a:r>
            <a:endParaRPr sz="2865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329633" marR="4344" indent="-319315">
              <a:lnSpc>
                <a:spcPct val="107900"/>
              </a:lnSpc>
            </a:pPr>
            <a:r>
              <a:rPr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</a:t>
            </a:r>
            <a:r>
              <a:rPr sz="2865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労災</a:t>
            </a:r>
            <a:r>
              <a:rPr lang="ja-JP" altLang="en-US"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保険</a:t>
            </a:r>
            <a:r>
              <a:rPr sz="2865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の場合</a:t>
            </a:r>
            <a:r>
              <a:rPr lang="ja-JP" altLang="en-US" sz="2865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、</a:t>
            </a:r>
            <a:r>
              <a:rPr sz="2865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治療費は</a:t>
            </a:r>
            <a:r>
              <a:rPr lang="ja-JP" altLang="en-US"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原則として</a:t>
            </a:r>
            <a:r>
              <a:rPr sz="2865" dirty="0" err="1">
                <a:solidFill>
                  <a:srgbClr val="00AEE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無料</a:t>
            </a:r>
            <a:r>
              <a:rPr sz="2865" dirty="0" err="1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です</a:t>
            </a:r>
            <a:r>
              <a:rPr sz="2865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。</a:t>
            </a:r>
            <a:endParaRPr sz="2865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>
              <a:spcBef>
                <a:spcPts val="38"/>
              </a:spcBef>
            </a:pPr>
            <a:endParaRPr sz="3121" dirty="0">
              <a:latin typeface="HGMaruGothicMPRO" panose="020F0600000000000000" pitchFamily="34" charset="-128"/>
              <a:ea typeface="HGMaruGothicMPRO" panose="020F0600000000000000" pitchFamily="34" charset="-128"/>
              <a:cs typeface="Times New Roman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27A9881-7BB1-314D-889E-3EF1C084FED1}"/>
              </a:ext>
            </a:extLst>
          </p:cNvPr>
          <p:cNvGrpSpPr/>
          <p:nvPr/>
        </p:nvGrpSpPr>
        <p:grpSpPr>
          <a:xfrm>
            <a:off x="7596529" y="4211222"/>
            <a:ext cx="1176496" cy="1976069"/>
            <a:chOff x="7100431" y="4694465"/>
            <a:chExt cx="1375642" cy="231056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6CAD6FC-5B09-884D-A034-BC36854C1897}"/>
                </a:ext>
              </a:extLst>
            </p:cNvPr>
            <p:cNvSpPr/>
            <p:nvPr/>
          </p:nvSpPr>
          <p:spPr>
            <a:xfrm>
              <a:off x="8031284" y="5794194"/>
              <a:ext cx="285115" cy="155575"/>
            </a:xfrm>
            <a:custGeom>
              <a:avLst/>
              <a:gdLst/>
              <a:ahLst/>
              <a:cxnLst/>
              <a:rect l="l" t="t" r="r" b="b"/>
              <a:pathLst>
                <a:path w="285115" h="155575">
                  <a:moveTo>
                    <a:pt x="0" y="65829"/>
                  </a:moveTo>
                  <a:lnTo>
                    <a:pt x="56072" y="25162"/>
                  </a:lnTo>
                  <a:lnTo>
                    <a:pt x="90869" y="9620"/>
                  </a:lnTo>
                  <a:lnTo>
                    <a:pt x="130720" y="440"/>
                  </a:lnTo>
                  <a:lnTo>
                    <a:pt x="176033" y="0"/>
                  </a:lnTo>
                  <a:lnTo>
                    <a:pt x="227217" y="10674"/>
                  </a:lnTo>
                  <a:lnTo>
                    <a:pt x="284683" y="34841"/>
                  </a:lnTo>
                  <a:lnTo>
                    <a:pt x="251455" y="75358"/>
                  </a:lnTo>
                  <a:lnTo>
                    <a:pt x="218250" y="108201"/>
                  </a:lnTo>
                  <a:lnTo>
                    <a:pt x="183567" y="132815"/>
                  </a:lnTo>
                  <a:lnTo>
                    <a:pt x="145902" y="148647"/>
                  </a:lnTo>
                  <a:lnTo>
                    <a:pt x="103754" y="155142"/>
                  </a:lnTo>
                  <a:lnTo>
                    <a:pt x="55621" y="151745"/>
                  </a:lnTo>
                  <a:lnTo>
                    <a:pt x="0" y="137901"/>
                  </a:lnTo>
                  <a:lnTo>
                    <a:pt x="1918" y="121507"/>
                  </a:lnTo>
                  <a:lnTo>
                    <a:pt x="1704" y="97303"/>
                  </a:lnTo>
                  <a:lnTo>
                    <a:pt x="639" y="75379"/>
                  </a:lnTo>
                  <a:lnTo>
                    <a:pt x="0" y="65829"/>
                  </a:lnTo>
                  <a:close/>
                </a:path>
              </a:pathLst>
            </a:custGeom>
            <a:ln w="26339">
              <a:solidFill>
                <a:srgbClr val="78CDD0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54637DE-3621-1941-BF81-5E4118B5464C}"/>
                </a:ext>
              </a:extLst>
            </p:cNvPr>
            <p:cNvSpPr/>
            <p:nvPr/>
          </p:nvSpPr>
          <p:spPr>
            <a:xfrm>
              <a:off x="7317554" y="5849960"/>
              <a:ext cx="1033780" cy="1155065"/>
            </a:xfrm>
            <a:custGeom>
              <a:avLst/>
              <a:gdLst/>
              <a:ahLst/>
              <a:cxnLst/>
              <a:rect l="l" t="t" r="r" b="b"/>
              <a:pathLst>
                <a:path w="1033779" h="1155065">
                  <a:moveTo>
                    <a:pt x="380085" y="0"/>
                  </a:moveTo>
                  <a:lnTo>
                    <a:pt x="295614" y="45905"/>
                  </a:lnTo>
                  <a:lnTo>
                    <a:pt x="213543" y="139587"/>
                  </a:lnTo>
                  <a:lnTo>
                    <a:pt x="125818" y="312686"/>
                  </a:lnTo>
                  <a:lnTo>
                    <a:pt x="52229" y="511236"/>
                  </a:lnTo>
                  <a:lnTo>
                    <a:pt x="14593" y="665124"/>
                  </a:lnTo>
                  <a:lnTo>
                    <a:pt x="1115" y="853282"/>
                  </a:lnTo>
                  <a:lnTo>
                    <a:pt x="0" y="1154645"/>
                  </a:lnTo>
                  <a:lnTo>
                    <a:pt x="986116" y="1154645"/>
                  </a:lnTo>
                  <a:lnTo>
                    <a:pt x="986116" y="835672"/>
                  </a:lnTo>
                  <a:lnTo>
                    <a:pt x="992179" y="830279"/>
                  </a:lnTo>
                  <a:lnTo>
                    <a:pt x="1006090" y="814463"/>
                  </a:lnTo>
                  <a:lnTo>
                    <a:pt x="1021435" y="788770"/>
                  </a:lnTo>
                  <a:lnTo>
                    <a:pt x="1031798" y="753745"/>
                  </a:lnTo>
                  <a:lnTo>
                    <a:pt x="1033646" y="716971"/>
                  </a:lnTo>
                  <a:lnTo>
                    <a:pt x="1029992" y="669883"/>
                  </a:lnTo>
                  <a:lnTo>
                    <a:pt x="1021802" y="615162"/>
                  </a:lnTo>
                  <a:lnTo>
                    <a:pt x="1010038" y="555489"/>
                  </a:lnTo>
                  <a:lnTo>
                    <a:pt x="995664" y="493542"/>
                  </a:lnTo>
                  <a:lnTo>
                    <a:pt x="979643" y="432003"/>
                  </a:lnTo>
                  <a:lnTo>
                    <a:pt x="962939" y="373551"/>
                  </a:lnTo>
                  <a:lnTo>
                    <a:pt x="946515" y="320867"/>
                  </a:lnTo>
                  <a:lnTo>
                    <a:pt x="931335" y="276630"/>
                  </a:lnTo>
                  <a:lnTo>
                    <a:pt x="889615" y="196375"/>
                  </a:lnTo>
                  <a:lnTo>
                    <a:pt x="857317" y="153829"/>
                  </a:lnTo>
                  <a:lnTo>
                    <a:pt x="822782" y="116163"/>
                  </a:lnTo>
                  <a:lnTo>
                    <a:pt x="787323" y="83654"/>
                  </a:lnTo>
                  <a:lnTo>
                    <a:pt x="752255" y="56578"/>
                  </a:lnTo>
                  <a:lnTo>
                    <a:pt x="718890" y="35213"/>
                  </a:lnTo>
                  <a:lnTo>
                    <a:pt x="688543" y="19837"/>
                  </a:lnTo>
                  <a:lnTo>
                    <a:pt x="380085" y="0"/>
                  </a:lnTo>
                  <a:close/>
                </a:path>
              </a:pathLst>
            </a:custGeom>
            <a:solidFill>
              <a:srgbClr val="3777BC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54ECFB4-C45E-A04C-8FC7-2C48070AE347}"/>
                </a:ext>
              </a:extLst>
            </p:cNvPr>
            <p:cNvSpPr/>
            <p:nvPr/>
          </p:nvSpPr>
          <p:spPr>
            <a:xfrm>
              <a:off x="7317554" y="5849960"/>
              <a:ext cx="1033780" cy="1155065"/>
            </a:xfrm>
            <a:custGeom>
              <a:avLst/>
              <a:gdLst/>
              <a:ahLst/>
              <a:cxnLst/>
              <a:rect l="l" t="t" r="r" b="b"/>
              <a:pathLst>
                <a:path w="1033779" h="1155065">
                  <a:moveTo>
                    <a:pt x="688543" y="19837"/>
                  </a:moveTo>
                  <a:lnTo>
                    <a:pt x="752255" y="56578"/>
                  </a:lnTo>
                  <a:lnTo>
                    <a:pt x="787323" y="83654"/>
                  </a:lnTo>
                  <a:lnTo>
                    <a:pt x="822782" y="116163"/>
                  </a:lnTo>
                  <a:lnTo>
                    <a:pt x="857317" y="153829"/>
                  </a:lnTo>
                  <a:lnTo>
                    <a:pt x="889615" y="196375"/>
                  </a:lnTo>
                  <a:lnTo>
                    <a:pt x="918362" y="243522"/>
                  </a:lnTo>
                  <a:lnTo>
                    <a:pt x="946515" y="320867"/>
                  </a:lnTo>
                  <a:lnTo>
                    <a:pt x="962939" y="373551"/>
                  </a:lnTo>
                  <a:lnTo>
                    <a:pt x="979643" y="432003"/>
                  </a:lnTo>
                  <a:lnTo>
                    <a:pt x="995664" y="493542"/>
                  </a:lnTo>
                  <a:lnTo>
                    <a:pt x="1010038" y="555489"/>
                  </a:lnTo>
                  <a:lnTo>
                    <a:pt x="1021802" y="615162"/>
                  </a:lnTo>
                  <a:lnTo>
                    <a:pt x="1029992" y="669883"/>
                  </a:lnTo>
                  <a:lnTo>
                    <a:pt x="1033646" y="716971"/>
                  </a:lnTo>
                  <a:lnTo>
                    <a:pt x="1031798" y="753745"/>
                  </a:lnTo>
                  <a:lnTo>
                    <a:pt x="1021435" y="788770"/>
                  </a:lnTo>
                  <a:lnTo>
                    <a:pt x="1006090" y="814463"/>
                  </a:lnTo>
                  <a:lnTo>
                    <a:pt x="992179" y="830279"/>
                  </a:lnTo>
                  <a:lnTo>
                    <a:pt x="986116" y="835672"/>
                  </a:lnTo>
                  <a:lnTo>
                    <a:pt x="986116" y="1154645"/>
                  </a:lnTo>
                  <a:lnTo>
                    <a:pt x="0" y="1154645"/>
                  </a:lnTo>
                  <a:lnTo>
                    <a:pt x="1115" y="853282"/>
                  </a:lnTo>
                  <a:lnTo>
                    <a:pt x="14593" y="665124"/>
                  </a:lnTo>
                  <a:lnTo>
                    <a:pt x="52229" y="511236"/>
                  </a:lnTo>
                  <a:lnTo>
                    <a:pt x="125818" y="312686"/>
                  </a:lnTo>
                  <a:lnTo>
                    <a:pt x="213543" y="139587"/>
                  </a:lnTo>
                  <a:lnTo>
                    <a:pt x="295614" y="45905"/>
                  </a:lnTo>
                  <a:lnTo>
                    <a:pt x="356354" y="7443"/>
                  </a:lnTo>
                  <a:lnTo>
                    <a:pt x="380085" y="0"/>
                  </a:lnTo>
                  <a:lnTo>
                    <a:pt x="688543" y="19837"/>
                  </a:lnTo>
                  <a:close/>
                </a:path>
              </a:pathLst>
            </a:custGeom>
            <a:ln w="18910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2F3E400-5294-F04D-AFD4-323D2CCCB826}"/>
                </a:ext>
              </a:extLst>
            </p:cNvPr>
            <p:cNvSpPr/>
            <p:nvPr/>
          </p:nvSpPr>
          <p:spPr>
            <a:xfrm>
              <a:off x="8090059" y="6093486"/>
              <a:ext cx="97155" cy="357505"/>
            </a:xfrm>
            <a:custGeom>
              <a:avLst/>
              <a:gdLst/>
              <a:ahLst/>
              <a:cxnLst/>
              <a:rect l="l" t="t" r="r" b="b"/>
              <a:pathLst>
                <a:path w="97154" h="357504">
                  <a:moveTo>
                    <a:pt x="96570" y="0"/>
                  </a:moveTo>
                  <a:lnTo>
                    <a:pt x="62143" y="93990"/>
                  </a:lnTo>
                  <a:lnTo>
                    <a:pt x="40608" y="162520"/>
                  </a:lnTo>
                  <a:lnTo>
                    <a:pt x="22911" y="239067"/>
                  </a:lnTo>
                  <a:lnTo>
                    <a:pt x="0" y="357111"/>
                  </a:lnTo>
                </a:path>
              </a:pathLst>
            </a:custGeom>
            <a:ln w="28371">
              <a:solidFill>
                <a:srgbClr val="2C3B6E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5DC47F6-980A-834B-876C-7EFD31A26085}"/>
                </a:ext>
              </a:extLst>
            </p:cNvPr>
            <p:cNvSpPr/>
            <p:nvPr/>
          </p:nvSpPr>
          <p:spPr>
            <a:xfrm>
              <a:off x="8090062" y="6719011"/>
              <a:ext cx="201930" cy="69215"/>
            </a:xfrm>
            <a:custGeom>
              <a:avLst/>
              <a:gdLst/>
              <a:ahLst/>
              <a:cxnLst/>
              <a:rect l="l" t="t" r="r" b="b"/>
              <a:pathLst>
                <a:path w="201929" h="69215">
                  <a:moveTo>
                    <a:pt x="0" y="69189"/>
                  </a:moveTo>
                  <a:lnTo>
                    <a:pt x="70649" y="65401"/>
                  </a:lnTo>
                  <a:lnTo>
                    <a:pt x="115231" y="56930"/>
                  </a:lnTo>
                  <a:lnTo>
                    <a:pt x="152678" y="37292"/>
                  </a:lnTo>
                  <a:lnTo>
                    <a:pt x="201917" y="0"/>
                  </a:lnTo>
                </a:path>
              </a:pathLst>
            </a:custGeom>
            <a:ln w="28371">
              <a:solidFill>
                <a:srgbClr val="2C3B6E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D10E6F7-2B05-5D4B-A82B-68F6D0A9B51F}"/>
                </a:ext>
              </a:extLst>
            </p:cNvPr>
            <p:cNvSpPr/>
            <p:nvPr/>
          </p:nvSpPr>
          <p:spPr>
            <a:xfrm>
              <a:off x="7428735" y="6213476"/>
              <a:ext cx="64769" cy="773430"/>
            </a:xfrm>
            <a:custGeom>
              <a:avLst/>
              <a:gdLst/>
              <a:ahLst/>
              <a:cxnLst/>
              <a:rect l="l" t="t" r="r" b="b"/>
              <a:pathLst>
                <a:path w="64770" h="773429">
                  <a:moveTo>
                    <a:pt x="64389" y="0"/>
                  </a:moveTo>
                  <a:lnTo>
                    <a:pt x="28814" y="293629"/>
                  </a:lnTo>
                  <a:lnTo>
                    <a:pt x="10248" y="472039"/>
                  </a:lnTo>
                  <a:lnTo>
                    <a:pt x="2656" y="607711"/>
                  </a:lnTo>
                  <a:lnTo>
                    <a:pt x="0" y="773125"/>
                  </a:lnTo>
                </a:path>
              </a:pathLst>
            </a:custGeom>
            <a:ln w="28371">
              <a:solidFill>
                <a:srgbClr val="2C3B6E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EB1DE64-DE34-784B-87A1-B39FBF5C9EB7}"/>
                </a:ext>
              </a:extLst>
            </p:cNvPr>
            <p:cNvSpPr/>
            <p:nvPr/>
          </p:nvSpPr>
          <p:spPr>
            <a:xfrm>
              <a:off x="7738822" y="5977009"/>
              <a:ext cx="191770" cy="116839"/>
            </a:xfrm>
            <a:custGeom>
              <a:avLst/>
              <a:gdLst/>
              <a:ahLst/>
              <a:cxnLst/>
              <a:rect l="l" t="t" r="r" b="b"/>
              <a:pathLst>
                <a:path w="191770" h="116839">
                  <a:moveTo>
                    <a:pt x="0" y="76784"/>
                  </a:moveTo>
                  <a:lnTo>
                    <a:pt x="84772" y="0"/>
                  </a:lnTo>
                  <a:lnTo>
                    <a:pt x="191566" y="116484"/>
                  </a:lnTo>
                </a:path>
              </a:pathLst>
            </a:custGeom>
            <a:ln w="28371">
              <a:solidFill>
                <a:srgbClr val="2C3B6E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F1EE4E5-C649-EC4F-AC1A-3F6774DE80A6}"/>
                </a:ext>
              </a:extLst>
            </p:cNvPr>
            <p:cNvSpPr/>
            <p:nvPr/>
          </p:nvSpPr>
          <p:spPr>
            <a:xfrm>
              <a:off x="8116398" y="6458489"/>
              <a:ext cx="106680" cy="16510"/>
            </a:xfrm>
            <a:custGeom>
              <a:avLst/>
              <a:gdLst/>
              <a:ahLst/>
              <a:cxnLst/>
              <a:rect l="l" t="t" r="r" b="b"/>
              <a:pathLst>
                <a:path w="106679" h="16510">
                  <a:moveTo>
                    <a:pt x="0" y="863"/>
                  </a:moveTo>
                  <a:lnTo>
                    <a:pt x="47181" y="0"/>
                  </a:lnTo>
                  <a:lnTo>
                    <a:pt x="73982" y="1336"/>
                  </a:lnTo>
                  <a:lnTo>
                    <a:pt x="90370" y="6335"/>
                  </a:lnTo>
                  <a:lnTo>
                    <a:pt x="106311" y="16459"/>
                  </a:lnTo>
                </a:path>
              </a:pathLst>
            </a:custGeom>
            <a:ln w="28371">
              <a:solidFill>
                <a:srgbClr val="2C3B6E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1EC26D1-5224-674C-AE06-E0EB08102ECC}"/>
                </a:ext>
              </a:extLst>
            </p:cNvPr>
            <p:cNvSpPr/>
            <p:nvPr/>
          </p:nvSpPr>
          <p:spPr>
            <a:xfrm>
              <a:off x="7557152" y="5852015"/>
              <a:ext cx="533400" cy="975360"/>
            </a:xfrm>
            <a:custGeom>
              <a:avLst/>
              <a:gdLst/>
              <a:ahLst/>
              <a:cxnLst/>
              <a:rect l="l" t="t" r="r" b="b"/>
              <a:pathLst>
                <a:path w="533400" h="975359">
                  <a:moveTo>
                    <a:pt x="127166" y="0"/>
                  </a:moveTo>
                  <a:lnTo>
                    <a:pt x="67424" y="34745"/>
                  </a:lnTo>
                  <a:lnTo>
                    <a:pt x="39903" y="164367"/>
                  </a:lnTo>
                  <a:lnTo>
                    <a:pt x="23706" y="303626"/>
                  </a:lnTo>
                  <a:lnTo>
                    <a:pt x="12512" y="538969"/>
                  </a:lnTo>
                  <a:lnTo>
                    <a:pt x="0" y="956841"/>
                  </a:lnTo>
                  <a:lnTo>
                    <a:pt x="67424" y="975193"/>
                  </a:lnTo>
                  <a:lnTo>
                    <a:pt x="532917" y="916532"/>
                  </a:lnTo>
                  <a:lnTo>
                    <a:pt x="164782" y="20127"/>
                  </a:lnTo>
                  <a:lnTo>
                    <a:pt x="153719" y="12123"/>
                  </a:lnTo>
                  <a:lnTo>
                    <a:pt x="127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56F16AA-1F84-6F40-894B-064701277648}"/>
                </a:ext>
              </a:extLst>
            </p:cNvPr>
            <p:cNvSpPr/>
            <p:nvPr/>
          </p:nvSpPr>
          <p:spPr>
            <a:xfrm>
              <a:off x="7557152" y="5852015"/>
              <a:ext cx="533400" cy="975360"/>
            </a:xfrm>
            <a:custGeom>
              <a:avLst/>
              <a:gdLst/>
              <a:ahLst/>
              <a:cxnLst/>
              <a:rect l="l" t="t" r="r" b="b"/>
              <a:pathLst>
                <a:path w="533400" h="975359">
                  <a:moveTo>
                    <a:pt x="67424" y="975193"/>
                  </a:moveTo>
                  <a:lnTo>
                    <a:pt x="0" y="956841"/>
                  </a:lnTo>
                  <a:lnTo>
                    <a:pt x="12512" y="538969"/>
                  </a:lnTo>
                  <a:lnTo>
                    <a:pt x="23706" y="303626"/>
                  </a:lnTo>
                  <a:lnTo>
                    <a:pt x="39903" y="164367"/>
                  </a:lnTo>
                  <a:lnTo>
                    <a:pt x="67424" y="34745"/>
                  </a:lnTo>
                  <a:lnTo>
                    <a:pt x="95082" y="1595"/>
                  </a:lnTo>
                  <a:lnTo>
                    <a:pt x="127166" y="0"/>
                  </a:lnTo>
                  <a:lnTo>
                    <a:pt x="153719" y="12123"/>
                  </a:lnTo>
                  <a:lnTo>
                    <a:pt x="164782" y="20127"/>
                  </a:lnTo>
                  <a:lnTo>
                    <a:pt x="532917" y="916532"/>
                  </a:lnTo>
                  <a:lnTo>
                    <a:pt x="67424" y="975193"/>
                  </a:lnTo>
                  <a:close/>
                </a:path>
              </a:pathLst>
            </a:custGeom>
            <a:ln w="26339">
              <a:solidFill>
                <a:srgbClr val="78CDD0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3019CCA-4132-434B-8AAA-6FEA083CDB93}"/>
                </a:ext>
              </a:extLst>
            </p:cNvPr>
            <p:cNvSpPr/>
            <p:nvPr/>
          </p:nvSpPr>
          <p:spPr>
            <a:xfrm>
              <a:off x="7456468" y="6501857"/>
              <a:ext cx="144145" cy="306705"/>
            </a:xfrm>
            <a:custGeom>
              <a:avLst/>
              <a:gdLst/>
              <a:ahLst/>
              <a:cxnLst/>
              <a:rect l="l" t="t" r="r" b="b"/>
              <a:pathLst>
                <a:path w="144145" h="306704">
                  <a:moveTo>
                    <a:pt x="87608" y="0"/>
                  </a:moveTo>
                  <a:lnTo>
                    <a:pt x="69912" y="14067"/>
                  </a:lnTo>
                  <a:lnTo>
                    <a:pt x="45443" y="51095"/>
                  </a:lnTo>
                  <a:lnTo>
                    <a:pt x="14907" y="83548"/>
                  </a:lnTo>
                  <a:lnTo>
                    <a:pt x="613" y="113209"/>
                  </a:lnTo>
                  <a:lnTo>
                    <a:pt x="0" y="139543"/>
                  </a:lnTo>
                  <a:lnTo>
                    <a:pt x="10505" y="162017"/>
                  </a:lnTo>
                  <a:lnTo>
                    <a:pt x="20031" y="201701"/>
                  </a:lnTo>
                  <a:lnTo>
                    <a:pt x="39174" y="241238"/>
                  </a:lnTo>
                  <a:lnTo>
                    <a:pt x="66524" y="275132"/>
                  </a:lnTo>
                  <a:lnTo>
                    <a:pt x="100675" y="297894"/>
                  </a:lnTo>
                  <a:lnTo>
                    <a:pt x="128247" y="306541"/>
                  </a:lnTo>
                  <a:lnTo>
                    <a:pt x="140675" y="305581"/>
                  </a:lnTo>
                  <a:lnTo>
                    <a:pt x="143829" y="300776"/>
                  </a:lnTo>
                  <a:lnTo>
                    <a:pt x="143576" y="297894"/>
                  </a:lnTo>
                  <a:lnTo>
                    <a:pt x="137022" y="34534"/>
                  </a:lnTo>
                  <a:lnTo>
                    <a:pt x="107116" y="7339"/>
                  </a:lnTo>
                  <a:lnTo>
                    <a:pt x="87608" y="0"/>
                  </a:lnTo>
                  <a:close/>
                </a:path>
              </a:pathLst>
            </a:custGeom>
            <a:solidFill>
              <a:srgbClr val="FCC79B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7160463-21DF-864F-95C0-2FA75B74B71E}"/>
                </a:ext>
              </a:extLst>
            </p:cNvPr>
            <p:cNvSpPr/>
            <p:nvPr/>
          </p:nvSpPr>
          <p:spPr>
            <a:xfrm>
              <a:off x="7606348" y="5860034"/>
              <a:ext cx="568325" cy="977900"/>
            </a:xfrm>
            <a:custGeom>
              <a:avLst/>
              <a:gdLst/>
              <a:ahLst/>
              <a:cxnLst/>
              <a:rect l="l" t="t" r="r" b="b"/>
              <a:pathLst>
                <a:path w="568325" h="977900">
                  <a:moveTo>
                    <a:pt x="324047" y="0"/>
                  </a:moveTo>
                  <a:lnTo>
                    <a:pt x="324047" y="41363"/>
                  </a:lnTo>
                  <a:lnTo>
                    <a:pt x="131543" y="559405"/>
                  </a:lnTo>
                  <a:lnTo>
                    <a:pt x="33646" y="827798"/>
                  </a:lnTo>
                  <a:lnTo>
                    <a:pt x="0" y="932686"/>
                  </a:lnTo>
                  <a:lnTo>
                    <a:pt x="248" y="960208"/>
                  </a:lnTo>
                  <a:lnTo>
                    <a:pt x="12861" y="966012"/>
                  </a:lnTo>
                  <a:lnTo>
                    <a:pt x="40572" y="970654"/>
                  </a:lnTo>
                  <a:lnTo>
                    <a:pt x="80703" y="974136"/>
                  </a:lnTo>
                  <a:lnTo>
                    <a:pt x="130572" y="976457"/>
                  </a:lnTo>
                  <a:lnTo>
                    <a:pt x="187501" y="977618"/>
                  </a:lnTo>
                  <a:lnTo>
                    <a:pt x="248809" y="977618"/>
                  </a:lnTo>
                  <a:lnTo>
                    <a:pt x="311817" y="976457"/>
                  </a:lnTo>
                  <a:lnTo>
                    <a:pt x="373844" y="974136"/>
                  </a:lnTo>
                  <a:lnTo>
                    <a:pt x="432212" y="970654"/>
                  </a:lnTo>
                  <a:lnTo>
                    <a:pt x="484239" y="966012"/>
                  </a:lnTo>
                  <a:lnTo>
                    <a:pt x="527247" y="960208"/>
                  </a:lnTo>
                  <a:lnTo>
                    <a:pt x="551614" y="921088"/>
                  </a:lnTo>
                  <a:lnTo>
                    <a:pt x="564347" y="863152"/>
                  </a:lnTo>
                  <a:lnTo>
                    <a:pt x="567874" y="803124"/>
                  </a:lnTo>
                  <a:lnTo>
                    <a:pt x="564623" y="757732"/>
                  </a:lnTo>
                  <a:lnTo>
                    <a:pt x="545506" y="618920"/>
                  </a:lnTo>
                  <a:lnTo>
                    <a:pt x="511015" y="367198"/>
                  </a:lnTo>
                  <a:lnTo>
                    <a:pt x="463226" y="17945"/>
                  </a:lnTo>
                  <a:lnTo>
                    <a:pt x="324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DDD7BA4-4AC3-4341-9AA3-FCCE2027468B}"/>
                </a:ext>
              </a:extLst>
            </p:cNvPr>
            <p:cNvSpPr/>
            <p:nvPr/>
          </p:nvSpPr>
          <p:spPr>
            <a:xfrm>
              <a:off x="7606348" y="5860034"/>
              <a:ext cx="568325" cy="977900"/>
            </a:xfrm>
            <a:custGeom>
              <a:avLst/>
              <a:gdLst/>
              <a:ahLst/>
              <a:cxnLst/>
              <a:rect l="l" t="t" r="r" b="b"/>
              <a:pathLst>
                <a:path w="568325" h="977900">
                  <a:moveTo>
                    <a:pt x="324047" y="41363"/>
                  </a:moveTo>
                  <a:lnTo>
                    <a:pt x="131543" y="559405"/>
                  </a:lnTo>
                  <a:lnTo>
                    <a:pt x="33646" y="827798"/>
                  </a:lnTo>
                  <a:lnTo>
                    <a:pt x="0" y="932686"/>
                  </a:lnTo>
                  <a:lnTo>
                    <a:pt x="248" y="960208"/>
                  </a:lnTo>
                  <a:lnTo>
                    <a:pt x="40572" y="970654"/>
                  </a:lnTo>
                  <a:lnTo>
                    <a:pt x="80703" y="974136"/>
                  </a:lnTo>
                  <a:lnTo>
                    <a:pt x="130572" y="976457"/>
                  </a:lnTo>
                  <a:lnTo>
                    <a:pt x="187501" y="977618"/>
                  </a:lnTo>
                  <a:lnTo>
                    <a:pt x="248809" y="977618"/>
                  </a:lnTo>
                  <a:lnTo>
                    <a:pt x="311817" y="976457"/>
                  </a:lnTo>
                  <a:lnTo>
                    <a:pt x="373844" y="974136"/>
                  </a:lnTo>
                  <a:lnTo>
                    <a:pt x="432212" y="970654"/>
                  </a:lnTo>
                  <a:lnTo>
                    <a:pt x="484239" y="966012"/>
                  </a:lnTo>
                  <a:lnTo>
                    <a:pt x="527247" y="960208"/>
                  </a:lnTo>
                  <a:lnTo>
                    <a:pt x="551614" y="921088"/>
                  </a:lnTo>
                  <a:lnTo>
                    <a:pt x="564347" y="863152"/>
                  </a:lnTo>
                  <a:lnTo>
                    <a:pt x="567874" y="803124"/>
                  </a:lnTo>
                  <a:lnTo>
                    <a:pt x="564623" y="757732"/>
                  </a:lnTo>
                  <a:lnTo>
                    <a:pt x="545506" y="618920"/>
                  </a:lnTo>
                  <a:lnTo>
                    <a:pt x="511015" y="367198"/>
                  </a:lnTo>
                  <a:lnTo>
                    <a:pt x="477978" y="125796"/>
                  </a:lnTo>
                  <a:lnTo>
                    <a:pt x="463226" y="17945"/>
                  </a:lnTo>
                  <a:lnTo>
                    <a:pt x="324047" y="0"/>
                  </a:lnTo>
                  <a:lnTo>
                    <a:pt x="324047" y="41363"/>
                  </a:lnTo>
                  <a:close/>
                </a:path>
              </a:pathLst>
            </a:custGeom>
            <a:ln w="26339">
              <a:solidFill>
                <a:srgbClr val="78CDD0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47273693-ABFF-6440-ADF2-91E68C44690F}"/>
                </a:ext>
              </a:extLst>
            </p:cNvPr>
            <p:cNvSpPr/>
            <p:nvPr/>
          </p:nvSpPr>
          <p:spPr>
            <a:xfrm>
              <a:off x="7739315" y="6608984"/>
              <a:ext cx="137129" cy="2366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225BB5F4-5E7F-5344-97E8-A228A49E8CA6}"/>
                </a:ext>
              </a:extLst>
            </p:cNvPr>
            <p:cNvSpPr/>
            <p:nvPr/>
          </p:nvSpPr>
          <p:spPr>
            <a:xfrm>
              <a:off x="7947776" y="5886754"/>
              <a:ext cx="58419" cy="307975"/>
            </a:xfrm>
            <a:custGeom>
              <a:avLst/>
              <a:gdLst/>
              <a:ahLst/>
              <a:cxnLst/>
              <a:rect l="l" t="t" r="r" b="b"/>
              <a:pathLst>
                <a:path w="58420" h="307975">
                  <a:moveTo>
                    <a:pt x="57429" y="0"/>
                  </a:moveTo>
                  <a:lnTo>
                    <a:pt x="20027" y="165341"/>
                  </a:lnTo>
                  <a:lnTo>
                    <a:pt x="13351" y="187107"/>
                  </a:lnTo>
                  <a:lnTo>
                    <a:pt x="2225" y="235219"/>
                  </a:lnTo>
                  <a:lnTo>
                    <a:pt x="0" y="283898"/>
                  </a:lnTo>
                  <a:lnTo>
                    <a:pt x="20027" y="307365"/>
                  </a:lnTo>
                  <a:lnTo>
                    <a:pt x="37050" y="296027"/>
                  </a:lnTo>
                  <a:lnTo>
                    <a:pt x="48208" y="263540"/>
                  </a:lnTo>
                  <a:lnTo>
                    <a:pt x="54683" y="216079"/>
                  </a:lnTo>
                  <a:lnTo>
                    <a:pt x="57659" y="159819"/>
                  </a:lnTo>
                  <a:lnTo>
                    <a:pt x="58320" y="100935"/>
                  </a:lnTo>
                  <a:lnTo>
                    <a:pt x="57849" y="45604"/>
                  </a:lnTo>
                  <a:lnTo>
                    <a:pt x="57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FABB2676-7163-A64C-B30F-BDF56560093E}"/>
                </a:ext>
              </a:extLst>
            </p:cNvPr>
            <p:cNvSpPr/>
            <p:nvPr/>
          </p:nvSpPr>
          <p:spPr>
            <a:xfrm>
              <a:off x="7947776" y="5886754"/>
              <a:ext cx="58419" cy="307975"/>
            </a:xfrm>
            <a:custGeom>
              <a:avLst/>
              <a:gdLst/>
              <a:ahLst/>
              <a:cxnLst/>
              <a:rect l="l" t="t" r="r" b="b"/>
              <a:pathLst>
                <a:path w="58420" h="307975">
                  <a:moveTo>
                    <a:pt x="57429" y="0"/>
                  </a:moveTo>
                  <a:lnTo>
                    <a:pt x="57849" y="45604"/>
                  </a:lnTo>
                  <a:lnTo>
                    <a:pt x="58320" y="100935"/>
                  </a:lnTo>
                  <a:lnTo>
                    <a:pt x="57659" y="159819"/>
                  </a:lnTo>
                  <a:lnTo>
                    <a:pt x="54683" y="216079"/>
                  </a:lnTo>
                  <a:lnTo>
                    <a:pt x="48208" y="263540"/>
                  </a:lnTo>
                  <a:lnTo>
                    <a:pt x="37050" y="296027"/>
                  </a:lnTo>
                  <a:lnTo>
                    <a:pt x="20027" y="307365"/>
                  </a:lnTo>
                  <a:lnTo>
                    <a:pt x="0" y="283898"/>
                  </a:lnTo>
                  <a:lnTo>
                    <a:pt x="2225" y="235219"/>
                  </a:lnTo>
                  <a:lnTo>
                    <a:pt x="13351" y="187107"/>
                  </a:lnTo>
                  <a:lnTo>
                    <a:pt x="20027" y="165341"/>
                  </a:lnTo>
                </a:path>
              </a:pathLst>
            </a:custGeom>
            <a:ln w="17564">
              <a:solidFill>
                <a:srgbClr val="78CDD0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483D6551-CF25-4F4B-9FFA-C78022EDB658}"/>
                </a:ext>
              </a:extLst>
            </p:cNvPr>
            <p:cNvSpPr/>
            <p:nvPr/>
          </p:nvSpPr>
          <p:spPr>
            <a:xfrm>
              <a:off x="7600149" y="6499790"/>
              <a:ext cx="109855" cy="288925"/>
            </a:xfrm>
            <a:custGeom>
              <a:avLst/>
              <a:gdLst/>
              <a:ahLst/>
              <a:cxnLst/>
              <a:rect l="l" t="t" r="r" b="b"/>
              <a:pathLst>
                <a:path w="109854" h="288925">
                  <a:moveTo>
                    <a:pt x="56599" y="0"/>
                  </a:moveTo>
                  <a:lnTo>
                    <a:pt x="6447" y="5695"/>
                  </a:lnTo>
                  <a:lnTo>
                    <a:pt x="957" y="49491"/>
                  </a:lnTo>
                  <a:lnTo>
                    <a:pt x="0" y="106135"/>
                  </a:lnTo>
                  <a:lnTo>
                    <a:pt x="2170" y="166988"/>
                  </a:lnTo>
                  <a:lnTo>
                    <a:pt x="6066" y="223410"/>
                  </a:lnTo>
                  <a:lnTo>
                    <a:pt x="10283" y="266764"/>
                  </a:lnTo>
                  <a:lnTo>
                    <a:pt x="13419" y="288410"/>
                  </a:lnTo>
                  <a:lnTo>
                    <a:pt x="109647" y="5695"/>
                  </a:lnTo>
                  <a:lnTo>
                    <a:pt x="104865" y="3796"/>
                  </a:lnTo>
                  <a:lnTo>
                    <a:pt x="88294" y="632"/>
                  </a:lnTo>
                  <a:lnTo>
                    <a:pt x="56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6ED8C52D-82D4-524F-B87B-3ED37836A949}"/>
                </a:ext>
              </a:extLst>
            </p:cNvPr>
            <p:cNvSpPr/>
            <p:nvPr/>
          </p:nvSpPr>
          <p:spPr>
            <a:xfrm>
              <a:off x="7600149" y="6499790"/>
              <a:ext cx="109855" cy="288925"/>
            </a:xfrm>
            <a:custGeom>
              <a:avLst/>
              <a:gdLst/>
              <a:ahLst/>
              <a:cxnLst/>
              <a:rect l="l" t="t" r="r" b="b"/>
              <a:pathLst>
                <a:path w="109854" h="288925">
                  <a:moveTo>
                    <a:pt x="13419" y="288410"/>
                  </a:moveTo>
                  <a:lnTo>
                    <a:pt x="10283" y="266764"/>
                  </a:lnTo>
                  <a:lnTo>
                    <a:pt x="6066" y="223410"/>
                  </a:lnTo>
                  <a:lnTo>
                    <a:pt x="2170" y="166988"/>
                  </a:lnTo>
                  <a:lnTo>
                    <a:pt x="0" y="106135"/>
                  </a:lnTo>
                  <a:lnTo>
                    <a:pt x="957" y="49491"/>
                  </a:lnTo>
                  <a:lnTo>
                    <a:pt x="6447" y="5695"/>
                  </a:lnTo>
                  <a:lnTo>
                    <a:pt x="56599" y="0"/>
                  </a:lnTo>
                  <a:lnTo>
                    <a:pt x="88294" y="632"/>
                  </a:lnTo>
                  <a:lnTo>
                    <a:pt x="104865" y="3796"/>
                  </a:lnTo>
                  <a:lnTo>
                    <a:pt x="109647" y="5695"/>
                  </a:lnTo>
                  <a:lnTo>
                    <a:pt x="13419" y="288410"/>
                  </a:lnTo>
                  <a:close/>
                </a:path>
              </a:pathLst>
            </a:custGeom>
            <a:ln w="26339">
              <a:solidFill>
                <a:srgbClr val="78CDD0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B6991C4B-7BAD-6E4D-BFF9-BA1E5B21D32F}"/>
                </a:ext>
              </a:extLst>
            </p:cNvPr>
            <p:cNvSpPr/>
            <p:nvPr/>
          </p:nvSpPr>
          <p:spPr>
            <a:xfrm>
              <a:off x="7671623" y="5898465"/>
              <a:ext cx="38735" cy="333375"/>
            </a:xfrm>
            <a:custGeom>
              <a:avLst/>
              <a:gdLst/>
              <a:ahLst/>
              <a:cxnLst/>
              <a:rect l="l" t="t" r="r" b="b"/>
              <a:pathLst>
                <a:path w="38734" h="333375">
                  <a:moveTo>
                    <a:pt x="0" y="0"/>
                  </a:moveTo>
                  <a:lnTo>
                    <a:pt x="18870" y="179408"/>
                  </a:lnTo>
                  <a:lnTo>
                    <a:pt x="29138" y="273934"/>
                  </a:lnTo>
                  <a:lnTo>
                    <a:pt x="34384" y="314826"/>
                  </a:lnTo>
                  <a:lnTo>
                    <a:pt x="38188" y="33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4BC26CB7-D658-D243-9D86-F205FCC4387F}"/>
                </a:ext>
              </a:extLst>
            </p:cNvPr>
            <p:cNvSpPr/>
            <p:nvPr/>
          </p:nvSpPr>
          <p:spPr>
            <a:xfrm>
              <a:off x="7671623" y="5898465"/>
              <a:ext cx="38735" cy="333375"/>
            </a:xfrm>
            <a:custGeom>
              <a:avLst/>
              <a:gdLst/>
              <a:ahLst/>
              <a:cxnLst/>
              <a:rect l="l" t="t" r="r" b="b"/>
              <a:pathLst>
                <a:path w="38734" h="333375">
                  <a:moveTo>
                    <a:pt x="0" y="0"/>
                  </a:moveTo>
                  <a:lnTo>
                    <a:pt x="18870" y="179408"/>
                  </a:lnTo>
                  <a:lnTo>
                    <a:pt x="29138" y="273934"/>
                  </a:lnTo>
                  <a:lnTo>
                    <a:pt x="34384" y="314826"/>
                  </a:lnTo>
                  <a:lnTo>
                    <a:pt x="38188" y="333336"/>
                  </a:lnTo>
                </a:path>
              </a:pathLst>
            </a:custGeom>
            <a:ln w="17564">
              <a:solidFill>
                <a:srgbClr val="78CDD0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21FAA3F1-6444-AB4A-9153-105112095CE9}"/>
                </a:ext>
              </a:extLst>
            </p:cNvPr>
            <p:cNvSpPr/>
            <p:nvPr/>
          </p:nvSpPr>
          <p:spPr>
            <a:xfrm>
              <a:off x="7342931" y="4776528"/>
              <a:ext cx="973455" cy="1183005"/>
            </a:xfrm>
            <a:custGeom>
              <a:avLst/>
              <a:gdLst/>
              <a:ahLst/>
              <a:cxnLst/>
              <a:rect l="l" t="t" r="r" b="b"/>
              <a:pathLst>
                <a:path w="973454" h="1183004">
                  <a:moveTo>
                    <a:pt x="492594" y="0"/>
                  </a:moveTo>
                  <a:lnTo>
                    <a:pt x="448289" y="1958"/>
                  </a:lnTo>
                  <a:lnTo>
                    <a:pt x="405049" y="8622"/>
                  </a:lnTo>
                  <a:lnTo>
                    <a:pt x="363048" y="19786"/>
                  </a:lnTo>
                  <a:lnTo>
                    <a:pt x="322460" y="35241"/>
                  </a:lnTo>
                  <a:lnTo>
                    <a:pt x="283459" y="54781"/>
                  </a:lnTo>
                  <a:lnTo>
                    <a:pt x="246219" y="78199"/>
                  </a:lnTo>
                  <a:lnTo>
                    <a:pt x="210914" y="105288"/>
                  </a:lnTo>
                  <a:lnTo>
                    <a:pt x="177717" y="135840"/>
                  </a:lnTo>
                  <a:lnTo>
                    <a:pt x="146804" y="169649"/>
                  </a:lnTo>
                  <a:lnTo>
                    <a:pt x="118347" y="206508"/>
                  </a:lnTo>
                  <a:lnTo>
                    <a:pt x="92520" y="246209"/>
                  </a:lnTo>
                  <a:lnTo>
                    <a:pt x="69498" y="288546"/>
                  </a:lnTo>
                  <a:lnTo>
                    <a:pt x="49455" y="333312"/>
                  </a:lnTo>
                  <a:lnTo>
                    <a:pt x="32563" y="380299"/>
                  </a:lnTo>
                  <a:lnTo>
                    <a:pt x="18998" y="429300"/>
                  </a:lnTo>
                  <a:lnTo>
                    <a:pt x="8933" y="480109"/>
                  </a:lnTo>
                  <a:lnTo>
                    <a:pt x="2542" y="532518"/>
                  </a:lnTo>
                  <a:lnTo>
                    <a:pt x="0" y="586320"/>
                  </a:lnTo>
                  <a:lnTo>
                    <a:pt x="1053" y="657591"/>
                  </a:lnTo>
                  <a:lnTo>
                    <a:pt x="5638" y="723322"/>
                  </a:lnTo>
                  <a:lnTo>
                    <a:pt x="13607" y="783708"/>
                  </a:lnTo>
                  <a:lnTo>
                    <a:pt x="24811" y="838945"/>
                  </a:lnTo>
                  <a:lnTo>
                    <a:pt x="39103" y="889228"/>
                  </a:lnTo>
                  <a:lnTo>
                    <a:pt x="56334" y="934754"/>
                  </a:lnTo>
                  <a:lnTo>
                    <a:pt x="76357" y="975718"/>
                  </a:lnTo>
                  <a:lnTo>
                    <a:pt x="99022" y="1012315"/>
                  </a:lnTo>
                  <a:lnTo>
                    <a:pt x="124182" y="1044742"/>
                  </a:lnTo>
                  <a:lnTo>
                    <a:pt x="151689" y="1073194"/>
                  </a:lnTo>
                  <a:lnTo>
                    <a:pt x="181395" y="1097866"/>
                  </a:lnTo>
                  <a:lnTo>
                    <a:pt x="213151" y="1118955"/>
                  </a:lnTo>
                  <a:lnTo>
                    <a:pt x="282222" y="1151165"/>
                  </a:lnTo>
                  <a:lnTo>
                    <a:pt x="319241" y="1162677"/>
                  </a:lnTo>
                  <a:lnTo>
                    <a:pt x="357718" y="1171389"/>
                  </a:lnTo>
                  <a:lnTo>
                    <a:pt x="397505" y="1177495"/>
                  </a:lnTo>
                  <a:lnTo>
                    <a:pt x="438453" y="1181191"/>
                  </a:lnTo>
                  <a:lnTo>
                    <a:pt x="480415" y="1182674"/>
                  </a:lnTo>
                  <a:lnTo>
                    <a:pt x="522404" y="1181732"/>
                  </a:lnTo>
                  <a:lnTo>
                    <a:pt x="563430" y="1177987"/>
                  </a:lnTo>
                  <a:lnTo>
                    <a:pt x="603350" y="1171345"/>
                  </a:lnTo>
                  <a:lnTo>
                    <a:pt x="642017" y="1161717"/>
                  </a:lnTo>
                  <a:lnTo>
                    <a:pt x="679286" y="1149009"/>
                  </a:lnTo>
                  <a:lnTo>
                    <a:pt x="715012" y="1133130"/>
                  </a:lnTo>
                  <a:lnTo>
                    <a:pt x="749051" y="1113988"/>
                  </a:lnTo>
                  <a:lnTo>
                    <a:pt x="781256" y="1091491"/>
                  </a:lnTo>
                  <a:lnTo>
                    <a:pt x="811483" y="1065548"/>
                  </a:lnTo>
                  <a:lnTo>
                    <a:pt x="839586" y="1036066"/>
                  </a:lnTo>
                  <a:lnTo>
                    <a:pt x="865421" y="1002953"/>
                  </a:lnTo>
                  <a:lnTo>
                    <a:pt x="888841" y="966118"/>
                  </a:lnTo>
                  <a:lnTo>
                    <a:pt x="909702" y="925468"/>
                  </a:lnTo>
                  <a:lnTo>
                    <a:pt x="927859" y="880913"/>
                  </a:lnTo>
                  <a:lnTo>
                    <a:pt x="943167" y="832359"/>
                  </a:lnTo>
                  <a:lnTo>
                    <a:pt x="955479" y="779716"/>
                  </a:lnTo>
                  <a:lnTo>
                    <a:pt x="964652" y="722891"/>
                  </a:lnTo>
                  <a:lnTo>
                    <a:pt x="970540" y="661792"/>
                  </a:lnTo>
                  <a:lnTo>
                    <a:pt x="972997" y="596328"/>
                  </a:lnTo>
                  <a:lnTo>
                    <a:pt x="971562" y="542483"/>
                  </a:lnTo>
                  <a:lnTo>
                    <a:pt x="966250" y="489952"/>
                  </a:lnTo>
                  <a:lnTo>
                    <a:pt x="957232" y="438946"/>
                  </a:lnTo>
                  <a:lnTo>
                    <a:pt x="944677" y="389676"/>
                  </a:lnTo>
                  <a:lnTo>
                    <a:pt x="928756" y="342352"/>
                  </a:lnTo>
                  <a:lnTo>
                    <a:pt x="909637" y="297184"/>
                  </a:lnTo>
                  <a:lnTo>
                    <a:pt x="887491" y="254383"/>
                  </a:lnTo>
                  <a:lnTo>
                    <a:pt x="862487" y="214160"/>
                  </a:lnTo>
                  <a:lnTo>
                    <a:pt x="834794" y="176725"/>
                  </a:lnTo>
                  <a:lnTo>
                    <a:pt x="804584" y="142288"/>
                  </a:lnTo>
                  <a:lnTo>
                    <a:pt x="772024" y="111060"/>
                  </a:lnTo>
                  <a:lnTo>
                    <a:pt x="737285" y="83252"/>
                  </a:lnTo>
                  <a:lnTo>
                    <a:pt x="700537" y="59073"/>
                  </a:lnTo>
                  <a:lnTo>
                    <a:pt x="661949" y="38736"/>
                  </a:lnTo>
                  <a:lnTo>
                    <a:pt x="621691" y="22449"/>
                  </a:lnTo>
                  <a:lnTo>
                    <a:pt x="579933" y="10424"/>
                  </a:lnTo>
                  <a:lnTo>
                    <a:pt x="536844" y="2870"/>
                  </a:lnTo>
                  <a:lnTo>
                    <a:pt x="492594" y="0"/>
                  </a:lnTo>
                  <a:close/>
                </a:path>
              </a:pathLst>
            </a:custGeom>
            <a:solidFill>
              <a:srgbClr val="FCC79B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4EC0C36E-E3C2-CC40-A28B-5E7DCD930B19}"/>
                </a:ext>
              </a:extLst>
            </p:cNvPr>
            <p:cNvSpPr/>
            <p:nvPr/>
          </p:nvSpPr>
          <p:spPr>
            <a:xfrm>
              <a:off x="7236346" y="5393420"/>
              <a:ext cx="231140" cy="295910"/>
            </a:xfrm>
            <a:custGeom>
              <a:avLst/>
              <a:gdLst/>
              <a:ahLst/>
              <a:cxnLst/>
              <a:rect l="l" t="t" r="r" b="b"/>
              <a:pathLst>
                <a:path w="231140" h="295910">
                  <a:moveTo>
                    <a:pt x="102568" y="0"/>
                  </a:moveTo>
                  <a:lnTo>
                    <a:pt x="63884" y="6923"/>
                  </a:lnTo>
                  <a:lnTo>
                    <a:pt x="32551" y="28606"/>
                  </a:lnTo>
                  <a:lnTo>
                    <a:pt x="10585" y="63194"/>
                  </a:lnTo>
                  <a:lnTo>
                    <a:pt x="0" y="108829"/>
                  </a:lnTo>
                  <a:lnTo>
                    <a:pt x="2521" y="151287"/>
                  </a:lnTo>
                  <a:lnTo>
                    <a:pt x="16753" y="190999"/>
                  </a:lnTo>
                  <a:lnTo>
                    <a:pt x="41753" y="226461"/>
                  </a:lnTo>
                  <a:lnTo>
                    <a:pt x="76581" y="256173"/>
                  </a:lnTo>
                  <a:lnTo>
                    <a:pt x="120295" y="278630"/>
                  </a:lnTo>
                  <a:lnTo>
                    <a:pt x="171955" y="292331"/>
                  </a:lnTo>
                  <a:lnTo>
                    <a:pt x="230619" y="295773"/>
                  </a:lnTo>
                  <a:lnTo>
                    <a:pt x="193928" y="37861"/>
                  </a:lnTo>
                  <a:lnTo>
                    <a:pt x="146587" y="9694"/>
                  </a:lnTo>
                  <a:lnTo>
                    <a:pt x="102568" y="0"/>
                  </a:lnTo>
                  <a:close/>
                </a:path>
              </a:pathLst>
            </a:custGeom>
            <a:solidFill>
              <a:srgbClr val="FCC79B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FDD5389B-2C86-0D4E-9C48-173660868081}"/>
                </a:ext>
              </a:extLst>
            </p:cNvPr>
            <p:cNvSpPr/>
            <p:nvPr/>
          </p:nvSpPr>
          <p:spPr>
            <a:xfrm>
              <a:off x="8222708" y="5417903"/>
              <a:ext cx="253365" cy="281305"/>
            </a:xfrm>
            <a:custGeom>
              <a:avLst/>
              <a:gdLst/>
              <a:ahLst/>
              <a:cxnLst/>
              <a:rect l="l" t="t" r="r" b="b"/>
              <a:pathLst>
                <a:path w="253365" h="281304">
                  <a:moveTo>
                    <a:pt x="165654" y="0"/>
                  </a:moveTo>
                  <a:lnTo>
                    <a:pt x="120753" y="3843"/>
                  </a:lnTo>
                  <a:lnTo>
                    <a:pt x="70142" y="25561"/>
                  </a:lnTo>
                  <a:lnTo>
                    <a:pt x="0" y="276424"/>
                  </a:lnTo>
                  <a:lnTo>
                    <a:pt x="58598" y="280705"/>
                  </a:lnTo>
                  <a:lnTo>
                    <a:pt x="111600" y="273894"/>
                  </a:lnTo>
                  <a:lnTo>
                    <a:pt x="157874" y="257360"/>
                  </a:lnTo>
                  <a:lnTo>
                    <a:pt x="196292" y="232468"/>
                  </a:lnTo>
                  <a:lnTo>
                    <a:pt x="225722" y="200586"/>
                  </a:lnTo>
                  <a:lnTo>
                    <a:pt x="245034" y="163081"/>
                  </a:lnTo>
                  <a:lnTo>
                    <a:pt x="253098" y="121319"/>
                  </a:lnTo>
                  <a:lnTo>
                    <a:pt x="248566" y="74690"/>
                  </a:lnTo>
                  <a:lnTo>
                    <a:pt x="231313" y="37526"/>
                  </a:lnTo>
                  <a:lnTo>
                    <a:pt x="203092" y="11928"/>
                  </a:lnTo>
                  <a:lnTo>
                    <a:pt x="165654" y="0"/>
                  </a:lnTo>
                  <a:close/>
                </a:path>
              </a:pathLst>
            </a:custGeom>
            <a:solidFill>
              <a:srgbClr val="FCC79B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9D3FC58C-1656-504F-98B8-FFFC0582A270}"/>
                </a:ext>
              </a:extLst>
            </p:cNvPr>
            <p:cNvSpPr/>
            <p:nvPr/>
          </p:nvSpPr>
          <p:spPr>
            <a:xfrm>
              <a:off x="7377148" y="5517478"/>
              <a:ext cx="179666" cy="1189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689DEDE2-398C-DF4D-B232-0AFC7204FD3E}"/>
                </a:ext>
              </a:extLst>
            </p:cNvPr>
            <p:cNvSpPr/>
            <p:nvPr/>
          </p:nvSpPr>
          <p:spPr>
            <a:xfrm>
              <a:off x="8031302" y="5540264"/>
              <a:ext cx="204584" cy="1298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66F906F1-5FC8-DE48-A811-B8C21CBCDB12}"/>
                </a:ext>
              </a:extLst>
            </p:cNvPr>
            <p:cNvSpPr/>
            <p:nvPr/>
          </p:nvSpPr>
          <p:spPr>
            <a:xfrm>
              <a:off x="7304438" y="4694465"/>
              <a:ext cx="1142365" cy="740410"/>
            </a:xfrm>
            <a:custGeom>
              <a:avLst/>
              <a:gdLst/>
              <a:ahLst/>
              <a:cxnLst/>
              <a:rect l="l" t="t" r="r" b="b"/>
              <a:pathLst>
                <a:path w="1142365" h="740410">
                  <a:moveTo>
                    <a:pt x="1137817" y="351986"/>
                  </a:moveTo>
                  <a:lnTo>
                    <a:pt x="776489" y="351986"/>
                  </a:lnTo>
                  <a:lnTo>
                    <a:pt x="965376" y="739945"/>
                  </a:lnTo>
                  <a:lnTo>
                    <a:pt x="994476" y="726370"/>
                  </a:lnTo>
                  <a:lnTo>
                    <a:pt x="1019144" y="718793"/>
                  </a:lnTo>
                  <a:lnTo>
                    <a:pt x="1036245" y="715503"/>
                  </a:lnTo>
                  <a:lnTo>
                    <a:pt x="1042643" y="714787"/>
                  </a:lnTo>
                  <a:lnTo>
                    <a:pt x="1133469" y="430924"/>
                  </a:lnTo>
                  <a:lnTo>
                    <a:pt x="1137817" y="351986"/>
                  </a:lnTo>
                  <a:close/>
                </a:path>
                <a:path w="1142365" h="740410">
                  <a:moveTo>
                    <a:pt x="531907" y="0"/>
                  </a:moveTo>
                  <a:lnTo>
                    <a:pt x="486525" y="2496"/>
                  </a:lnTo>
                  <a:lnTo>
                    <a:pt x="440936" y="8401"/>
                  </a:lnTo>
                  <a:lnTo>
                    <a:pt x="395573" y="17686"/>
                  </a:lnTo>
                  <a:lnTo>
                    <a:pt x="350867" y="30326"/>
                  </a:lnTo>
                  <a:lnTo>
                    <a:pt x="307253" y="46294"/>
                  </a:lnTo>
                  <a:lnTo>
                    <a:pt x="265162" y="65563"/>
                  </a:lnTo>
                  <a:lnTo>
                    <a:pt x="225028" y="88106"/>
                  </a:lnTo>
                  <a:lnTo>
                    <a:pt x="187283" y="113899"/>
                  </a:lnTo>
                  <a:lnTo>
                    <a:pt x="152359" y="142913"/>
                  </a:lnTo>
                  <a:lnTo>
                    <a:pt x="120691" y="175122"/>
                  </a:lnTo>
                  <a:lnTo>
                    <a:pt x="92710" y="210500"/>
                  </a:lnTo>
                  <a:lnTo>
                    <a:pt x="68849" y="249021"/>
                  </a:lnTo>
                  <a:lnTo>
                    <a:pt x="49541" y="290657"/>
                  </a:lnTo>
                  <a:lnTo>
                    <a:pt x="3579" y="451286"/>
                  </a:lnTo>
                  <a:lnTo>
                    <a:pt x="0" y="576855"/>
                  </a:lnTo>
                  <a:lnTo>
                    <a:pt x="15177" y="658614"/>
                  </a:lnTo>
                  <a:lnTo>
                    <a:pt x="25487" y="687812"/>
                  </a:lnTo>
                  <a:lnTo>
                    <a:pt x="60869" y="699610"/>
                  </a:lnTo>
                  <a:lnTo>
                    <a:pt x="100404" y="538231"/>
                  </a:lnTo>
                  <a:lnTo>
                    <a:pt x="299261" y="386885"/>
                  </a:lnTo>
                  <a:lnTo>
                    <a:pt x="412113" y="386885"/>
                  </a:lnTo>
                  <a:lnTo>
                    <a:pt x="525448" y="320121"/>
                  </a:lnTo>
                  <a:lnTo>
                    <a:pt x="1139572" y="320121"/>
                  </a:lnTo>
                  <a:lnTo>
                    <a:pt x="1142174" y="272874"/>
                  </a:lnTo>
                  <a:lnTo>
                    <a:pt x="1049345" y="183552"/>
                  </a:lnTo>
                  <a:lnTo>
                    <a:pt x="835569" y="105872"/>
                  </a:lnTo>
                  <a:lnTo>
                    <a:pt x="807425" y="80156"/>
                  </a:lnTo>
                  <a:lnTo>
                    <a:pt x="775611" y="58058"/>
                  </a:lnTo>
                  <a:lnTo>
                    <a:pt x="740560" y="39554"/>
                  </a:lnTo>
                  <a:lnTo>
                    <a:pt x="702706" y="24616"/>
                  </a:lnTo>
                  <a:lnTo>
                    <a:pt x="662481" y="13218"/>
                  </a:lnTo>
                  <a:lnTo>
                    <a:pt x="620318" y="5334"/>
                  </a:lnTo>
                  <a:lnTo>
                    <a:pt x="576649" y="936"/>
                  </a:lnTo>
                  <a:lnTo>
                    <a:pt x="531907" y="0"/>
                  </a:lnTo>
                  <a:close/>
                </a:path>
                <a:path w="1142365" h="740410">
                  <a:moveTo>
                    <a:pt x="412113" y="386885"/>
                  </a:moveTo>
                  <a:lnTo>
                    <a:pt x="299261" y="386885"/>
                  </a:lnTo>
                  <a:lnTo>
                    <a:pt x="252233" y="481068"/>
                  </a:lnTo>
                  <a:lnTo>
                    <a:pt x="412113" y="386885"/>
                  </a:lnTo>
                  <a:close/>
                </a:path>
                <a:path w="1142365" h="740410">
                  <a:moveTo>
                    <a:pt x="1139572" y="320121"/>
                  </a:moveTo>
                  <a:lnTo>
                    <a:pt x="525448" y="320121"/>
                  </a:lnTo>
                  <a:lnTo>
                    <a:pt x="468044" y="455211"/>
                  </a:lnTo>
                  <a:lnTo>
                    <a:pt x="776489" y="351986"/>
                  </a:lnTo>
                  <a:lnTo>
                    <a:pt x="1137817" y="351986"/>
                  </a:lnTo>
                  <a:lnTo>
                    <a:pt x="1139572" y="320121"/>
                  </a:lnTo>
                  <a:close/>
                </a:path>
              </a:pathLst>
            </a:custGeom>
            <a:solidFill>
              <a:srgbClr val="372C2C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CA4D06BC-01BB-8F4C-99D0-8B169F69694D}"/>
                </a:ext>
              </a:extLst>
            </p:cNvPr>
            <p:cNvSpPr/>
            <p:nvPr/>
          </p:nvSpPr>
          <p:spPr>
            <a:xfrm>
              <a:off x="7389705" y="4818794"/>
              <a:ext cx="1009650" cy="216535"/>
            </a:xfrm>
            <a:custGeom>
              <a:avLst/>
              <a:gdLst/>
              <a:ahLst/>
              <a:cxnLst/>
              <a:rect l="l" t="t" r="r" b="b"/>
              <a:pathLst>
                <a:path w="1009650" h="216535">
                  <a:moveTo>
                    <a:pt x="605900" y="195787"/>
                  </a:moveTo>
                  <a:lnTo>
                    <a:pt x="440188" y="195787"/>
                  </a:lnTo>
                  <a:lnTo>
                    <a:pt x="431509" y="216210"/>
                  </a:lnTo>
                  <a:lnTo>
                    <a:pt x="605900" y="195787"/>
                  </a:lnTo>
                  <a:close/>
                </a:path>
                <a:path w="1009650" h="216535">
                  <a:moveTo>
                    <a:pt x="89526" y="0"/>
                  </a:moveTo>
                  <a:lnTo>
                    <a:pt x="69441" y="16429"/>
                  </a:lnTo>
                  <a:lnTo>
                    <a:pt x="37001" y="49006"/>
                  </a:lnTo>
                  <a:lnTo>
                    <a:pt x="8355" y="84866"/>
                  </a:lnTo>
                  <a:lnTo>
                    <a:pt x="0" y="98262"/>
                  </a:lnTo>
                  <a:lnTo>
                    <a:pt x="198285" y="174308"/>
                  </a:lnTo>
                  <a:lnTo>
                    <a:pt x="408739" y="214314"/>
                  </a:lnTo>
                  <a:lnTo>
                    <a:pt x="440188" y="195787"/>
                  </a:lnTo>
                  <a:lnTo>
                    <a:pt x="605900" y="195787"/>
                  </a:lnTo>
                  <a:lnTo>
                    <a:pt x="676043" y="187573"/>
                  </a:lnTo>
                  <a:lnTo>
                    <a:pt x="1009531" y="102976"/>
                  </a:lnTo>
                  <a:lnTo>
                    <a:pt x="988653" y="91726"/>
                  </a:lnTo>
                  <a:lnTo>
                    <a:pt x="465545" y="91726"/>
                  </a:lnTo>
                  <a:lnTo>
                    <a:pt x="273587" y="59904"/>
                  </a:lnTo>
                  <a:lnTo>
                    <a:pt x="89526" y="0"/>
                  </a:lnTo>
                  <a:close/>
                </a:path>
                <a:path w="1009650" h="216535">
                  <a:moveTo>
                    <a:pt x="854325" y="19350"/>
                  </a:moveTo>
                  <a:lnTo>
                    <a:pt x="665895" y="68036"/>
                  </a:lnTo>
                  <a:lnTo>
                    <a:pt x="465545" y="91726"/>
                  </a:lnTo>
                  <a:lnTo>
                    <a:pt x="988653" y="91726"/>
                  </a:lnTo>
                  <a:lnTo>
                    <a:pt x="854325" y="19350"/>
                  </a:lnTo>
                  <a:close/>
                </a:path>
              </a:pathLst>
            </a:custGeom>
            <a:solidFill>
              <a:srgbClr val="65554C"/>
            </a:solid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DF08FDAA-EE20-FB47-A0A1-821578021CAB}"/>
                </a:ext>
              </a:extLst>
            </p:cNvPr>
            <p:cNvSpPr/>
            <p:nvPr/>
          </p:nvSpPr>
          <p:spPr>
            <a:xfrm>
              <a:off x="7304438" y="4694465"/>
              <a:ext cx="1142365" cy="740410"/>
            </a:xfrm>
            <a:custGeom>
              <a:avLst/>
              <a:gdLst/>
              <a:ahLst/>
              <a:cxnLst/>
              <a:rect l="l" t="t" r="r" b="b"/>
              <a:pathLst>
                <a:path w="1142365" h="740410">
                  <a:moveTo>
                    <a:pt x="25487" y="687812"/>
                  </a:moveTo>
                  <a:lnTo>
                    <a:pt x="60869" y="699610"/>
                  </a:lnTo>
                  <a:lnTo>
                    <a:pt x="100404" y="538231"/>
                  </a:lnTo>
                  <a:lnTo>
                    <a:pt x="299261" y="386885"/>
                  </a:lnTo>
                  <a:lnTo>
                    <a:pt x="252233" y="481068"/>
                  </a:lnTo>
                  <a:lnTo>
                    <a:pt x="525448" y="320121"/>
                  </a:lnTo>
                  <a:lnTo>
                    <a:pt x="468044" y="455211"/>
                  </a:lnTo>
                  <a:lnTo>
                    <a:pt x="776489" y="351986"/>
                  </a:lnTo>
                  <a:lnTo>
                    <a:pt x="965376" y="739945"/>
                  </a:lnTo>
                  <a:lnTo>
                    <a:pt x="994476" y="726370"/>
                  </a:lnTo>
                  <a:lnTo>
                    <a:pt x="1019144" y="718793"/>
                  </a:lnTo>
                  <a:lnTo>
                    <a:pt x="1036245" y="715503"/>
                  </a:lnTo>
                  <a:lnTo>
                    <a:pt x="1042643" y="714787"/>
                  </a:lnTo>
                  <a:lnTo>
                    <a:pt x="1133469" y="430924"/>
                  </a:lnTo>
                  <a:lnTo>
                    <a:pt x="1142174" y="272874"/>
                  </a:lnTo>
                  <a:lnTo>
                    <a:pt x="1049345" y="183552"/>
                  </a:lnTo>
                  <a:lnTo>
                    <a:pt x="835569" y="105872"/>
                  </a:lnTo>
                  <a:lnTo>
                    <a:pt x="807425" y="80156"/>
                  </a:lnTo>
                  <a:lnTo>
                    <a:pt x="775611" y="58058"/>
                  </a:lnTo>
                  <a:lnTo>
                    <a:pt x="740560" y="39554"/>
                  </a:lnTo>
                  <a:lnTo>
                    <a:pt x="702706" y="24616"/>
                  </a:lnTo>
                  <a:lnTo>
                    <a:pt x="662481" y="13218"/>
                  </a:lnTo>
                  <a:lnTo>
                    <a:pt x="620318" y="5334"/>
                  </a:lnTo>
                  <a:lnTo>
                    <a:pt x="576649" y="936"/>
                  </a:lnTo>
                  <a:lnTo>
                    <a:pt x="531907" y="0"/>
                  </a:lnTo>
                  <a:lnTo>
                    <a:pt x="486525" y="2496"/>
                  </a:lnTo>
                  <a:lnTo>
                    <a:pt x="440936" y="8401"/>
                  </a:lnTo>
                  <a:lnTo>
                    <a:pt x="395573" y="17686"/>
                  </a:lnTo>
                  <a:lnTo>
                    <a:pt x="350867" y="30326"/>
                  </a:lnTo>
                  <a:lnTo>
                    <a:pt x="307253" y="46294"/>
                  </a:lnTo>
                  <a:lnTo>
                    <a:pt x="265162" y="65563"/>
                  </a:lnTo>
                  <a:lnTo>
                    <a:pt x="225028" y="88106"/>
                  </a:lnTo>
                  <a:lnTo>
                    <a:pt x="187283" y="113899"/>
                  </a:lnTo>
                  <a:lnTo>
                    <a:pt x="152359" y="142913"/>
                  </a:lnTo>
                  <a:lnTo>
                    <a:pt x="120691" y="175122"/>
                  </a:lnTo>
                  <a:lnTo>
                    <a:pt x="92710" y="210500"/>
                  </a:lnTo>
                  <a:lnTo>
                    <a:pt x="68849" y="249021"/>
                  </a:lnTo>
                  <a:lnTo>
                    <a:pt x="49541" y="290657"/>
                  </a:lnTo>
                  <a:lnTo>
                    <a:pt x="3579" y="451286"/>
                  </a:lnTo>
                  <a:lnTo>
                    <a:pt x="0" y="576855"/>
                  </a:lnTo>
                  <a:lnTo>
                    <a:pt x="15177" y="658614"/>
                  </a:lnTo>
                  <a:lnTo>
                    <a:pt x="25487" y="687812"/>
                  </a:lnTo>
                  <a:close/>
                </a:path>
              </a:pathLst>
            </a:custGeom>
            <a:ln w="28168">
              <a:solidFill>
                <a:srgbClr val="372C2C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7228A71-C1C7-654D-B482-3D2F0D24AF7A}"/>
                </a:ext>
              </a:extLst>
            </p:cNvPr>
            <p:cNvSpPr/>
            <p:nvPr/>
          </p:nvSpPr>
          <p:spPr>
            <a:xfrm>
              <a:off x="7521485" y="4774599"/>
              <a:ext cx="247015" cy="232410"/>
            </a:xfrm>
            <a:custGeom>
              <a:avLst/>
              <a:gdLst/>
              <a:ahLst/>
              <a:cxnLst/>
              <a:rect l="l" t="t" r="r" b="b"/>
              <a:pathLst>
                <a:path w="247015" h="232410">
                  <a:moveTo>
                    <a:pt x="246494" y="0"/>
                  </a:moveTo>
                  <a:lnTo>
                    <a:pt x="143630" y="46618"/>
                  </a:lnTo>
                  <a:lnTo>
                    <a:pt x="83666" y="86339"/>
                  </a:lnTo>
                  <a:lnTo>
                    <a:pt x="43492" y="140926"/>
                  </a:lnTo>
                  <a:lnTo>
                    <a:pt x="0" y="232143"/>
                  </a:lnTo>
                </a:path>
              </a:pathLst>
            </a:custGeom>
            <a:ln w="37541">
              <a:solidFill>
                <a:srgbClr val="372C2C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54831331-B157-004A-97A6-D3F13DB3ABA6}"/>
                </a:ext>
              </a:extLst>
            </p:cNvPr>
            <p:cNvSpPr/>
            <p:nvPr/>
          </p:nvSpPr>
          <p:spPr>
            <a:xfrm>
              <a:off x="7687250" y="4816435"/>
              <a:ext cx="193040" cy="201930"/>
            </a:xfrm>
            <a:custGeom>
              <a:avLst/>
              <a:gdLst/>
              <a:ahLst/>
              <a:cxnLst/>
              <a:rect l="l" t="t" r="r" b="b"/>
              <a:pathLst>
                <a:path w="193040" h="201929">
                  <a:moveTo>
                    <a:pt x="193027" y="0"/>
                  </a:moveTo>
                  <a:lnTo>
                    <a:pt x="126860" y="23542"/>
                  </a:lnTo>
                  <a:lnTo>
                    <a:pt x="84697" y="52371"/>
                  </a:lnTo>
                  <a:lnTo>
                    <a:pt x="48443" y="105370"/>
                  </a:lnTo>
                  <a:lnTo>
                    <a:pt x="0" y="201421"/>
                  </a:lnTo>
                </a:path>
              </a:pathLst>
            </a:custGeom>
            <a:ln w="37541">
              <a:solidFill>
                <a:srgbClr val="372C2C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B6B33AC6-7A7E-E045-8999-5141C3711889}"/>
                </a:ext>
              </a:extLst>
            </p:cNvPr>
            <p:cNvSpPr/>
            <p:nvPr/>
          </p:nvSpPr>
          <p:spPr>
            <a:xfrm>
              <a:off x="8104705" y="4831239"/>
              <a:ext cx="132715" cy="255270"/>
            </a:xfrm>
            <a:custGeom>
              <a:avLst/>
              <a:gdLst/>
              <a:ahLst/>
              <a:cxnLst/>
              <a:rect l="l" t="t" r="r" b="b"/>
              <a:pathLst>
                <a:path w="132715" h="255270">
                  <a:moveTo>
                    <a:pt x="0" y="0"/>
                  </a:moveTo>
                  <a:lnTo>
                    <a:pt x="63650" y="65382"/>
                  </a:lnTo>
                  <a:lnTo>
                    <a:pt x="98672" y="113722"/>
                  </a:lnTo>
                  <a:lnTo>
                    <a:pt x="117493" y="168910"/>
                  </a:lnTo>
                  <a:lnTo>
                    <a:pt x="132537" y="254838"/>
                  </a:lnTo>
                </a:path>
              </a:pathLst>
            </a:custGeom>
            <a:ln w="37541">
              <a:solidFill>
                <a:srgbClr val="372C2C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075254F0-FEE3-1B45-BC92-AB878FDB6F5B}"/>
                </a:ext>
              </a:extLst>
            </p:cNvPr>
            <p:cNvSpPr/>
            <p:nvPr/>
          </p:nvSpPr>
          <p:spPr>
            <a:xfrm>
              <a:off x="7515377" y="5375239"/>
              <a:ext cx="136829" cy="166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00F4903A-86C9-654C-9674-1BA308267BB3}"/>
                </a:ext>
              </a:extLst>
            </p:cNvPr>
            <p:cNvSpPr/>
            <p:nvPr/>
          </p:nvSpPr>
          <p:spPr>
            <a:xfrm>
              <a:off x="7917932" y="5383138"/>
              <a:ext cx="136791" cy="1662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6C667CCF-41D7-2B42-9AA5-CE2D7FA5DB2D}"/>
                </a:ext>
              </a:extLst>
            </p:cNvPr>
            <p:cNvSpPr/>
            <p:nvPr/>
          </p:nvSpPr>
          <p:spPr>
            <a:xfrm>
              <a:off x="7738817" y="5541522"/>
              <a:ext cx="19050" cy="90170"/>
            </a:xfrm>
            <a:custGeom>
              <a:avLst/>
              <a:gdLst/>
              <a:ahLst/>
              <a:cxnLst/>
              <a:rect l="l" t="t" r="r" b="b"/>
              <a:pathLst>
                <a:path w="19050" h="90170">
                  <a:moveTo>
                    <a:pt x="16395" y="0"/>
                  </a:moveTo>
                  <a:lnTo>
                    <a:pt x="0" y="66941"/>
                  </a:lnTo>
                  <a:lnTo>
                    <a:pt x="18567" y="89611"/>
                  </a:lnTo>
                </a:path>
              </a:pathLst>
            </a:custGeom>
            <a:ln w="28168">
              <a:solidFill>
                <a:srgbClr val="CC7C61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A7B60EA3-E475-ED47-BDDA-79EEE41DA8CF}"/>
                </a:ext>
              </a:extLst>
            </p:cNvPr>
            <p:cNvSpPr/>
            <p:nvPr/>
          </p:nvSpPr>
          <p:spPr>
            <a:xfrm>
              <a:off x="7515363" y="5219553"/>
              <a:ext cx="156845" cy="35560"/>
            </a:xfrm>
            <a:custGeom>
              <a:avLst/>
              <a:gdLst/>
              <a:ahLst/>
              <a:cxnLst/>
              <a:rect l="l" t="t" r="r" b="b"/>
              <a:pathLst>
                <a:path w="156845" h="35560">
                  <a:moveTo>
                    <a:pt x="0" y="17564"/>
                  </a:moveTo>
                  <a:lnTo>
                    <a:pt x="22849" y="30457"/>
                  </a:lnTo>
                  <a:lnTo>
                    <a:pt x="57713" y="35118"/>
                  </a:lnTo>
                  <a:lnTo>
                    <a:pt x="102786" y="26611"/>
                  </a:lnTo>
                  <a:lnTo>
                    <a:pt x="156260" y="0"/>
                  </a:lnTo>
                </a:path>
              </a:pathLst>
            </a:custGeom>
            <a:ln w="28168">
              <a:solidFill>
                <a:srgbClr val="5F433D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092A1CE7-41F1-614A-8C51-287DE242F5E6}"/>
                </a:ext>
              </a:extLst>
            </p:cNvPr>
            <p:cNvSpPr/>
            <p:nvPr/>
          </p:nvSpPr>
          <p:spPr>
            <a:xfrm>
              <a:off x="7867658" y="5219560"/>
              <a:ext cx="187325" cy="44450"/>
            </a:xfrm>
            <a:custGeom>
              <a:avLst/>
              <a:gdLst/>
              <a:ahLst/>
              <a:cxnLst/>
              <a:rect l="l" t="t" r="r" b="b"/>
              <a:pathLst>
                <a:path w="187325" h="44450">
                  <a:moveTo>
                    <a:pt x="0" y="0"/>
                  </a:moveTo>
                  <a:lnTo>
                    <a:pt x="29608" y="19078"/>
                  </a:lnTo>
                  <a:lnTo>
                    <a:pt x="76988" y="36250"/>
                  </a:lnTo>
                  <a:lnTo>
                    <a:pt x="132639" y="44085"/>
                  </a:lnTo>
                  <a:lnTo>
                    <a:pt x="187058" y="35153"/>
                  </a:lnTo>
                </a:path>
              </a:pathLst>
            </a:custGeom>
            <a:ln w="28168">
              <a:solidFill>
                <a:srgbClr val="5F433D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292FA35E-EA1D-DF48-8677-80EDBA360DBA}"/>
                </a:ext>
              </a:extLst>
            </p:cNvPr>
            <p:cNvSpPr/>
            <p:nvPr/>
          </p:nvSpPr>
          <p:spPr>
            <a:xfrm>
              <a:off x="7697636" y="5821149"/>
              <a:ext cx="170180" cy="19685"/>
            </a:xfrm>
            <a:custGeom>
              <a:avLst/>
              <a:gdLst/>
              <a:ahLst/>
              <a:cxnLst/>
              <a:rect l="l" t="t" r="r" b="b"/>
              <a:pathLst>
                <a:path w="170179" h="19685">
                  <a:moveTo>
                    <a:pt x="0" y="19345"/>
                  </a:moveTo>
                  <a:lnTo>
                    <a:pt x="45640" y="4836"/>
                  </a:lnTo>
                  <a:lnTo>
                    <a:pt x="78565" y="0"/>
                  </a:lnTo>
                  <a:lnTo>
                    <a:pt x="114714" y="4836"/>
                  </a:lnTo>
                  <a:lnTo>
                    <a:pt x="170027" y="19345"/>
                  </a:lnTo>
                </a:path>
              </a:pathLst>
            </a:custGeom>
            <a:ln w="28168">
              <a:solidFill>
                <a:srgbClr val="5F433D"/>
              </a:solidFill>
            </a:ln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0ADEF399-4F83-1143-A910-C9C0AAB90FD1}"/>
                </a:ext>
              </a:extLst>
            </p:cNvPr>
            <p:cNvSpPr/>
            <p:nvPr/>
          </p:nvSpPr>
          <p:spPr>
            <a:xfrm>
              <a:off x="7100431" y="5885319"/>
              <a:ext cx="197675" cy="1833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9336" y="10096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アルバイトでも労災は使える</a:t>
            </a:r>
          </a:p>
        </p:txBody>
      </p:sp>
      <p:sp>
        <p:nvSpPr>
          <p:cNvPr id="46" name="スライド番号プレースホルダー 1"/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1" dirty="0"/>
              <a:t>119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7279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43"/>
          <p:cNvSpPr/>
          <p:nvPr/>
        </p:nvSpPr>
        <p:spPr>
          <a:xfrm>
            <a:off x="6000596" y="3717032"/>
            <a:ext cx="5523323" cy="2664000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pPr>
              <a:lnSpc>
                <a:spcPts val="2601"/>
              </a:lnSpc>
              <a:defRPr/>
            </a:pP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3)</a:t>
            </a:r>
            <a:r>
              <a:rPr lang="ja-JP" altLang="en-US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なぜバレ</a:t>
            </a:r>
            <a:r>
              <a:rPr lang="ja-JP" altLang="en-US" sz="2400" dirty="0" err="1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lang="ja-JP" altLang="en-US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lang="en-US" altLang="ja-JP" sz="24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00100" lvl="1" indent="-342900">
              <a:lnSpc>
                <a:spcPts val="2400"/>
              </a:lnSpc>
              <a:buFont typeface="+mj-ea"/>
              <a:buAutoNum type="circleNumDbPlain"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レセプトの審査でバレ</a:t>
            </a:r>
            <a:r>
              <a:rPr lang="ja-JP" altLang="en-US" dirty="0" err="1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lang="ja-JP" altLang="en-US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　　</a:t>
            </a:r>
            <a:endParaRPr lang="en-US" altLang="ja-JP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00100" lvl="1" indent="-342900">
              <a:lnSpc>
                <a:spcPts val="2400"/>
              </a:lnSpc>
              <a:buFont typeface="+mj-ea"/>
              <a:buAutoNum type="circleNumDbPlain"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労災保険と健康保険の補償の差を補填しきれなくなる。</a:t>
            </a:r>
            <a:endParaRPr lang="en-US" altLang="ja-JP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1"/>
              </a:lnSpc>
              <a:defRPr/>
            </a:pPr>
            <a:r>
              <a:rPr lang="ja-JP" altLang="en-US" sz="140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例えば、健康保険で治療し、労災保険との差額を会社が負担する。しかし、怪我や休業が長期化すると、負担がだんだん重荷となり、負担できなくなったり、障害が残った場合には補填ができなくなる。その結果、労働基準監督署や健康保険協会に通報されるか、相談されることで事案が明らかとなる。</a:t>
            </a:r>
            <a:endParaRPr lang="ja-JP" altLang="en-US" sz="1401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601"/>
              </a:lnSpc>
              <a:defRPr/>
            </a:pPr>
            <a:endParaRPr lang="en-US" altLang="ja-JP" sz="140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32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15" name="角丸四角形吹き出し 43"/>
          <p:cNvSpPr/>
          <p:nvPr/>
        </p:nvSpPr>
        <p:spPr>
          <a:xfrm>
            <a:off x="263353" y="1376772"/>
            <a:ext cx="5076096" cy="5004260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>
              <a:lnSpc>
                <a:spcPts val="3801"/>
              </a:lnSpc>
            </a:pP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1)</a:t>
            </a:r>
            <a:r>
              <a:rPr lang="ja-JP" altLang="en-US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なぜかくす？</a:t>
            </a:r>
            <a:endParaRPr lang="en-US" altLang="ja-JP" sz="24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32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260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吹き出し 43"/>
          <p:cNvSpPr/>
          <p:nvPr/>
        </p:nvSpPr>
        <p:spPr>
          <a:xfrm>
            <a:off x="263354" y="1916833"/>
            <a:ext cx="5022324" cy="4608512"/>
          </a:xfrm>
          <a:prstGeom prst="roundRect">
            <a:avLst>
              <a:gd name="adj" fmla="val 2644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>
              <a:lnSpc>
                <a:spcPts val="3200"/>
              </a:lnSpc>
            </a:pPr>
            <a:r>
              <a:rPr lang="ja-JP" altLang="en-US" sz="260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休業４日以上の労働災害は、所轄労働基準監督署長へ速やかに報告するのが義務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*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200"/>
              </a:lnSpc>
            </a:pPr>
            <a:endParaRPr lang="en-US" altLang="ja-JP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次を懸念して、健康保険で治療するように言われることがある。</a:t>
            </a:r>
            <a:endParaRPr lang="en-US" altLang="ja-JP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00100" lvl="1" indent="-342900">
              <a:lnSpc>
                <a:spcPts val="3200"/>
              </a:lnSpc>
              <a:buFont typeface="+mj-ea"/>
              <a:buAutoNum type="circleNumDbPlain"/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原因調査で工期が遅れる。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00100" lvl="1" indent="-342900">
              <a:lnSpc>
                <a:spcPts val="3200"/>
              </a:lnSpc>
              <a:buFont typeface="+mj-ea"/>
              <a:buAutoNum type="circleNumDbPlain"/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労災保険料率が引き上げられる。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00100" lvl="1" indent="-342900">
              <a:lnSpc>
                <a:spcPts val="3200"/>
              </a:lnSpc>
              <a:buFont typeface="+mj-ea"/>
              <a:buAutoNum type="circleNumDbPlain"/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元請などに迷惑がかかり、今後、仕事をもらえなくなる。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200"/>
              </a:lnSpc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など</a:t>
            </a:r>
          </a:p>
        </p:txBody>
      </p:sp>
      <p:sp>
        <p:nvSpPr>
          <p:cNvPr id="16" name="角丸四角形吹き出し 43"/>
          <p:cNvSpPr/>
          <p:nvPr/>
        </p:nvSpPr>
        <p:spPr>
          <a:xfrm>
            <a:off x="1127448" y="2708920"/>
            <a:ext cx="3996953" cy="477970"/>
          </a:xfrm>
          <a:prstGeom prst="roundRect">
            <a:avLst>
              <a:gd name="adj" fmla="val 2644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0"/>
          <a:lstStyle/>
          <a:p>
            <a:pPr>
              <a:lnSpc>
                <a:spcPts val="3801"/>
              </a:lnSpc>
            </a:pPr>
            <a:r>
              <a:rPr lang="ja-JP" altLang="en-US" sz="260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*</a:t>
            </a:r>
            <a:r>
              <a:rPr lang="ja-JP" altLang="en-US" sz="140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原因調査と再発防止策を講じさせるなどのため</a:t>
            </a:r>
            <a:endParaRPr lang="ja-JP" altLang="en-US" sz="140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角丸四角形吹き出し 43"/>
          <p:cNvSpPr/>
          <p:nvPr/>
        </p:nvSpPr>
        <p:spPr>
          <a:xfrm>
            <a:off x="5973279" y="1389211"/>
            <a:ext cx="5523323" cy="2183806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>
              <a:lnSpc>
                <a:spcPts val="3801"/>
              </a:lnSpc>
            </a:pP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2)</a:t>
            </a:r>
            <a:r>
              <a:rPr lang="ja-JP" altLang="en-US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どのようにかくす？</a:t>
            </a:r>
            <a:endParaRPr lang="en-US" altLang="ja-JP" sz="24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 報告しない。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 速やかに報告しない。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③ 虚偽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*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報告をする。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*</a:t>
            </a:r>
            <a:r>
              <a:rPr lang="ja-JP" altLang="en-US" sz="140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発生時刻･場所･態様などを偽る。例えば、発生したのは元請の現場であったのに、自社工場内で発生したように報告するなど。</a:t>
            </a:r>
            <a:endParaRPr lang="en-US" altLang="ja-JP" sz="140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40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9335" y="116633"/>
            <a:ext cx="1173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かくしてもバレ</a:t>
            </a:r>
            <a:r>
              <a:rPr lang="ja-JP" altLang="en-US" sz="24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るのに、、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、「労災かくし」</a:t>
            </a: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120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7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吹き出し 43"/>
          <p:cNvSpPr/>
          <p:nvPr/>
        </p:nvSpPr>
        <p:spPr>
          <a:xfrm>
            <a:off x="1919536" y="821468"/>
            <a:ext cx="8568953" cy="2463516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>
              <a:lnSpc>
                <a:spcPts val="3801"/>
              </a:lnSpc>
            </a:pP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4)</a:t>
            </a:r>
            <a:r>
              <a:rPr lang="ja-JP" altLang="en-US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かくした結果は？</a:t>
            </a:r>
          </a:p>
        </p:txBody>
      </p:sp>
      <p:sp>
        <p:nvSpPr>
          <p:cNvPr id="14" name="角丸四角形吹き出し 43"/>
          <p:cNvSpPr/>
          <p:nvPr/>
        </p:nvSpPr>
        <p:spPr>
          <a:xfrm>
            <a:off x="1919536" y="2924943"/>
            <a:ext cx="8568953" cy="3744226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pPr>
              <a:lnSpc>
                <a:spcPts val="2601"/>
              </a:lnSpc>
              <a:defRPr/>
            </a:pP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5)</a:t>
            </a:r>
            <a:r>
              <a:rPr lang="ja-JP" altLang="en-US" sz="24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労災保険と健康保険の違い</a:t>
            </a:r>
            <a:endParaRPr lang="en-US" altLang="ja-JP" sz="24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601"/>
              </a:lnSpc>
              <a:defRPr/>
            </a:pPr>
            <a:endParaRPr lang="en-US" altLang="ja-JP" sz="32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32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6" name="角丸四角形吹き出し 43">
            <a:extLst>
              <a:ext uri="{FF2B5EF4-FFF2-40B4-BE49-F238E27FC236}">
                <a16:creationId xmlns:a16="http://schemas.microsoft.com/office/drawing/2014/main" id="{7285CF38-B3EF-4DF5-9982-BF3BF380F4C8}"/>
              </a:ext>
            </a:extLst>
          </p:cNvPr>
          <p:cNvSpPr/>
          <p:nvPr/>
        </p:nvSpPr>
        <p:spPr>
          <a:xfrm>
            <a:off x="1919537" y="1412776"/>
            <a:ext cx="9289033" cy="1741945"/>
          </a:xfrm>
          <a:prstGeom prst="roundRect">
            <a:avLst>
              <a:gd name="adj" fmla="val 2644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>
              <a:lnSpc>
                <a:spcPts val="2601"/>
              </a:lnSpc>
            </a:pP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 虚偽報告で書類送検となる場合がある。② 信用を失墜するとその影響</a:t>
            </a:r>
            <a:endParaRPr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601"/>
              </a:lnSpc>
            </a:pP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は大きい。公共工事は指名停止にも。</a:t>
            </a:r>
            <a:endParaRPr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601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 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唆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そそのか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されても・悪いようにはしないからと囁かれても、かくさない！</a:t>
            </a:r>
            <a:endParaRPr lang="en-US" altLang="ja-JP" sz="20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2601"/>
              </a:lnSpc>
            </a:pPr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｢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絶対ばれると聞いてる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｣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と断固断る。それが、あなたのため。会社のため。</a:t>
            </a:r>
            <a:endParaRPr lang="ja-JP" altLang="en-US" sz="20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2601"/>
              </a:lnSpc>
            </a:pPr>
            <a:endParaRPr lang="ja-JP" altLang="en-US" sz="32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A13C57F-CA6A-45FA-9BCA-EAF00A620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97484"/>
              </p:ext>
            </p:extLst>
          </p:nvPr>
        </p:nvGraphicFramePr>
        <p:xfrm>
          <a:off x="3143672" y="3501008"/>
          <a:ext cx="5400600" cy="2893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95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34350" marB="3435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労災保険</a:t>
                      </a:r>
                    </a:p>
                  </a:txBody>
                  <a:tcPr marT="50292" marB="502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健康保険</a:t>
                      </a:r>
                    </a:p>
                  </a:txBody>
                  <a:tcPr marT="34350" marB="3435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保険料負担</a:t>
                      </a:r>
                    </a:p>
                  </a:txBody>
                  <a:tcPr marT="34350" marB="3435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事業主全額負担</a:t>
                      </a:r>
                    </a:p>
                  </a:txBody>
                  <a:tcPr marT="50292" marB="5029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労使折半</a:t>
                      </a:r>
                    </a:p>
                  </a:txBody>
                  <a:tcPr marT="34350" marB="3435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態様</a:t>
                      </a:r>
                    </a:p>
                  </a:txBody>
                  <a:tcPr marT="34350" marB="343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業務災害</a:t>
                      </a:r>
                    </a:p>
                  </a:txBody>
                  <a:tcPr marT="34350" marB="3435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通勤災害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34350" marB="3435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私傷病</a:t>
                      </a:r>
                    </a:p>
                  </a:txBody>
                  <a:tcPr marT="34350" marB="3435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治療費負担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200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割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休業補償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休業補償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割＋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特別支給金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割</a:t>
                      </a:r>
                    </a:p>
                  </a:txBody>
                  <a:tcPr marT="50292" marB="502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約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割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年金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障害・遺族年金あり</a:t>
                      </a:r>
                    </a:p>
                  </a:txBody>
                  <a:tcPr marT="50292" marB="502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  <a:r>
                        <a:rPr kumimoji="1" lang="ja-JP" altLang="en-US" sz="14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*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角丸四角形吹き出し 43">
            <a:extLst>
              <a:ext uri="{FF2B5EF4-FFF2-40B4-BE49-F238E27FC236}">
                <a16:creationId xmlns:a16="http://schemas.microsoft.com/office/drawing/2014/main" id="{227AD94F-8E4C-4508-9F56-FE8EB05D27EE}"/>
              </a:ext>
            </a:extLst>
          </p:cNvPr>
          <p:cNvSpPr/>
          <p:nvPr/>
        </p:nvSpPr>
        <p:spPr>
          <a:xfrm>
            <a:off x="1991547" y="3896195"/>
            <a:ext cx="3906364" cy="2772974"/>
          </a:xfrm>
          <a:prstGeom prst="roundRect">
            <a:avLst>
              <a:gd name="adj" fmla="val 2644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>
              <a:lnSpc>
                <a:spcPts val="2601"/>
              </a:lnSpc>
            </a:pPr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ja-JP" altLang="en-US" sz="20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2601"/>
              </a:lnSpc>
            </a:pPr>
            <a:endParaRPr lang="ja-JP" altLang="en-US" sz="32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円形吹き出し 34">
            <a:extLst>
              <a:ext uri="{FF2B5EF4-FFF2-40B4-BE49-F238E27FC236}">
                <a16:creationId xmlns:a16="http://schemas.microsoft.com/office/drawing/2014/main" id="{5473AA95-76DD-4AC9-B73E-E37A661A905A}"/>
              </a:ext>
            </a:extLst>
          </p:cNvPr>
          <p:cNvSpPr/>
          <p:nvPr/>
        </p:nvSpPr>
        <p:spPr>
          <a:xfrm>
            <a:off x="8558188" y="5851017"/>
            <a:ext cx="3530307" cy="674585"/>
          </a:xfrm>
          <a:prstGeom prst="roundRect">
            <a:avLst>
              <a:gd name="adj" fmla="val 3666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rtlCol="0" anchor="ctr"/>
          <a:lstStyle/>
          <a:p>
            <a:pPr>
              <a:lnSpc>
                <a:spcPts val="2201"/>
              </a:lnSpc>
            </a:pPr>
            <a:r>
              <a:rPr lang="ja-JP" altLang="en-US" sz="140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*</a:t>
            </a:r>
            <a:r>
              <a:rPr lang="ja-JP" altLang="en-US" sz="140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国民年金・厚生年金から支給されます。</a:t>
            </a:r>
            <a:endParaRPr lang="en-US" altLang="ja-JP" sz="140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335" y="116633"/>
            <a:ext cx="1173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労働災害は労災保険で⇒保険料は会社負担</a:t>
            </a:r>
            <a:r>
              <a:rPr lang="en-US" altLang="ja-JP" sz="2400" b="1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endParaRPr lang="ja-JP" altLang="en-US" sz="2400" b="1" baseline="30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92144" y="780963"/>
            <a:ext cx="4852610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治療費すべて負担なし。通勤災害は若干の自己負担あり</a:t>
            </a:r>
          </a:p>
        </p:txBody>
      </p:sp>
      <p:sp>
        <p:nvSpPr>
          <p:cNvPr id="1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121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6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吹き出し 43"/>
          <p:cNvSpPr/>
          <p:nvPr/>
        </p:nvSpPr>
        <p:spPr>
          <a:xfrm>
            <a:off x="711585" y="5301208"/>
            <a:ext cx="10493502" cy="1068484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28575">
            <a:solidFill>
              <a:srgbClr val="009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 anchorCtr="0"/>
          <a:lstStyle/>
          <a:p>
            <a:pPr>
              <a:lnSpc>
                <a:spcPts val="3401"/>
              </a:lnSpc>
            </a:pP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(3) </a:t>
            </a:r>
            <a:r>
              <a:rPr lang="ja-JP" altLang="en-US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相談先は、たくさんあります。身近なところにもあります。</a:t>
            </a:r>
            <a:endParaRPr lang="en-US" altLang="ja-JP" sz="2400" dirty="0">
              <a:solidFill>
                <a:srgbClr val="212745">
                  <a:lumMod val="50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吹き出し 43"/>
          <p:cNvSpPr/>
          <p:nvPr/>
        </p:nvSpPr>
        <p:spPr>
          <a:xfrm>
            <a:off x="695402" y="2852937"/>
            <a:ext cx="10493502" cy="2261865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28575">
            <a:solidFill>
              <a:srgbClr val="009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36000" rtlCol="0" anchor="t" anchorCtr="0"/>
          <a:lstStyle/>
          <a:p>
            <a:pPr>
              <a:lnSpc>
                <a:spcPts val="3401"/>
              </a:lnSpc>
            </a:pP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</a:t>
            </a:r>
            <a:r>
              <a:rPr lang="ja-JP" altLang="en-US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まずは、周りの人に聞いてみましょう。</a:t>
            </a:r>
            <a:endParaRPr lang="en-US" altLang="ja-JP" sz="2400" dirty="0">
              <a:solidFill>
                <a:srgbClr val="212745">
                  <a:lumMod val="50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1"/>
              </a:lnSpc>
            </a:pPr>
            <a:r>
              <a:rPr lang="ja-JP" altLang="en-US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家族、友人、職場の同僚・上司、会社の相談窓口</a:t>
            </a: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etc…</a:t>
            </a:r>
            <a:endParaRPr lang="ja-JP" altLang="en-US" sz="24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角丸四角形吹き出し 43"/>
          <p:cNvSpPr/>
          <p:nvPr/>
        </p:nvSpPr>
        <p:spPr>
          <a:xfrm>
            <a:off x="695402" y="1196753"/>
            <a:ext cx="10493502" cy="1440160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28575">
            <a:solidFill>
              <a:srgbClr val="009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 anchorCtr="0"/>
          <a:lstStyle/>
          <a:p>
            <a:pPr marL="514357" indent="-514357">
              <a:lnSpc>
                <a:spcPts val="3401"/>
              </a:lnSpc>
              <a:buAutoNum type="arabicParenBoth"/>
            </a:pPr>
            <a:r>
              <a:rPr lang="ja-JP" altLang="en-US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労働条件に関する疑問や不安、不満などは、</a:t>
            </a: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思い込まない</a:t>
            </a: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｣｢</a:t>
            </a:r>
            <a:r>
              <a:rPr lang="ja-JP" altLang="en-US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抱え込まない</a:t>
            </a: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｣｢</a:t>
            </a:r>
            <a:r>
              <a:rPr lang="ja-JP" altLang="en-US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放置しない</a:t>
            </a:r>
            <a:r>
              <a:rPr lang="en-US" altLang="ja-JP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ことが大切です。</a:t>
            </a:r>
            <a:endParaRPr lang="en-US" altLang="ja-JP" sz="2400" dirty="0">
              <a:solidFill>
                <a:srgbClr val="212745">
                  <a:lumMod val="50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1"/>
              </a:lnSpc>
            </a:pPr>
            <a:r>
              <a:rPr lang="ja-JP" altLang="en-US" sz="2400" dirty="0">
                <a:solidFill>
                  <a:srgbClr val="212745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そうしていては、解決の糸口を何ら見つけられないからです。</a:t>
            </a:r>
            <a:endParaRPr lang="ja-JP" altLang="en-US" sz="24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角丸四角形吹き出し 43"/>
          <p:cNvSpPr/>
          <p:nvPr/>
        </p:nvSpPr>
        <p:spPr>
          <a:xfrm>
            <a:off x="983433" y="3825251"/>
            <a:ext cx="10081120" cy="1289550"/>
          </a:xfrm>
          <a:prstGeom prst="roundRect">
            <a:avLst>
              <a:gd name="adj" fmla="val 2644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 anchorCtr="0"/>
          <a:lstStyle/>
          <a:p>
            <a:pPr>
              <a:lnSpc>
                <a:spcPts val="2000"/>
              </a:lnSpc>
            </a:pPr>
            <a:r>
              <a:rPr lang="en-US" altLang="ja-JP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相談の前に、相談する内容を整理しておきましょう。証拠・書類を残しておきましょう。</a:t>
            </a:r>
            <a:endParaRPr lang="en-US" altLang="ja-JP" sz="1600" dirty="0">
              <a:solidFill>
                <a:srgbClr val="44546A">
                  <a:lumMod val="50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残念ながら、誰に、どのように話すかによっては、かえって事態が悪化することもあり得ます。</a:t>
            </a:r>
            <a:endParaRPr lang="en-US" altLang="ja-JP" sz="1600" dirty="0">
              <a:solidFill>
                <a:srgbClr val="44546A">
                  <a:lumMod val="50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話し方や話の持って行き方には、特に気を付けましょう。</a:t>
            </a:r>
            <a:endParaRPr lang="en-US" altLang="ja-JP" sz="1600" dirty="0">
              <a:solidFill>
                <a:srgbClr val="44546A">
                  <a:lumMod val="50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いきなり</a:t>
            </a:r>
            <a:r>
              <a:rPr lang="en-US" altLang="ja-JP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法律違反だ</a:t>
            </a:r>
            <a:r>
              <a:rPr lang="en-US" altLang="ja-JP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</a:t>
            </a:r>
            <a:r>
              <a:rPr lang="ja-JP" altLang="en-US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訴えてやる</a:t>
            </a:r>
            <a:r>
              <a:rPr lang="en-US" altLang="ja-JP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!!｣</a:t>
            </a:r>
            <a:r>
              <a:rPr lang="ja-JP" altLang="en-US" sz="1600" dirty="0">
                <a:solidFill>
                  <a:srgbClr val="44546A">
                    <a:lumMod val="5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では揉め事の元になることもあります。</a:t>
            </a:r>
            <a:endParaRPr lang="ja-JP" altLang="en-US" sz="16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9335" y="116633"/>
            <a:ext cx="1173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一人で悩まないで、どこに相談できるかを考えましょう</a:t>
            </a:r>
          </a:p>
        </p:txBody>
      </p:sp>
      <p:sp>
        <p:nvSpPr>
          <p:cNvPr id="1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algn="r"/>
            <a:r>
              <a:rPr lang="en-US" altLang="ja-JP" sz="1200" b="1" dirty="0">
                <a:solidFill>
                  <a:schemeClr val="tx1"/>
                </a:solidFill>
              </a:rPr>
              <a:t>122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6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625C07-2B77-4E4E-9B41-FDDE4C1CE43F}"/>
              </a:ext>
            </a:extLst>
          </p:cNvPr>
          <p:cNvSpPr txBox="1"/>
          <p:nvPr/>
        </p:nvSpPr>
        <p:spPr>
          <a:xfrm>
            <a:off x="1809642" y="5720972"/>
            <a:ext cx="8572932" cy="598604"/>
          </a:xfrm>
          <a:prstGeom prst="rect">
            <a:avLst/>
          </a:prstGeom>
          <a:solidFill>
            <a:srgbClr val="ABE1FA"/>
          </a:solidFill>
        </p:spPr>
        <p:txBody>
          <a:bodyPr vert="horz" wrap="square" lIns="0" tIns="64519" rIns="0" bIns="65317" rtlCol="0">
            <a:spAutoFit/>
          </a:bodyPr>
          <a:lstStyle/>
          <a:p>
            <a:pPr marL="542666">
              <a:spcBef>
                <a:spcPts val="508"/>
              </a:spcBef>
            </a:pPr>
            <a:r>
              <a:rPr sz="3038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証拠・書類があると相談時に役立ちます！</a:t>
            </a:r>
            <a:endParaRPr sz="3038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9163F93-3F4B-364B-9589-89A34F9F7164}"/>
              </a:ext>
            </a:extLst>
          </p:cNvPr>
          <p:cNvSpPr/>
          <p:nvPr/>
        </p:nvSpPr>
        <p:spPr>
          <a:xfrm>
            <a:off x="1816786" y="1657431"/>
            <a:ext cx="8559108" cy="1586469"/>
          </a:xfrm>
          <a:custGeom>
            <a:avLst/>
            <a:gdLst/>
            <a:ahLst/>
            <a:cxnLst/>
            <a:rect l="l" t="t" r="r" b="b"/>
            <a:pathLst>
              <a:path w="9434830" h="1748789">
                <a:moveTo>
                  <a:pt x="0" y="1748243"/>
                </a:moveTo>
                <a:lnTo>
                  <a:pt x="9434245" y="1748243"/>
                </a:lnTo>
                <a:lnTo>
                  <a:pt x="9434245" y="0"/>
                </a:lnTo>
                <a:lnTo>
                  <a:pt x="0" y="0"/>
                </a:lnTo>
                <a:lnTo>
                  <a:pt x="0" y="1748243"/>
                </a:lnTo>
                <a:close/>
              </a:path>
            </a:pathLst>
          </a:custGeom>
          <a:solidFill>
            <a:srgbClr val="FFFDE8"/>
          </a:solidFill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5C6955E-F494-F143-8B31-BFD693BA7634}"/>
              </a:ext>
            </a:extLst>
          </p:cNvPr>
          <p:cNvSpPr/>
          <p:nvPr/>
        </p:nvSpPr>
        <p:spPr>
          <a:xfrm>
            <a:off x="1816786" y="1657431"/>
            <a:ext cx="8559108" cy="1586469"/>
          </a:xfrm>
          <a:custGeom>
            <a:avLst/>
            <a:gdLst/>
            <a:ahLst/>
            <a:cxnLst/>
            <a:rect l="l" t="t" r="r" b="b"/>
            <a:pathLst>
              <a:path w="9434830" h="1748789">
                <a:moveTo>
                  <a:pt x="0" y="1748243"/>
                </a:moveTo>
                <a:lnTo>
                  <a:pt x="9434245" y="1748243"/>
                </a:lnTo>
                <a:lnTo>
                  <a:pt x="9434245" y="0"/>
                </a:lnTo>
                <a:lnTo>
                  <a:pt x="0" y="0"/>
                </a:lnTo>
                <a:lnTo>
                  <a:pt x="0" y="1748243"/>
                </a:lnTo>
                <a:close/>
              </a:path>
            </a:pathLst>
          </a:custGeom>
          <a:ln w="1574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F8022DD-3575-0D42-9850-D3B8638A2C6F}"/>
              </a:ext>
            </a:extLst>
          </p:cNvPr>
          <p:cNvSpPr/>
          <p:nvPr/>
        </p:nvSpPr>
        <p:spPr>
          <a:xfrm>
            <a:off x="2095408" y="1485970"/>
            <a:ext cx="4031847" cy="456816"/>
          </a:xfrm>
          <a:custGeom>
            <a:avLst/>
            <a:gdLst/>
            <a:ahLst/>
            <a:cxnLst/>
            <a:rect l="l" t="t" r="r" b="b"/>
            <a:pathLst>
              <a:path w="4444365" h="503555">
                <a:moveTo>
                  <a:pt x="4276496" y="0"/>
                </a:moveTo>
                <a:lnTo>
                  <a:pt x="167703" y="0"/>
                </a:lnTo>
                <a:lnTo>
                  <a:pt x="70749" y="2620"/>
                </a:lnTo>
                <a:lnTo>
                  <a:pt x="20962" y="20962"/>
                </a:lnTo>
                <a:lnTo>
                  <a:pt x="2620" y="70749"/>
                </a:lnTo>
                <a:lnTo>
                  <a:pt x="0" y="167703"/>
                </a:lnTo>
                <a:lnTo>
                  <a:pt x="0" y="335407"/>
                </a:lnTo>
                <a:lnTo>
                  <a:pt x="2620" y="432367"/>
                </a:lnTo>
                <a:lnTo>
                  <a:pt x="20962" y="482158"/>
                </a:lnTo>
                <a:lnTo>
                  <a:pt x="70749" y="500502"/>
                </a:lnTo>
                <a:lnTo>
                  <a:pt x="167703" y="503123"/>
                </a:lnTo>
                <a:lnTo>
                  <a:pt x="4276496" y="503123"/>
                </a:lnTo>
                <a:lnTo>
                  <a:pt x="4373457" y="500502"/>
                </a:lnTo>
                <a:lnTo>
                  <a:pt x="4423248" y="482158"/>
                </a:lnTo>
                <a:lnTo>
                  <a:pt x="4441592" y="432367"/>
                </a:lnTo>
                <a:lnTo>
                  <a:pt x="4444212" y="335407"/>
                </a:lnTo>
                <a:lnTo>
                  <a:pt x="4444212" y="167703"/>
                </a:lnTo>
                <a:lnTo>
                  <a:pt x="4441592" y="70749"/>
                </a:lnTo>
                <a:lnTo>
                  <a:pt x="4423248" y="20962"/>
                </a:lnTo>
                <a:lnTo>
                  <a:pt x="4373457" y="2620"/>
                </a:lnTo>
                <a:lnTo>
                  <a:pt x="4276496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78AF236-6F9D-E247-B94C-44082647C6AA}"/>
              </a:ext>
            </a:extLst>
          </p:cNvPr>
          <p:cNvSpPr/>
          <p:nvPr/>
        </p:nvSpPr>
        <p:spPr>
          <a:xfrm>
            <a:off x="1816786" y="3632362"/>
            <a:ext cx="8559108" cy="1929227"/>
          </a:xfrm>
          <a:custGeom>
            <a:avLst/>
            <a:gdLst/>
            <a:ahLst/>
            <a:cxnLst/>
            <a:rect l="l" t="t" r="r" b="b"/>
            <a:pathLst>
              <a:path w="9434830" h="2126615">
                <a:moveTo>
                  <a:pt x="0" y="2126246"/>
                </a:moveTo>
                <a:lnTo>
                  <a:pt x="9434245" y="2126246"/>
                </a:lnTo>
                <a:lnTo>
                  <a:pt x="9434245" y="0"/>
                </a:lnTo>
                <a:lnTo>
                  <a:pt x="0" y="0"/>
                </a:lnTo>
                <a:lnTo>
                  <a:pt x="0" y="2126246"/>
                </a:lnTo>
                <a:close/>
              </a:path>
            </a:pathLst>
          </a:custGeom>
          <a:solidFill>
            <a:srgbClr val="FFFDE8"/>
          </a:solidFill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B4F02ED-8FE8-2246-A098-A0B99AACEBAD}"/>
              </a:ext>
            </a:extLst>
          </p:cNvPr>
          <p:cNvSpPr/>
          <p:nvPr/>
        </p:nvSpPr>
        <p:spPr>
          <a:xfrm>
            <a:off x="1816786" y="3632362"/>
            <a:ext cx="8559108" cy="1929227"/>
          </a:xfrm>
          <a:custGeom>
            <a:avLst/>
            <a:gdLst/>
            <a:ahLst/>
            <a:cxnLst/>
            <a:rect l="l" t="t" r="r" b="b"/>
            <a:pathLst>
              <a:path w="9434830" h="2126615">
                <a:moveTo>
                  <a:pt x="0" y="2126246"/>
                </a:moveTo>
                <a:lnTo>
                  <a:pt x="9434245" y="2126246"/>
                </a:lnTo>
                <a:lnTo>
                  <a:pt x="9434245" y="0"/>
                </a:lnTo>
                <a:lnTo>
                  <a:pt x="0" y="0"/>
                </a:lnTo>
                <a:lnTo>
                  <a:pt x="0" y="2126246"/>
                </a:lnTo>
                <a:close/>
              </a:path>
            </a:pathLst>
          </a:custGeom>
          <a:ln w="1574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178593A-BC33-9748-AB5E-EEA1A55D7352}"/>
              </a:ext>
            </a:extLst>
          </p:cNvPr>
          <p:cNvSpPr/>
          <p:nvPr/>
        </p:nvSpPr>
        <p:spPr>
          <a:xfrm>
            <a:off x="2095408" y="3460901"/>
            <a:ext cx="4915524" cy="456816"/>
          </a:xfrm>
          <a:custGeom>
            <a:avLst/>
            <a:gdLst/>
            <a:ahLst/>
            <a:cxnLst/>
            <a:rect l="l" t="t" r="r" b="b"/>
            <a:pathLst>
              <a:path w="5418455" h="503554">
                <a:moveTo>
                  <a:pt x="5250294" y="0"/>
                </a:moveTo>
                <a:lnTo>
                  <a:pt x="167703" y="0"/>
                </a:lnTo>
                <a:lnTo>
                  <a:pt x="70749" y="2620"/>
                </a:lnTo>
                <a:lnTo>
                  <a:pt x="20962" y="20962"/>
                </a:lnTo>
                <a:lnTo>
                  <a:pt x="2620" y="70749"/>
                </a:lnTo>
                <a:lnTo>
                  <a:pt x="0" y="167703"/>
                </a:lnTo>
                <a:lnTo>
                  <a:pt x="0" y="335419"/>
                </a:lnTo>
                <a:lnTo>
                  <a:pt x="2620" y="432373"/>
                </a:lnTo>
                <a:lnTo>
                  <a:pt x="20962" y="482160"/>
                </a:lnTo>
                <a:lnTo>
                  <a:pt x="70749" y="500502"/>
                </a:lnTo>
                <a:lnTo>
                  <a:pt x="167703" y="503123"/>
                </a:lnTo>
                <a:lnTo>
                  <a:pt x="5250294" y="503123"/>
                </a:lnTo>
                <a:lnTo>
                  <a:pt x="5347247" y="500502"/>
                </a:lnTo>
                <a:lnTo>
                  <a:pt x="5397034" y="482160"/>
                </a:lnTo>
                <a:lnTo>
                  <a:pt x="5415377" y="432373"/>
                </a:lnTo>
                <a:lnTo>
                  <a:pt x="5417997" y="335419"/>
                </a:lnTo>
                <a:lnTo>
                  <a:pt x="5417997" y="167703"/>
                </a:lnTo>
                <a:lnTo>
                  <a:pt x="5415377" y="70749"/>
                </a:lnTo>
                <a:lnTo>
                  <a:pt x="5397034" y="20962"/>
                </a:lnTo>
                <a:lnTo>
                  <a:pt x="5347247" y="2620"/>
                </a:lnTo>
                <a:lnTo>
                  <a:pt x="5250294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 sz="1634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17E90B6-BD60-2847-8FFD-47A7E99F49B7}"/>
              </a:ext>
            </a:extLst>
          </p:cNvPr>
          <p:cNvSpPr txBox="1"/>
          <p:nvPr/>
        </p:nvSpPr>
        <p:spPr>
          <a:xfrm>
            <a:off x="2012443" y="1309170"/>
            <a:ext cx="6949184" cy="1760771"/>
          </a:xfrm>
          <a:prstGeom prst="rect">
            <a:avLst/>
          </a:prstGeom>
        </p:spPr>
        <p:txBody>
          <a:bodyPr vert="horz" wrap="square" lIns="0" tIns="180308" rIns="0" bIns="0" rtlCol="0">
            <a:spAutoFit/>
          </a:bodyPr>
          <a:lstStyle/>
          <a:p>
            <a:pPr marL="387125">
              <a:spcBef>
                <a:spcPts val="1420"/>
              </a:spcBef>
            </a:pPr>
            <a:r>
              <a:rPr sz="2676" b="1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Medium"/>
              </a:rPr>
              <a:t>証拠を保存しましょう</a:t>
            </a:r>
            <a:endParaRPr sz="2676" dirty="0">
              <a:latin typeface="HGMaruGothicMPRO" panose="020F0600000000000000" pitchFamily="34" charset="-128"/>
              <a:ea typeface="HGMaruGothicMPRO" panose="020F0600000000000000" pitchFamily="34" charset="-128"/>
              <a:cs typeface="ShinMGoPro-Medium"/>
            </a:endParaRPr>
          </a:p>
          <a:p>
            <a:pPr marL="11522">
              <a:spcBef>
                <a:spcPts val="1125"/>
              </a:spcBef>
            </a:pPr>
            <a:r>
              <a:rPr sz="2222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メモ、メール、SNS、写真、会話の録音など</a:t>
            </a:r>
            <a:endParaRPr sz="2222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11522">
              <a:spcBef>
                <a:spcPts val="36"/>
              </a:spcBef>
            </a:pPr>
            <a:r>
              <a:rPr sz="2222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出勤時刻、退勤時刻、労働時間</a:t>
            </a:r>
            <a:endParaRPr sz="2222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11522">
              <a:spcBef>
                <a:spcPts val="32"/>
              </a:spcBef>
            </a:pPr>
            <a:r>
              <a:rPr sz="2222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誰にいつ何を言われた、などがわかるように</a:t>
            </a:r>
            <a:endParaRPr sz="2222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D7CDD781-57F3-A24B-99BB-C1E59EB24CA2}"/>
              </a:ext>
            </a:extLst>
          </p:cNvPr>
          <p:cNvSpPr txBox="1"/>
          <p:nvPr/>
        </p:nvSpPr>
        <p:spPr>
          <a:xfrm>
            <a:off x="2012443" y="3271086"/>
            <a:ext cx="6949184" cy="2115547"/>
          </a:xfrm>
          <a:prstGeom prst="rect">
            <a:avLst/>
          </a:prstGeom>
        </p:spPr>
        <p:txBody>
          <a:bodyPr vert="horz" wrap="square" lIns="0" tIns="180308" rIns="0" bIns="0" rtlCol="0">
            <a:spAutoFit/>
          </a:bodyPr>
          <a:lstStyle/>
          <a:p>
            <a:pPr marL="315115"/>
            <a:r>
              <a:rPr sz="2676" b="1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ShinMGoPro-Medium"/>
              </a:rPr>
              <a:t>書類を保存しておきましょう</a:t>
            </a:r>
            <a:endParaRPr sz="2676" dirty="0">
              <a:latin typeface="HGMaruGothicMPRO" panose="020F0600000000000000" pitchFamily="34" charset="-128"/>
              <a:ea typeface="HGMaruGothicMPRO" panose="020F0600000000000000" pitchFamily="34" charset="-128"/>
              <a:cs typeface="ShinMGoPro-Medium"/>
            </a:endParaRPr>
          </a:p>
          <a:p>
            <a:pPr marL="11522">
              <a:spcBef>
                <a:spcPts val="1243"/>
              </a:spcBef>
            </a:pPr>
            <a:r>
              <a:rPr sz="2222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労働条件通知書</a:t>
            </a:r>
            <a:endParaRPr sz="2222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11522">
              <a:spcBef>
                <a:spcPts val="32"/>
              </a:spcBef>
            </a:pPr>
            <a:r>
              <a:rPr sz="2222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給与明細</a:t>
            </a:r>
            <a:endParaRPr sz="2222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11522">
              <a:spcBef>
                <a:spcPts val="32"/>
              </a:spcBef>
            </a:pPr>
            <a:r>
              <a:rPr sz="2222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就業規則（あれば）</a:t>
            </a:r>
            <a:endParaRPr sz="2222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  <a:p>
            <a:pPr marL="11522">
              <a:spcBef>
                <a:spcPts val="32"/>
              </a:spcBef>
            </a:pPr>
            <a:r>
              <a:rPr sz="2222" dirty="0">
                <a:solidFill>
                  <a:srgbClr val="231F2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-OTF Shin Maru Go Pro"/>
              </a:rPr>
              <a:t>・　解雇通知書（あれば）</a:t>
            </a:r>
            <a:endParaRPr sz="2222" dirty="0">
              <a:latin typeface="HGMaruGothicMPRO" panose="020F0600000000000000" pitchFamily="34" charset="-128"/>
              <a:ea typeface="HGMaruGothicMPRO" panose="020F0600000000000000" pitchFamily="34" charset="-128"/>
              <a:cs typeface="A-OTF Shin Maru Go Pro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635062"/>
            <a:ext cx="12192000" cy="129643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9336" y="116633"/>
            <a:ext cx="900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解決に向けた相談の準備①　～証拠・書類を保存しましょう</a:t>
            </a: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1" dirty="0"/>
              <a:t>123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5894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ワイド画面</PresentationFormat>
  <Paragraphs>261</Paragraphs>
  <Slides>16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31" baseType="lpstr">
      <vt:lpstr>A-OTF Shin Maru Go Pro</vt:lpstr>
      <vt:lpstr>HGS創英角ﾎﾟｯﾌﾟ体</vt:lpstr>
      <vt:lpstr>HGｺﾞｼｯｸM</vt:lpstr>
      <vt:lpstr>HG丸ｺﾞｼｯｸM-PRO</vt:lpstr>
      <vt:lpstr>HG丸ｺﾞｼｯｸM-PRO</vt:lpstr>
      <vt:lpstr>HG明朝E</vt:lpstr>
      <vt:lpstr>Meiryo UI</vt:lpstr>
      <vt:lpstr>ＭＳ Ｐゴシック</vt:lpstr>
      <vt:lpstr>ShinMGoPro-DeBold</vt:lpstr>
      <vt:lpstr>ShinMGoPro-Medium</vt:lpstr>
      <vt:lpstr>Arial</vt:lpstr>
      <vt:lpstr>Calibri</vt:lpstr>
      <vt:lpstr>Times New Roman</vt:lpstr>
      <vt:lpstr>Trebuchet MS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2019-08-20T01:02:22Z</dcterms:modified>
</cp:coreProperties>
</file>